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00"/>
    <a:srgbClr val="FFCC66"/>
    <a:srgbClr val="FF9900"/>
    <a:srgbClr val="FFCC99"/>
    <a:srgbClr val="CC3300"/>
    <a:srgbClr val="009900"/>
    <a:srgbClr val="6666FF"/>
    <a:srgbClr val="FF505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2" autoAdjust="0"/>
    <p:restoredTop sz="89496" autoAdjust="0"/>
  </p:normalViewPr>
  <p:slideViewPr>
    <p:cSldViewPr>
      <p:cViewPr varScale="1">
        <p:scale>
          <a:sx n="94" d="100"/>
          <a:sy n="94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8E882-97B7-4F99-A713-B256A5CCCC5A}">
      <dsp:nvSpPr>
        <dsp:cNvPr id="0" name=""/>
        <dsp:cNvSpPr/>
      </dsp:nvSpPr>
      <dsp:spPr>
        <a:xfrm>
          <a:off x="1167888" y="224"/>
          <a:ext cx="2793186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rgbClr val="FF0000"/>
              </a:solidFill>
            </a:rPr>
            <a:t>Truth discovery </a:t>
          </a:r>
          <a:br>
            <a:rPr lang="en-US" sz="1400" b="0" i="0" kern="1200" baseline="0" dirty="0" smtClean="0">
              <a:solidFill>
                <a:srgbClr val="FF0000"/>
              </a:solidFill>
            </a:rPr>
          </a:br>
          <a:r>
            <a:rPr lang="en-US" sz="1400" b="0" i="0" kern="1200" baseline="0" dirty="0" smtClean="0">
              <a:solidFill>
                <a:srgbClr val="FF0000"/>
              </a:solidFill>
            </a:rPr>
            <a:t>[VLDB’09a, VLDB’09b]</a:t>
          </a:r>
          <a:endParaRPr lang="en-US" sz="1400" b="0" i="0" kern="1200" baseline="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rgbClr val="FF0000"/>
              </a:solidFill>
            </a:rPr>
            <a:t>Online data fusion [VLDB’11]</a:t>
          </a:r>
          <a:endParaRPr lang="en-US" sz="1400" b="0" i="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Integrating probabilistic data</a:t>
          </a:r>
          <a:endParaRPr lang="en-US" sz="1400" b="0" i="0" kern="1200" baseline="0" dirty="0"/>
        </a:p>
      </dsp:txBody>
      <dsp:txXfrm>
        <a:off x="1167888" y="130887"/>
        <a:ext cx="2401198" cy="783976"/>
      </dsp:txXfrm>
    </dsp:sp>
    <dsp:sp modelId="{F346F691-C50D-4DD3-8ED0-478AF5B91B50}">
      <dsp:nvSpPr>
        <dsp:cNvPr id="0" name=""/>
        <dsp:cNvSpPr/>
      </dsp:nvSpPr>
      <dsp:spPr>
        <a:xfrm>
          <a:off x="1324" y="224"/>
          <a:ext cx="1166563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Data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Fusion</a:t>
          </a:r>
          <a:endParaRPr lang="en-US" sz="1600" kern="1200" dirty="0"/>
        </a:p>
      </dsp:txBody>
      <dsp:txXfrm>
        <a:off x="52351" y="51251"/>
        <a:ext cx="1064509" cy="943248"/>
      </dsp:txXfrm>
    </dsp:sp>
    <dsp:sp modelId="{A7C31B69-8191-4786-9688-A878D9F4CB83}">
      <dsp:nvSpPr>
        <dsp:cNvPr id="0" name=""/>
        <dsp:cNvSpPr/>
      </dsp:nvSpPr>
      <dsp:spPr>
        <a:xfrm>
          <a:off x="1166015" y="1150057"/>
          <a:ext cx="2793327" cy="10760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record linkage</a:t>
          </a:r>
          <a:endParaRPr lang="en-US" sz="1400" b="0" i="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rgbClr val="FF0000"/>
              </a:solidFill>
            </a:rPr>
            <a:t>Distinguish bet wrong values and alter representations [VLDB’10b]</a:t>
          </a:r>
          <a:endParaRPr lang="en-US" sz="1400" b="0" i="0" kern="1200" baseline="0" dirty="0">
            <a:solidFill>
              <a:srgbClr val="FF0000"/>
            </a:solidFill>
          </a:endParaRPr>
        </a:p>
      </dsp:txBody>
      <dsp:txXfrm>
        <a:off x="1166015" y="1284559"/>
        <a:ext cx="2389822" cy="807009"/>
      </dsp:txXfrm>
    </dsp:sp>
    <dsp:sp modelId="{75707184-5CCD-4FAC-9D39-00D432E38109}">
      <dsp:nvSpPr>
        <dsp:cNvPr id="0" name=""/>
        <dsp:cNvSpPr/>
      </dsp:nvSpPr>
      <dsp:spPr>
        <a:xfrm>
          <a:off x="3057" y="1165413"/>
          <a:ext cx="11629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Record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Linkage</a:t>
          </a:r>
          <a:endParaRPr lang="en-US" sz="1600" kern="1200" dirty="0"/>
        </a:p>
      </dsp:txBody>
      <dsp:txXfrm>
        <a:off x="54084" y="1216440"/>
        <a:ext cx="1060903" cy="943248"/>
      </dsp:txXfrm>
    </dsp:sp>
    <dsp:sp modelId="{69CC7D84-4185-4B15-B376-D138259969FB}">
      <dsp:nvSpPr>
        <dsp:cNvPr id="0" name=""/>
        <dsp:cNvSpPr/>
      </dsp:nvSpPr>
      <dsp:spPr>
        <a:xfrm>
          <a:off x="1178032" y="2330602"/>
          <a:ext cx="2784093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rgbClr val="FF0000"/>
              </a:solidFill>
            </a:rPr>
            <a:t>Query optimization [EDBT’11]</a:t>
          </a:r>
          <a:endParaRPr lang="en-US" sz="1400" b="0" i="0" kern="1200" baseline="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schema matching</a:t>
          </a:r>
          <a:endParaRPr lang="en-US" sz="1400" b="0" i="0" kern="1200" baseline="0" dirty="0"/>
        </a:p>
      </dsp:txBody>
      <dsp:txXfrm>
        <a:off x="1178032" y="2461265"/>
        <a:ext cx="2392105" cy="783976"/>
      </dsp:txXfrm>
    </dsp:sp>
    <dsp:sp modelId="{9195388E-CF6C-46F0-B198-03F7674D4CAA}">
      <dsp:nvSpPr>
        <dsp:cNvPr id="0" name=""/>
        <dsp:cNvSpPr/>
      </dsp:nvSpPr>
      <dsp:spPr>
        <a:xfrm>
          <a:off x="274" y="2330602"/>
          <a:ext cx="11777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Query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Answering</a:t>
          </a:r>
          <a:endParaRPr lang="en-US" sz="1600" b="0" i="0" kern="1200" baseline="0" dirty="0"/>
        </a:p>
      </dsp:txBody>
      <dsp:txXfrm>
        <a:off x="51301" y="2381629"/>
        <a:ext cx="1075703" cy="943248"/>
      </dsp:txXfrm>
    </dsp:sp>
    <dsp:sp modelId="{26F41D9D-0A92-46F5-AF4C-44677C6899F0}">
      <dsp:nvSpPr>
        <dsp:cNvPr id="0" name=""/>
        <dsp:cNvSpPr/>
      </dsp:nvSpPr>
      <dsp:spPr>
        <a:xfrm>
          <a:off x="1159040" y="3480435"/>
          <a:ext cx="2801428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Recommend trustworthy, up-to-date, and independent sources</a:t>
          </a:r>
          <a:endParaRPr lang="en-US" sz="1400" b="0" i="0" kern="1200" baseline="0" dirty="0"/>
        </a:p>
      </dsp:txBody>
      <dsp:txXfrm>
        <a:off x="1159040" y="3611098"/>
        <a:ext cx="2409440" cy="783976"/>
      </dsp:txXfrm>
    </dsp:sp>
    <dsp:sp modelId="{34C77B2E-2473-437D-B98D-0E113A77BD82}">
      <dsp:nvSpPr>
        <dsp:cNvPr id="0" name=""/>
        <dsp:cNvSpPr/>
      </dsp:nvSpPr>
      <dsp:spPr>
        <a:xfrm>
          <a:off x="1930" y="3480435"/>
          <a:ext cx="1157110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Source </a:t>
          </a:r>
          <a:r>
            <a:rPr lang="en-US" sz="1600" b="0" i="0" kern="1200" baseline="0" dirty="0" err="1" smtClean="0"/>
            <a:t>Recom-mendation</a:t>
          </a:r>
          <a:endParaRPr lang="en-US" sz="1600" kern="1200" dirty="0"/>
        </a:p>
      </dsp:txBody>
      <dsp:txXfrm>
        <a:off x="52957" y="3531462"/>
        <a:ext cx="1055056" cy="943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54056-FCF6-4AFF-8095-EB445054C48A}">
      <dsp:nvSpPr>
        <dsp:cNvPr id="0" name=""/>
        <dsp:cNvSpPr/>
      </dsp:nvSpPr>
      <dsp:spPr>
        <a:xfrm>
          <a:off x="0" y="245082"/>
          <a:ext cx="8153400" cy="53010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35BE8-2758-4E0D-81E4-1E08CB2F1509}">
      <dsp:nvSpPr>
        <dsp:cNvPr id="0" name=""/>
        <dsp:cNvSpPr/>
      </dsp:nvSpPr>
      <dsp:spPr>
        <a:xfrm>
          <a:off x="1035481" y="3864835"/>
          <a:ext cx="211988" cy="211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529E2-4889-477E-BC09-DBF9A598942C}">
      <dsp:nvSpPr>
        <dsp:cNvPr id="0" name=""/>
        <dsp:cNvSpPr/>
      </dsp:nvSpPr>
      <dsp:spPr>
        <a:xfrm>
          <a:off x="1195799" y="3970829"/>
          <a:ext cx="2275454" cy="147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/>
              </a:solidFill>
            </a:rPr>
            <a:t>Copying discovery</a:t>
          </a:r>
          <a:endParaRPr lang="en-US" sz="20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Local detection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[VLDB’09a]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Global detection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[VLDB’10a]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Detection w. dynamic data [VLDB’09b]</a:t>
          </a:r>
          <a:endParaRPr lang="en-US" sz="1600" kern="1200" dirty="0">
            <a:solidFill>
              <a:schemeClr val="accent3"/>
            </a:solidFill>
          </a:endParaRPr>
        </a:p>
      </dsp:txBody>
      <dsp:txXfrm>
        <a:off x="1195799" y="3970829"/>
        <a:ext cx="2275454" cy="1472707"/>
      </dsp:txXfrm>
    </dsp:sp>
    <dsp:sp modelId="{9EEF9F76-BF50-4E91-9E05-1AC750CAC923}">
      <dsp:nvSpPr>
        <dsp:cNvPr id="0" name=""/>
        <dsp:cNvSpPr/>
      </dsp:nvSpPr>
      <dsp:spPr>
        <a:xfrm>
          <a:off x="2906687" y="2479776"/>
          <a:ext cx="383209" cy="383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F075E-3563-4708-B00C-DB7524B56CA9}">
      <dsp:nvSpPr>
        <dsp:cNvPr id="0" name=""/>
        <dsp:cNvSpPr/>
      </dsp:nvSpPr>
      <dsp:spPr>
        <a:xfrm>
          <a:off x="3279620" y="2962873"/>
          <a:ext cx="2663989" cy="25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5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/>
              </a:solidFill>
            </a:rPr>
            <a:t>Applications in </a:t>
          </a:r>
          <a:br>
            <a:rPr lang="en-US" sz="2000" kern="1200" dirty="0" smtClean="0">
              <a:solidFill>
                <a:schemeClr val="accent3"/>
              </a:solidFill>
            </a:rPr>
          </a:br>
          <a:r>
            <a:rPr lang="en-US" sz="2000" kern="1200" dirty="0" smtClean="0">
              <a:solidFill>
                <a:schemeClr val="accent3"/>
              </a:solidFill>
            </a:rPr>
            <a:t>data integration</a:t>
          </a:r>
          <a:endParaRPr lang="en-US" sz="20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Truth discovery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[VLDB’09a][VLDB’09b]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Query answering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[EDBT’11]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Record linkage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[VLDB’10b]</a:t>
          </a:r>
          <a:endParaRPr lang="en-US" sz="1600" kern="1200" dirty="0">
            <a:solidFill>
              <a:schemeClr val="accent3"/>
            </a:solidFill>
          </a:endParaRPr>
        </a:p>
      </dsp:txBody>
      <dsp:txXfrm>
        <a:off x="3279620" y="2962873"/>
        <a:ext cx="2663989" cy="2555816"/>
      </dsp:txXfrm>
    </dsp:sp>
    <dsp:sp modelId="{8FBE93F8-6932-4A89-A8EA-06388A6F11EF}">
      <dsp:nvSpPr>
        <dsp:cNvPr id="0" name=""/>
        <dsp:cNvSpPr/>
      </dsp:nvSpPr>
      <dsp:spPr>
        <a:xfrm>
          <a:off x="5157025" y="1636918"/>
          <a:ext cx="529971" cy="529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8EDD-370D-4B3B-820E-8D61A0789BC5}">
      <dsp:nvSpPr>
        <dsp:cNvPr id="0" name=""/>
        <dsp:cNvSpPr/>
      </dsp:nvSpPr>
      <dsp:spPr>
        <a:xfrm>
          <a:off x="5422011" y="1901904"/>
          <a:ext cx="1956816" cy="354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Visualization and decision explanation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Visualization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Decision explanation</a:t>
          </a:r>
          <a:br>
            <a:rPr lang="en-US" sz="1600" kern="1200" dirty="0" smtClean="0"/>
          </a:br>
          <a:r>
            <a:rPr lang="en-US" sz="1600" kern="1200" dirty="0" smtClean="0"/>
            <a:t>[VLDB’10 demo]</a:t>
          </a:r>
          <a:endParaRPr lang="en-US" sz="1600" kern="1200" dirty="0"/>
        </a:p>
      </dsp:txBody>
      <dsp:txXfrm>
        <a:off x="5422011" y="1901904"/>
        <a:ext cx="1956816" cy="35416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A4851-D830-4650-BA30-3DB912F97D53}">
      <dsp:nvSpPr>
        <dsp:cNvPr id="0" name=""/>
        <dsp:cNvSpPr/>
      </dsp:nvSpPr>
      <dsp:spPr>
        <a:xfrm>
          <a:off x="548639" y="0"/>
          <a:ext cx="6217920" cy="2412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3071E-9543-42B4-BCC0-1BFA905A8F0E}">
      <dsp:nvSpPr>
        <dsp:cNvPr id="0" name=""/>
        <dsp:cNvSpPr/>
      </dsp:nvSpPr>
      <dsp:spPr>
        <a:xfrm>
          <a:off x="0" y="761996"/>
          <a:ext cx="304488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Local Detection </a:t>
          </a:r>
          <a:endParaRPr lang="en-US" sz="3100" kern="1200" dirty="0"/>
        </a:p>
      </dsp:txBody>
      <dsp:txXfrm>
        <a:off x="47117" y="809113"/>
        <a:ext cx="2950650" cy="870966"/>
      </dsp:txXfrm>
    </dsp:sp>
    <dsp:sp modelId="{D2565B43-E804-4315-BE9B-C0404F9D63D0}">
      <dsp:nvSpPr>
        <dsp:cNvPr id="0" name=""/>
        <dsp:cNvSpPr/>
      </dsp:nvSpPr>
      <dsp:spPr>
        <a:xfrm>
          <a:off x="3723992" y="723899"/>
          <a:ext cx="3159987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Global Detection</a:t>
          </a:r>
          <a:endParaRPr lang="en-US" sz="3100" kern="1200" dirty="0"/>
        </a:p>
      </dsp:txBody>
      <dsp:txXfrm>
        <a:off x="3771109" y="771016"/>
        <a:ext cx="3065753" cy="8709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0080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862089"/>
          <a:ext cx="3577361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Conflicts</a:t>
          </a:r>
          <a:endParaRPr lang="en-US" sz="2100" kern="1200" dirty="0"/>
        </a:p>
      </dsp:txBody>
      <dsp:txXfrm>
        <a:off x="271740" y="892351"/>
        <a:ext cx="3516837" cy="559396"/>
      </dsp:txXfrm>
    </dsp:sp>
    <dsp:sp modelId="{51228DB3-E7D4-486B-A0C1-9A59D129891F}">
      <dsp:nvSpPr>
        <dsp:cNvPr id="0" name=""/>
        <dsp:cNvSpPr/>
      </dsp:nvSpPr>
      <dsp:spPr>
        <a:xfrm>
          <a:off x="0" y="215336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26403"/>
          <a:ext cx="3618353" cy="61992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Instance Heterogeneity	</a:t>
          </a:r>
          <a:endParaRPr lang="en-US" sz="2100" kern="1200" dirty="0"/>
        </a:p>
      </dsp:txBody>
      <dsp:txXfrm>
        <a:off x="271740" y="1856665"/>
        <a:ext cx="3557829" cy="559396"/>
      </dsp:txXfrm>
    </dsp:sp>
    <dsp:sp modelId="{2DB5D132-AB90-49A4-A479-F0988A86E33E}">
      <dsp:nvSpPr>
        <dsp:cNvPr id="0" name=""/>
        <dsp:cNvSpPr/>
      </dsp:nvSpPr>
      <dsp:spPr>
        <a:xfrm>
          <a:off x="0" y="3054889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67209"/>
          <a:ext cx="3618383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Heterogeneity</a:t>
          </a:r>
          <a:endParaRPr lang="en-US" sz="2100" kern="1200" dirty="0"/>
        </a:p>
      </dsp:txBody>
      <dsp:txXfrm>
        <a:off x="251242" y="2797471"/>
        <a:ext cx="3557859" cy="559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8E882-97B7-4F99-A713-B256A5CCCC5A}">
      <dsp:nvSpPr>
        <dsp:cNvPr id="0" name=""/>
        <dsp:cNvSpPr/>
      </dsp:nvSpPr>
      <dsp:spPr>
        <a:xfrm>
          <a:off x="1167888" y="224"/>
          <a:ext cx="2793186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Truth discovery </a:t>
          </a:r>
          <a:b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</a:b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[VLDB’09a, VLDB’09b]</a:t>
          </a:r>
          <a:endParaRPr lang="en-US" sz="1400" b="0" i="0" kern="1200" baseline="0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Integrating probabilistic data</a:t>
          </a:r>
          <a:endParaRPr lang="en-US" sz="1400" b="0" i="0" kern="1200" baseline="0" dirty="0"/>
        </a:p>
      </dsp:txBody>
      <dsp:txXfrm>
        <a:off x="1167888" y="130887"/>
        <a:ext cx="2401198" cy="783976"/>
      </dsp:txXfrm>
    </dsp:sp>
    <dsp:sp modelId="{F346F691-C50D-4DD3-8ED0-478AF5B91B50}">
      <dsp:nvSpPr>
        <dsp:cNvPr id="0" name=""/>
        <dsp:cNvSpPr/>
      </dsp:nvSpPr>
      <dsp:spPr>
        <a:xfrm>
          <a:off x="1324" y="224"/>
          <a:ext cx="1166563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Data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Fusion</a:t>
          </a:r>
          <a:endParaRPr lang="en-US" sz="1600" kern="1200" dirty="0"/>
        </a:p>
      </dsp:txBody>
      <dsp:txXfrm>
        <a:off x="52351" y="51251"/>
        <a:ext cx="1064509" cy="943248"/>
      </dsp:txXfrm>
    </dsp:sp>
    <dsp:sp modelId="{A7C31B69-8191-4786-9688-A878D9F4CB83}">
      <dsp:nvSpPr>
        <dsp:cNvPr id="0" name=""/>
        <dsp:cNvSpPr/>
      </dsp:nvSpPr>
      <dsp:spPr>
        <a:xfrm>
          <a:off x="1166015" y="1150057"/>
          <a:ext cx="2793327" cy="10760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record linkage</a:t>
          </a:r>
          <a:endParaRPr lang="en-US" sz="1400" b="0" i="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Distinguish bet wrong values and alter representations [VLDB’10b]</a:t>
          </a:r>
          <a:endParaRPr lang="en-US" sz="1400" b="0" i="0" kern="1200" baseline="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1166015" y="1284559"/>
        <a:ext cx="2389822" cy="807009"/>
      </dsp:txXfrm>
    </dsp:sp>
    <dsp:sp modelId="{75707184-5CCD-4FAC-9D39-00D432E38109}">
      <dsp:nvSpPr>
        <dsp:cNvPr id="0" name=""/>
        <dsp:cNvSpPr/>
      </dsp:nvSpPr>
      <dsp:spPr>
        <a:xfrm>
          <a:off x="3057" y="1165413"/>
          <a:ext cx="11629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Record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Linkage</a:t>
          </a:r>
          <a:endParaRPr lang="en-US" sz="1600" kern="1200" dirty="0"/>
        </a:p>
      </dsp:txBody>
      <dsp:txXfrm>
        <a:off x="54084" y="1216440"/>
        <a:ext cx="1060903" cy="943248"/>
      </dsp:txXfrm>
    </dsp:sp>
    <dsp:sp modelId="{69CC7D84-4185-4B15-B376-D138259969FB}">
      <dsp:nvSpPr>
        <dsp:cNvPr id="0" name=""/>
        <dsp:cNvSpPr/>
      </dsp:nvSpPr>
      <dsp:spPr>
        <a:xfrm>
          <a:off x="1178032" y="2330602"/>
          <a:ext cx="2784093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Query optimization [Submitted]</a:t>
          </a:r>
          <a:endParaRPr lang="en-US" sz="1400" b="0" i="0" kern="1200" baseline="0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schema matching</a:t>
          </a:r>
          <a:endParaRPr lang="en-US" sz="1400" b="0" i="0" kern="1200" baseline="0" dirty="0"/>
        </a:p>
      </dsp:txBody>
      <dsp:txXfrm>
        <a:off x="1178032" y="2461265"/>
        <a:ext cx="2392105" cy="783976"/>
      </dsp:txXfrm>
    </dsp:sp>
    <dsp:sp modelId="{9195388E-CF6C-46F0-B198-03F7674D4CAA}">
      <dsp:nvSpPr>
        <dsp:cNvPr id="0" name=""/>
        <dsp:cNvSpPr/>
      </dsp:nvSpPr>
      <dsp:spPr>
        <a:xfrm>
          <a:off x="274" y="2330602"/>
          <a:ext cx="11777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Query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Answering</a:t>
          </a:r>
          <a:endParaRPr lang="en-US" sz="1600" b="0" i="0" kern="1200" baseline="0" dirty="0"/>
        </a:p>
      </dsp:txBody>
      <dsp:txXfrm>
        <a:off x="51301" y="2381629"/>
        <a:ext cx="1075703" cy="943248"/>
      </dsp:txXfrm>
    </dsp:sp>
    <dsp:sp modelId="{26F41D9D-0A92-46F5-AF4C-44677C6899F0}">
      <dsp:nvSpPr>
        <dsp:cNvPr id="0" name=""/>
        <dsp:cNvSpPr/>
      </dsp:nvSpPr>
      <dsp:spPr>
        <a:xfrm>
          <a:off x="1159040" y="3480435"/>
          <a:ext cx="2801428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Recommend trustworthy, up-to-date, and independent sources</a:t>
          </a:r>
          <a:endParaRPr lang="en-US" sz="1400" b="0" i="0" kern="1200" baseline="0" dirty="0"/>
        </a:p>
      </dsp:txBody>
      <dsp:txXfrm>
        <a:off x="1159040" y="3611098"/>
        <a:ext cx="2409440" cy="783976"/>
      </dsp:txXfrm>
    </dsp:sp>
    <dsp:sp modelId="{34C77B2E-2473-437D-B98D-0E113A77BD82}">
      <dsp:nvSpPr>
        <dsp:cNvPr id="0" name=""/>
        <dsp:cNvSpPr/>
      </dsp:nvSpPr>
      <dsp:spPr>
        <a:xfrm>
          <a:off x="1930" y="3480435"/>
          <a:ext cx="1157110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Source </a:t>
          </a:r>
          <a:r>
            <a:rPr lang="en-US" sz="1600" b="0" i="0" kern="1200" baseline="0" dirty="0" err="1" smtClean="0"/>
            <a:t>Recom-mendation</a:t>
          </a:r>
          <a:endParaRPr lang="en-US" sz="1600" kern="1200" dirty="0"/>
        </a:p>
      </dsp:txBody>
      <dsp:txXfrm>
        <a:off x="52957" y="3531462"/>
        <a:ext cx="1055056" cy="943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A4851-D830-4650-BA30-3DB912F97D53}">
      <dsp:nvSpPr>
        <dsp:cNvPr id="0" name=""/>
        <dsp:cNvSpPr/>
      </dsp:nvSpPr>
      <dsp:spPr>
        <a:xfrm>
          <a:off x="548639" y="0"/>
          <a:ext cx="6217920" cy="2412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3071E-9543-42B4-BCC0-1BFA905A8F0E}">
      <dsp:nvSpPr>
        <dsp:cNvPr id="0" name=""/>
        <dsp:cNvSpPr/>
      </dsp:nvSpPr>
      <dsp:spPr>
        <a:xfrm>
          <a:off x="802874" y="722085"/>
          <a:ext cx="2129966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Local Detection </a:t>
          </a:r>
          <a:endParaRPr lang="en-US" sz="2200" kern="1200" dirty="0"/>
        </a:p>
      </dsp:txBody>
      <dsp:txXfrm>
        <a:off x="849991" y="769202"/>
        <a:ext cx="2035732" cy="870966"/>
      </dsp:txXfrm>
    </dsp:sp>
    <dsp:sp modelId="{D2565B43-E804-4315-BE9B-C0404F9D63D0}">
      <dsp:nvSpPr>
        <dsp:cNvPr id="0" name=""/>
        <dsp:cNvSpPr/>
      </dsp:nvSpPr>
      <dsp:spPr>
        <a:xfrm>
          <a:off x="3733784" y="723899"/>
          <a:ext cx="221048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Global Detection [VLDB’10a]</a:t>
          </a:r>
          <a:endParaRPr lang="en-US" sz="2200" kern="1200" dirty="0"/>
        </a:p>
      </dsp:txBody>
      <dsp:txXfrm>
        <a:off x="3780901" y="771016"/>
        <a:ext cx="2116250" cy="870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54056-FCF6-4AFF-8095-EB445054C48A}">
      <dsp:nvSpPr>
        <dsp:cNvPr id="0" name=""/>
        <dsp:cNvSpPr/>
      </dsp:nvSpPr>
      <dsp:spPr>
        <a:xfrm>
          <a:off x="0" y="245082"/>
          <a:ext cx="8153400" cy="53010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35BE8-2758-4E0D-81E4-1E08CB2F1509}">
      <dsp:nvSpPr>
        <dsp:cNvPr id="0" name=""/>
        <dsp:cNvSpPr/>
      </dsp:nvSpPr>
      <dsp:spPr>
        <a:xfrm>
          <a:off x="1035481" y="3864835"/>
          <a:ext cx="211988" cy="211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529E2-4889-477E-BC09-DBF9A598942C}">
      <dsp:nvSpPr>
        <dsp:cNvPr id="0" name=""/>
        <dsp:cNvSpPr/>
      </dsp:nvSpPr>
      <dsp:spPr>
        <a:xfrm>
          <a:off x="1195799" y="3970829"/>
          <a:ext cx="2275454" cy="147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/>
              </a:solidFill>
            </a:rPr>
            <a:t>Copying discovery</a:t>
          </a:r>
          <a:endParaRPr lang="en-US" sz="20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Local detection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[VLDB’09a]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Global detection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[VLDB’10a]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Detection w. dynamic data [VLDB’09b]</a:t>
          </a:r>
          <a:endParaRPr lang="en-US" sz="1600" kern="1200" dirty="0">
            <a:solidFill>
              <a:schemeClr val="accent3"/>
            </a:solidFill>
          </a:endParaRPr>
        </a:p>
      </dsp:txBody>
      <dsp:txXfrm>
        <a:off x="1195799" y="3970829"/>
        <a:ext cx="2275454" cy="1472707"/>
      </dsp:txXfrm>
    </dsp:sp>
    <dsp:sp modelId="{9EEF9F76-BF50-4E91-9E05-1AC750CAC923}">
      <dsp:nvSpPr>
        <dsp:cNvPr id="0" name=""/>
        <dsp:cNvSpPr/>
      </dsp:nvSpPr>
      <dsp:spPr>
        <a:xfrm>
          <a:off x="2906687" y="2479776"/>
          <a:ext cx="383209" cy="383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F075E-3563-4708-B00C-DB7524B56CA9}">
      <dsp:nvSpPr>
        <dsp:cNvPr id="0" name=""/>
        <dsp:cNvSpPr/>
      </dsp:nvSpPr>
      <dsp:spPr>
        <a:xfrm>
          <a:off x="3279620" y="2962873"/>
          <a:ext cx="2663989" cy="25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5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Applications in </a:t>
          </a:r>
          <a:br>
            <a:rPr lang="en-US" sz="2000" kern="1200" dirty="0" smtClean="0"/>
          </a:br>
          <a:r>
            <a:rPr lang="en-US" sz="2000" kern="1200" dirty="0" smtClean="0"/>
            <a:t>data integration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Truth discovery </a:t>
          </a:r>
          <a:br>
            <a:rPr lang="en-US" sz="1600" kern="1200" dirty="0" smtClean="0"/>
          </a:br>
          <a:r>
            <a:rPr lang="en-US" sz="1600" kern="1200" dirty="0" smtClean="0"/>
            <a:t>[VLDB’09a][VLDB’09b]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Query answering </a:t>
          </a:r>
          <a:br>
            <a:rPr lang="en-US" sz="1600" kern="1200" dirty="0" smtClean="0"/>
          </a:br>
          <a:r>
            <a:rPr lang="en-US" sz="1600" kern="1200" dirty="0" smtClean="0"/>
            <a:t>[VLDB’11][EDBT’11]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Record linkage </a:t>
          </a:r>
          <a:br>
            <a:rPr lang="en-US" sz="1600" kern="1200" dirty="0" smtClean="0"/>
          </a:br>
          <a:r>
            <a:rPr lang="en-US" sz="1600" kern="1200" dirty="0" smtClean="0"/>
            <a:t>[VLDB’10b]</a:t>
          </a:r>
          <a:endParaRPr lang="en-US" sz="1600" kern="1200" dirty="0"/>
        </a:p>
      </dsp:txBody>
      <dsp:txXfrm>
        <a:off x="3279620" y="2962873"/>
        <a:ext cx="2663989" cy="2555816"/>
      </dsp:txXfrm>
    </dsp:sp>
    <dsp:sp modelId="{8FBE93F8-6932-4A89-A8EA-06388A6F11EF}">
      <dsp:nvSpPr>
        <dsp:cNvPr id="0" name=""/>
        <dsp:cNvSpPr/>
      </dsp:nvSpPr>
      <dsp:spPr>
        <a:xfrm>
          <a:off x="5157025" y="1636918"/>
          <a:ext cx="529971" cy="529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8EDD-370D-4B3B-820E-8D61A0789BC5}">
      <dsp:nvSpPr>
        <dsp:cNvPr id="0" name=""/>
        <dsp:cNvSpPr/>
      </dsp:nvSpPr>
      <dsp:spPr>
        <a:xfrm>
          <a:off x="5422011" y="1901904"/>
          <a:ext cx="1956816" cy="354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Visualization and decision explanation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Visualization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Decision explanation</a:t>
          </a:r>
          <a:br>
            <a:rPr lang="en-US" sz="1600" kern="1200" dirty="0" smtClean="0"/>
          </a:br>
          <a:r>
            <a:rPr lang="en-US" sz="1600" kern="1200" dirty="0" smtClean="0"/>
            <a:t>[VLDB’10 demo]</a:t>
          </a:r>
          <a:endParaRPr lang="en-US" sz="1600" kern="1200" dirty="0"/>
        </a:p>
      </dsp:txBody>
      <dsp:txXfrm>
        <a:off x="5422011" y="1901904"/>
        <a:ext cx="1956816" cy="3541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0080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862089"/>
          <a:ext cx="3577361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Conflicts</a:t>
          </a:r>
          <a:endParaRPr lang="en-US" sz="2100" kern="1200" dirty="0"/>
        </a:p>
      </dsp:txBody>
      <dsp:txXfrm>
        <a:off x="271740" y="892351"/>
        <a:ext cx="3516837" cy="559396"/>
      </dsp:txXfrm>
    </dsp:sp>
    <dsp:sp modelId="{51228DB3-E7D4-486B-A0C1-9A59D129891F}">
      <dsp:nvSpPr>
        <dsp:cNvPr id="0" name=""/>
        <dsp:cNvSpPr/>
      </dsp:nvSpPr>
      <dsp:spPr>
        <a:xfrm>
          <a:off x="0" y="215336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26403"/>
          <a:ext cx="3618353" cy="61992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Instance Heterogeneity	</a:t>
          </a:r>
          <a:endParaRPr lang="en-US" sz="2100" kern="1200" dirty="0"/>
        </a:p>
      </dsp:txBody>
      <dsp:txXfrm>
        <a:off x="271740" y="1856665"/>
        <a:ext cx="3557829" cy="559396"/>
      </dsp:txXfrm>
    </dsp:sp>
    <dsp:sp modelId="{2DB5D132-AB90-49A4-A479-F0988A86E33E}">
      <dsp:nvSpPr>
        <dsp:cNvPr id="0" name=""/>
        <dsp:cNvSpPr/>
      </dsp:nvSpPr>
      <dsp:spPr>
        <a:xfrm>
          <a:off x="0" y="3054889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67209"/>
          <a:ext cx="3618383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Heterogeneity</a:t>
          </a:r>
          <a:endParaRPr lang="en-US" sz="2100" kern="1200" dirty="0"/>
        </a:p>
      </dsp:txBody>
      <dsp:txXfrm>
        <a:off x="251242" y="2797471"/>
        <a:ext cx="3557859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0080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862089"/>
          <a:ext cx="3577361" cy="6199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Conflicts</a:t>
          </a:r>
          <a:endParaRPr lang="en-US" sz="2100" kern="1200" dirty="0"/>
        </a:p>
      </dsp:txBody>
      <dsp:txXfrm>
        <a:off x="271740" y="892351"/>
        <a:ext cx="3516837" cy="559396"/>
      </dsp:txXfrm>
    </dsp:sp>
    <dsp:sp modelId="{51228DB3-E7D4-486B-A0C1-9A59D129891F}">
      <dsp:nvSpPr>
        <dsp:cNvPr id="0" name=""/>
        <dsp:cNvSpPr/>
      </dsp:nvSpPr>
      <dsp:spPr>
        <a:xfrm>
          <a:off x="0" y="215336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26403"/>
          <a:ext cx="3618353" cy="61992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Instance Heterogeneity	</a:t>
          </a:r>
          <a:endParaRPr lang="en-US" sz="2100" kern="1200" dirty="0"/>
        </a:p>
      </dsp:txBody>
      <dsp:txXfrm>
        <a:off x="271740" y="1856665"/>
        <a:ext cx="3557829" cy="559396"/>
      </dsp:txXfrm>
    </dsp:sp>
    <dsp:sp modelId="{2DB5D132-AB90-49A4-A479-F0988A86E33E}">
      <dsp:nvSpPr>
        <dsp:cNvPr id="0" name=""/>
        <dsp:cNvSpPr/>
      </dsp:nvSpPr>
      <dsp:spPr>
        <a:xfrm>
          <a:off x="0" y="3054889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67209"/>
          <a:ext cx="3618383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Heterogeneity</a:t>
          </a:r>
          <a:endParaRPr lang="en-US" sz="2100" kern="1200" dirty="0"/>
        </a:p>
      </dsp:txBody>
      <dsp:txXfrm>
        <a:off x="251242" y="2797471"/>
        <a:ext cx="3557859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0080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862089"/>
          <a:ext cx="3577361" cy="6199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Conflicts</a:t>
          </a:r>
          <a:endParaRPr lang="en-US" sz="2100" kern="1200" dirty="0"/>
        </a:p>
      </dsp:txBody>
      <dsp:txXfrm>
        <a:off x="271740" y="892351"/>
        <a:ext cx="3516837" cy="559396"/>
      </dsp:txXfrm>
    </dsp:sp>
    <dsp:sp modelId="{51228DB3-E7D4-486B-A0C1-9A59D129891F}">
      <dsp:nvSpPr>
        <dsp:cNvPr id="0" name=""/>
        <dsp:cNvSpPr/>
      </dsp:nvSpPr>
      <dsp:spPr>
        <a:xfrm>
          <a:off x="0" y="215336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26403"/>
          <a:ext cx="3618353" cy="61992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Instance Heterogeneity	</a:t>
          </a:r>
          <a:endParaRPr lang="en-US" sz="2100" kern="1200" dirty="0"/>
        </a:p>
      </dsp:txBody>
      <dsp:txXfrm>
        <a:off x="271740" y="1856665"/>
        <a:ext cx="3557829" cy="559396"/>
      </dsp:txXfrm>
    </dsp:sp>
    <dsp:sp modelId="{2DB5D132-AB90-49A4-A479-F0988A86E33E}">
      <dsp:nvSpPr>
        <dsp:cNvPr id="0" name=""/>
        <dsp:cNvSpPr/>
      </dsp:nvSpPr>
      <dsp:spPr>
        <a:xfrm>
          <a:off x="0" y="3054889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67209"/>
          <a:ext cx="3618383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Heterogeneity</a:t>
          </a:r>
          <a:endParaRPr lang="en-US" sz="2100" kern="1200" dirty="0"/>
        </a:p>
      </dsp:txBody>
      <dsp:txXfrm>
        <a:off x="251242" y="2797471"/>
        <a:ext cx="3557859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0080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862089"/>
          <a:ext cx="3577361" cy="61992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Conflicts</a:t>
          </a:r>
          <a:endParaRPr lang="en-US" sz="2100" kern="1200" dirty="0"/>
        </a:p>
      </dsp:txBody>
      <dsp:txXfrm>
        <a:off x="271740" y="892351"/>
        <a:ext cx="3516837" cy="559396"/>
      </dsp:txXfrm>
    </dsp:sp>
    <dsp:sp modelId="{51228DB3-E7D4-486B-A0C1-9A59D129891F}">
      <dsp:nvSpPr>
        <dsp:cNvPr id="0" name=""/>
        <dsp:cNvSpPr/>
      </dsp:nvSpPr>
      <dsp:spPr>
        <a:xfrm>
          <a:off x="0" y="215336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26403"/>
          <a:ext cx="3618353" cy="61992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Instance Heterogeneity	</a:t>
          </a:r>
          <a:endParaRPr lang="en-US" sz="2100" kern="1200" dirty="0"/>
        </a:p>
      </dsp:txBody>
      <dsp:txXfrm>
        <a:off x="271740" y="1856665"/>
        <a:ext cx="3557829" cy="559396"/>
      </dsp:txXfrm>
    </dsp:sp>
    <dsp:sp modelId="{2DB5D132-AB90-49A4-A479-F0988A86E33E}">
      <dsp:nvSpPr>
        <dsp:cNvPr id="0" name=""/>
        <dsp:cNvSpPr/>
      </dsp:nvSpPr>
      <dsp:spPr>
        <a:xfrm>
          <a:off x="0" y="3054889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67209"/>
          <a:ext cx="3618383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Heterogeneity</a:t>
          </a:r>
          <a:endParaRPr lang="en-US" sz="2100" kern="1200" dirty="0"/>
        </a:p>
      </dsp:txBody>
      <dsp:txXfrm>
        <a:off x="251242" y="2797471"/>
        <a:ext cx="3557859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0080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862089"/>
          <a:ext cx="3577361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Conflicts</a:t>
          </a:r>
          <a:endParaRPr lang="en-US" sz="2100" kern="1200" dirty="0"/>
        </a:p>
      </dsp:txBody>
      <dsp:txXfrm>
        <a:off x="271740" y="892351"/>
        <a:ext cx="3516837" cy="559396"/>
      </dsp:txXfrm>
    </dsp:sp>
    <dsp:sp modelId="{51228DB3-E7D4-486B-A0C1-9A59D129891F}">
      <dsp:nvSpPr>
        <dsp:cNvPr id="0" name=""/>
        <dsp:cNvSpPr/>
      </dsp:nvSpPr>
      <dsp:spPr>
        <a:xfrm>
          <a:off x="0" y="2153361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26403"/>
          <a:ext cx="3618353" cy="61992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Instance Heterogeneity	</a:t>
          </a:r>
          <a:endParaRPr lang="en-US" sz="2100" kern="1200" dirty="0"/>
        </a:p>
      </dsp:txBody>
      <dsp:txXfrm>
        <a:off x="271740" y="1856665"/>
        <a:ext cx="3557829" cy="559396"/>
      </dsp:txXfrm>
    </dsp:sp>
    <dsp:sp modelId="{2DB5D132-AB90-49A4-A479-F0988A86E33E}">
      <dsp:nvSpPr>
        <dsp:cNvPr id="0" name=""/>
        <dsp:cNvSpPr/>
      </dsp:nvSpPr>
      <dsp:spPr>
        <a:xfrm>
          <a:off x="0" y="3054889"/>
          <a:ext cx="441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67209"/>
          <a:ext cx="3618383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Heterogeneity</a:t>
          </a:r>
          <a:endParaRPr lang="en-US" sz="2100" kern="1200" dirty="0"/>
        </a:p>
      </dsp:txBody>
      <dsp:txXfrm>
        <a:off x="251242" y="2797471"/>
        <a:ext cx="3557859" cy="559396"/>
      </dsp:txXfrm>
    </dsp:sp>
  </dsp:spTree>
</dsp:drawing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C743-F07A-4BC8-8070-F91C49585C5C}" type="datetimeFigureOut">
              <a:rPr lang="en-US" smtClean="0"/>
              <a:pPr/>
              <a:t>3/3/13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5F4-057F-4D61-B6C9-6311E763D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3/3/13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5743</Words>
  <Application>Microsoft Macintosh PowerPoint</Application>
  <PresentationFormat>On-screen Show (4:3)</PresentationFormat>
  <Paragraphs>1644</Paragraphs>
  <Slides>87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IntroducingPowerPoint2007</vt:lpstr>
      <vt:lpstr>Equation</vt:lpstr>
      <vt:lpstr>Solomon: Seeking the Truth Via Copying Detection</vt:lpstr>
      <vt:lpstr>We Live in an Information Era</vt:lpstr>
      <vt:lpstr>But the Freely Accessible Information Has Its Downside</vt:lpstr>
      <vt:lpstr>Information Propagation Becomes Much Easier with the Web Technologies</vt:lpstr>
      <vt:lpstr>False Information Can Be Propagated (I)</vt:lpstr>
      <vt:lpstr>False Information Can Be Propagated (II)</vt:lpstr>
      <vt:lpstr>False Information Can Be Propagated (III)</vt:lpstr>
      <vt:lpstr>False Information Can Be Propagated (IV)</vt:lpstr>
      <vt:lpstr>PowerPoint Presentation</vt:lpstr>
      <vt:lpstr>Copying Can Happen on Structured Data  (Copying of Weather Data)</vt:lpstr>
      <vt:lpstr>Copying Can Be Large Scaled  (Copying of AbeBooks Data)</vt:lpstr>
      <vt:lpstr>Intuitively Meaningful Clusters According to the Copying Relationships</vt:lpstr>
      <vt:lpstr>Intuitively Meaningful Clusters According to the Copying Relationships</vt:lpstr>
      <vt:lpstr>Copying Can Be Large Scaled  (Copying of AbeBooks Data)</vt:lpstr>
      <vt:lpstr>PowerPoint Presentation</vt:lpstr>
      <vt:lpstr>Outline</vt:lpstr>
      <vt:lpstr>Problem Definition—Input</vt:lpstr>
      <vt:lpstr>Formatting Patterns for Author List</vt:lpstr>
      <vt:lpstr>Problem Definition—Output</vt:lpstr>
      <vt:lpstr>Challenges in Copying Detection</vt:lpstr>
      <vt:lpstr>High-Level Intuitions for Copying Detection</vt:lpstr>
      <vt:lpstr>Dependence?</vt:lpstr>
      <vt:lpstr>Dependence? </vt:lpstr>
      <vt:lpstr>High-Level Intuitions for Copying Detection</vt:lpstr>
      <vt:lpstr>Dependence? </vt:lpstr>
      <vt:lpstr>Dependence? </vt:lpstr>
      <vt:lpstr>Bayesian Analysis – Basic</vt:lpstr>
      <vt:lpstr>Bayesian Analysis – Probability Computation</vt:lpstr>
      <vt:lpstr>Considering Source Accuracy</vt:lpstr>
      <vt:lpstr>Correctness of Data as Evidence for Copying</vt:lpstr>
      <vt:lpstr>Extending the Basic Technique</vt:lpstr>
      <vt:lpstr>Formatting as Evidence for Copying</vt:lpstr>
      <vt:lpstr>Extending the Basic Technique</vt:lpstr>
      <vt:lpstr>Correlated Copying</vt:lpstr>
      <vt:lpstr>Extending the Basic Technique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Global Copying Detection</vt:lpstr>
      <vt:lpstr>Multi-Source Copying? Co-copying? Transitive Copying?</vt:lpstr>
      <vt:lpstr>Experiment Setup</vt:lpstr>
      <vt:lpstr>Silver Standard</vt:lpstr>
      <vt:lpstr>Experiment Results</vt:lpstr>
      <vt:lpstr>Outline</vt:lpstr>
      <vt:lpstr>Data Integration Faces 3 Challenges</vt:lpstr>
      <vt:lpstr>Data Integration Faces 3 Challenges</vt:lpstr>
      <vt:lpstr>Data Integration Faces 3 Challenges</vt:lpstr>
      <vt:lpstr>Data Integration Faces 3 Challenges</vt:lpstr>
      <vt:lpstr>Existing Solutions Assume Independence of Data Sources</vt:lpstr>
      <vt:lpstr>PowerPoint Presentation</vt:lpstr>
      <vt:lpstr>Application I. Truth Discovery—Naïve Voting</vt:lpstr>
      <vt:lpstr>Application I. Truth Discovery—Naïve Voting</vt:lpstr>
      <vt:lpstr>Application I. Truth Discovery—Our Solution</vt:lpstr>
      <vt:lpstr>Application I. Truth Discovery—Our Solution</vt:lpstr>
      <vt:lpstr>Application I. Truth Discovery—Our Solution</vt:lpstr>
      <vt:lpstr>Application I. Truth Discovery—Our Solution</vt:lpstr>
      <vt:lpstr>Application I. Truth Discovery—Our Solution</vt:lpstr>
      <vt:lpstr>Application I. Truth Discovery—Our Solution</vt:lpstr>
      <vt:lpstr>Application I. Truth Discovery (Con’t)</vt:lpstr>
      <vt:lpstr>Application II.  QA &amp; Online Data Fusion</vt:lpstr>
      <vt:lpstr>Application II.  QA &amp; Online Data Fusion</vt:lpstr>
      <vt:lpstr>Application II.  QA &amp; Online Data Fusion</vt:lpstr>
      <vt:lpstr>Application II.  QA &amp; Online Data Fusion</vt:lpstr>
      <vt:lpstr>Application II.  QA &amp; Online Data Fusion</vt:lpstr>
      <vt:lpstr>Application II.  QA &amp; Online Data Fusion</vt:lpstr>
      <vt:lpstr>Application II.  QA &amp; Online Data Fusion</vt:lpstr>
      <vt:lpstr>Application II.  QA &amp; Online Data Fusion</vt:lpstr>
      <vt:lpstr>Outline</vt:lpstr>
      <vt:lpstr>Copying of AbeBooks Data</vt:lpstr>
      <vt:lpstr>Demo Here</vt:lpstr>
      <vt:lpstr>Related Work</vt:lpstr>
      <vt:lpstr>Take-Aways</vt:lpstr>
      <vt:lpstr>Acknowledgements</vt:lpstr>
      <vt:lpstr>Solomon: Seeking the Truth Via Copying Detection</vt:lpstr>
      <vt:lpstr>What Is Missing? (a.k.a. Future Work)</vt:lpstr>
      <vt:lpstr>PowerPoint Presentation</vt:lpstr>
      <vt:lpstr>Future Work: Explaining Copying-Detection Decisions</vt:lpstr>
      <vt:lpstr>Experiment on Static Data [VLDB’09a]</vt:lpstr>
      <vt:lpstr>Naïve Voting and Types of Errors</vt:lpstr>
      <vt:lpstr>Contributions of Various Components</vt:lpstr>
      <vt:lpstr>Experiment on Dynamic Data [VLDB’09b]</vt:lpstr>
      <vt:lpstr>Discovered Copying</vt:lpstr>
      <vt:lpstr>Contributions of Various Components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2008-12-03T05:19:47Z</dcterms:created>
  <dcterms:modified xsi:type="dcterms:W3CDTF">2013-03-03T20:47:24Z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