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0"/>
  </p:notesMasterIdLst>
  <p:sldIdLst>
    <p:sldId id="256" r:id="rId2"/>
    <p:sldId id="302" r:id="rId3"/>
    <p:sldId id="344" r:id="rId4"/>
    <p:sldId id="345" r:id="rId5"/>
    <p:sldId id="338" r:id="rId6"/>
    <p:sldId id="342" r:id="rId7"/>
    <p:sldId id="304" r:id="rId8"/>
    <p:sldId id="260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06" r:id="rId18"/>
    <p:sldId id="307" r:id="rId19"/>
    <p:sldId id="311" r:id="rId20"/>
    <p:sldId id="322" r:id="rId21"/>
    <p:sldId id="327" r:id="rId22"/>
    <p:sldId id="323" r:id="rId23"/>
    <p:sldId id="324" r:id="rId24"/>
    <p:sldId id="308" r:id="rId25"/>
    <p:sldId id="328" r:id="rId26"/>
    <p:sldId id="343" r:id="rId27"/>
    <p:sldId id="340" r:id="rId28"/>
    <p:sldId id="329" r:id="rId29"/>
    <p:sldId id="331" r:id="rId30"/>
    <p:sldId id="354" r:id="rId31"/>
    <p:sldId id="332" r:id="rId32"/>
    <p:sldId id="333" r:id="rId33"/>
    <p:sldId id="334" r:id="rId34"/>
    <p:sldId id="335" r:id="rId35"/>
    <p:sldId id="309" r:id="rId36"/>
    <p:sldId id="315" r:id="rId37"/>
    <p:sldId id="316" r:id="rId38"/>
    <p:sldId id="317" r:id="rId39"/>
    <p:sldId id="319" r:id="rId40"/>
    <p:sldId id="320" r:id="rId41"/>
    <p:sldId id="321" r:id="rId42"/>
    <p:sldId id="314" r:id="rId43"/>
    <p:sldId id="312" r:id="rId44"/>
    <p:sldId id="313" r:id="rId45"/>
    <p:sldId id="355" r:id="rId46"/>
    <p:sldId id="356" r:id="rId47"/>
    <p:sldId id="357" r:id="rId48"/>
    <p:sldId id="367" r:id="rId49"/>
    <p:sldId id="368" r:id="rId50"/>
    <p:sldId id="358" r:id="rId51"/>
    <p:sldId id="365" r:id="rId52"/>
    <p:sldId id="366" r:id="rId53"/>
    <p:sldId id="359" r:id="rId54"/>
    <p:sldId id="363" r:id="rId55"/>
    <p:sldId id="364" r:id="rId56"/>
    <p:sldId id="360" r:id="rId57"/>
    <p:sldId id="361" r:id="rId58"/>
    <p:sldId id="362" r:id="rId5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333399"/>
    <a:srgbClr val="56F45A"/>
    <a:srgbClr val="00FF00"/>
    <a:srgbClr val="FFFF4F"/>
    <a:srgbClr val="FF7619"/>
    <a:srgbClr val="FF6600"/>
    <a:srgbClr val="FF8A3B"/>
    <a:srgbClr val="00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8" autoAdjust="0"/>
    <p:restoredTop sz="97974" autoAdjust="0"/>
  </p:normalViewPr>
  <p:slideViewPr>
    <p:cSldViewPr>
      <p:cViewPr varScale="1">
        <p:scale>
          <a:sx n="104" d="100"/>
          <a:sy n="104" d="100"/>
        </p:scale>
        <p:origin x="-2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518EB82-CB8B-48ED-B1AB-E0FFA9025515}" type="datetimeFigureOut">
              <a:rPr lang="zh-CN" altLang="en-US"/>
              <a:pPr>
                <a:defRPr/>
              </a:pPr>
              <a:t>2011/9/23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  <a:endParaRPr lang="zh-CN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D8CD5D7-2823-4855-871F-A3D336E3D6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63ED2A-C88E-4EC5-9126-6F3E1236E933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zh-CN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4988"/>
            <a:ext cx="5486400" cy="411321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2BA99D-F91F-41D0-A271-534374739035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4DDA75-8D40-4AE6-8CB2-57636FB99045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/>
              <a:t>Accuracy can be obtained by sampling</a:t>
            </a:r>
            <a:endParaRPr lang="zh-CN" altLang="en-US" smtClean="0"/>
          </a:p>
        </p:txBody>
      </p:sp>
      <p:sp>
        <p:nvSpPr>
          <p:cNvPr id="6656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C5D2FC-3F04-419F-BA9A-535D855BA152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758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639567-B321-4578-9CB2-B7C30D25809E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8612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E2B8D3-A32C-44A7-A508-B8FC8FD8C9A4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963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0D3342-E835-4907-B605-2938557EF34D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0" y="0"/>
          <a:ext cx="9144000" cy="6856413"/>
        </p:xfrm>
        <a:graphic>
          <a:graphicData uri="http://schemas.openxmlformats.org/presentationml/2006/ole">
            <p:oleObj spid="_x0000_s81922" name="Image" r:id="rId3" imgW="2621063" imgH="1965964" progId="">
              <p:embed/>
            </p:oleObj>
          </a:graphicData>
        </a:graphic>
      </p:graphicFrame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568575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785812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133600"/>
            <a:ext cx="8229600" cy="4191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5029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5029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858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096962"/>
            <a:ext cx="8229600" cy="655638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514599"/>
            <a:ext cx="4040188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8200" y="1828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514599"/>
            <a:ext cx="4041775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09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1295400"/>
            <a:ext cx="511175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2209800"/>
            <a:ext cx="3008313" cy="3929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1142999"/>
            <a:ext cx="5486400" cy="3584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0" y="0"/>
          <a:ext cx="9144000" cy="6856413"/>
        </p:xfrm>
        <a:graphic>
          <a:graphicData uri="http://schemas.openxmlformats.org/presentationml/2006/ole">
            <p:oleObj spid="_x0000_s1026" name="Image" r:id="rId14" imgW="2621063" imgH="1965964" progId="">
              <p:embed/>
            </p:oleObj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66788"/>
            <a:ext cx="82296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FF66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i="1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133600"/>
            <a:ext cx="8097838" cy="1582738"/>
          </a:xfrm>
        </p:spPr>
        <p:txBody>
          <a:bodyPr/>
          <a:lstStyle/>
          <a:p>
            <a:pPr eaLnBrk="1" hangingPunct="1"/>
            <a:r>
              <a:rPr lang="en-US" altLang="zh-CN" sz="3200" smtClean="0">
                <a:ea typeface="宋体" charset="-122"/>
              </a:rPr>
              <a:t>Online Data Fusion</a:t>
            </a:r>
            <a:endParaRPr lang="en-GB" altLang="zh-CN" sz="3200" smtClean="0">
              <a:ea typeface="宋体" charset="-122"/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304800" y="4343400"/>
          <a:ext cx="8229600" cy="944880"/>
        </p:xfrm>
        <a:graphic>
          <a:graphicData uri="http://schemas.openxmlformats.org/drawingml/2006/table">
            <a:tbl>
              <a:tblPr/>
              <a:tblGrid>
                <a:gridCol w="5029200"/>
                <a:gridCol w="3200400"/>
              </a:tblGrid>
              <a:tr h="206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School of Computing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National University of Singapore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AT&amp;T Shannon Research Labs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04" name="TextBox 4"/>
          <p:cNvSpPr txBox="1">
            <a:spLocks noChangeArrowheads="1"/>
          </p:cNvSpPr>
          <p:nvPr/>
        </p:nvSpPr>
        <p:spPr bwMode="auto">
          <a:xfrm>
            <a:off x="0" y="3962400"/>
            <a:ext cx="944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zh-CN" b="1">
                <a:solidFill>
                  <a:schemeClr val="accent2"/>
                </a:solidFill>
              </a:rPr>
              <a:t>Xuan Liu, Xin Luna Dong, Beng Chin Ooi, Divesh Srivastava</a:t>
            </a:r>
            <a:endParaRPr lang="zh-CN" altLang="en-US" b="1"/>
          </a:p>
        </p:txBody>
      </p:sp>
    </p:spTree>
  </p:cSld>
  <p:clrMapOvr>
    <a:masterClrMapping/>
  </p:clrMapOvr>
  <p:transition advTm="1882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smtClean="0">
                <a:ea typeface="宋体" charset="-122"/>
              </a:rPr>
              <a:t>Online Data Fusion</a:t>
            </a:r>
            <a:endParaRPr lang="zh-CN" altLang="en-US" sz="3200" smtClean="0">
              <a:ea typeface="宋体" charset="-122"/>
            </a:endParaRPr>
          </a:p>
        </p:txBody>
      </p:sp>
      <p:pic>
        <p:nvPicPr>
          <p:cNvPr id="13315" name="图片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52600"/>
            <a:ext cx="67056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smtClean="0">
                <a:ea typeface="宋体" charset="-122"/>
              </a:rPr>
              <a:t>Online Data Fusion</a:t>
            </a:r>
            <a:endParaRPr lang="zh-CN" altLang="en-US" sz="3200" smtClean="0">
              <a:ea typeface="宋体" charset="-122"/>
            </a:endParaRPr>
          </a:p>
        </p:txBody>
      </p:sp>
      <p:pic>
        <p:nvPicPr>
          <p:cNvPr id="14339" name="内容占位符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20788" y="1719263"/>
            <a:ext cx="6704012" cy="4605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smtClean="0">
                <a:ea typeface="宋体" charset="-122"/>
              </a:rPr>
              <a:t>Online Data Fusion</a:t>
            </a:r>
            <a:endParaRPr lang="zh-CN" altLang="en-US" sz="3200" smtClean="0">
              <a:ea typeface="宋体" charset="-122"/>
            </a:endParaRPr>
          </a:p>
        </p:txBody>
      </p:sp>
      <p:pic>
        <p:nvPicPr>
          <p:cNvPr id="15363" name="图片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3488" y="1744663"/>
            <a:ext cx="6691312" cy="457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smtClean="0">
                <a:ea typeface="宋体" charset="-122"/>
              </a:rPr>
              <a:t>Online Data Fusion</a:t>
            </a:r>
            <a:endParaRPr lang="zh-CN" altLang="en-US" sz="3200" smtClean="0">
              <a:ea typeface="宋体" charset="-122"/>
            </a:endParaRPr>
          </a:p>
        </p:txBody>
      </p:sp>
      <p:pic>
        <p:nvPicPr>
          <p:cNvPr id="16387" name="图片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25" y="1751013"/>
            <a:ext cx="6670675" cy="464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smtClean="0">
                <a:ea typeface="宋体" charset="-122"/>
              </a:rPr>
              <a:t>Online Data Fusion</a:t>
            </a:r>
            <a:endParaRPr lang="zh-CN" altLang="en-US" sz="3200" smtClean="0">
              <a:ea typeface="宋体" charset="-122"/>
            </a:endParaRPr>
          </a:p>
        </p:txBody>
      </p:sp>
      <p:pic>
        <p:nvPicPr>
          <p:cNvPr id="17411" name="图片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95450"/>
            <a:ext cx="66294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smtClean="0">
                <a:ea typeface="宋体" charset="-122"/>
              </a:rPr>
              <a:t>Online Data Fusion</a:t>
            </a:r>
            <a:endParaRPr lang="zh-CN" altLang="en-US" sz="3200" smtClean="0">
              <a:ea typeface="宋体" charset="-122"/>
            </a:endParaRPr>
          </a:p>
        </p:txBody>
      </p:sp>
      <p:pic>
        <p:nvPicPr>
          <p:cNvPr id="18435" name="内容占位符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695450"/>
            <a:ext cx="6629400" cy="4552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smtClean="0">
                <a:ea typeface="宋体" charset="-122"/>
              </a:rPr>
              <a:t>Online Data Fusion</a:t>
            </a:r>
            <a:endParaRPr lang="zh-CN" altLang="en-US" sz="3200" smtClean="0">
              <a:ea typeface="宋体" charset="-122"/>
            </a:endParaRPr>
          </a:p>
        </p:txBody>
      </p:sp>
      <p:pic>
        <p:nvPicPr>
          <p:cNvPr id="19459" name="图片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27188"/>
            <a:ext cx="6629400" cy="462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Advantages of 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2048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altLang="zh-CN" sz="2800" smtClean="0">
                <a:ea typeface="宋体" charset="-122"/>
              </a:rPr>
              <a:t>Return answers to users while probing sources, no waiting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altLang="zh-CN" sz="2800" smtClean="0">
                <a:ea typeface="宋体" charset="-122"/>
              </a:rPr>
              <a:t>Provide the likelihood of the correctness of the answers to the users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altLang="zh-CN" sz="2800" smtClean="0">
                <a:ea typeface="宋体" charset="-122"/>
              </a:rPr>
              <a:t>Terminate as early as possible once the system gains enough confidence</a:t>
            </a:r>
            <a:endParaRPr lang="zh-CN" altLang="en-US" sz="2800" smtClean="0">
              <a:ea typeface="宋体" charset="-122"/>
            </a:endParaRPr>
          </a:p>
          <a:p>
            <a:endParaRPr lang="zh-CN" altLang="en-US" smtClean="0">
              <a:ea typeface="宋体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29000" y="1295400"/>
            <a:ext cx="3048000" cy="8382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dirty="0">
                <a:ln w="18415" cmpd="sng">
                  <a:noFill/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3000">
                      <a:srgbClr val="0819FB"/>
                    </a:gs>
                    <a:gs pos="44000">
                      <a:srgbClr val="1A8D48"/>
                    </a:gs>
                    <a:gs pos="63000">
                      <a:srgbClr val="FFFF00"/>
                    </a:gs>
                    <a:gs pos="82000">
                      <a:srgbClr val="EE3F17"/>
                    </a:gs>
                    <a:gs pos="98000">
                      <a:srgbClr val="E81766"/>
                    </a:gs>
                  </a:gsLst>
                  <a:lin ang="16200000" scaled="1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rPr>
              <a:t>SOLARIS</a:t>
            </a:r>
            <a:endParaRPr lang="zh-CN" altLang="en-US" sz="5400" dirty="0">
              <a:ln w="18415" cmpd="sng">
                <a:noFill/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3000">
                    <a:srgbClr val="0819FB"/>
                  </a:gs>
                  <a:gs pos="44000">
                    <a:srgbClr val="1A8D48"/>
                  </a:gs>
                  <a:gs pos="63000">
                    <a:srgbClr val="FFFF00"/>
                  </a:gs>
                  <a:gs pos="82000">
                    <a:srgbClr val="EE3F17"/>
                  </a:gs>
                  <a:gs pos="98000">
                    <a:srgbClr val="E81766"/>
                  </a:gs>
                </a:gsLst>
                <a:lin ang="16200000" scaled="1"/>
                <a:tileRect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smtClean="0">
                <a:ea typeface="宋体" charset="-122"/>
              </a:rPr>
              <a:t>Framework</a:t>
            </a:r>
            <a:endParaRPr lang="zh-CN" altLang="en-US" sz="3200" smtClean="0">
              <a:ea typeface="宋体" charset="-122"/>
            </a:endParaRPr>
          </a:p>
        </p:txBody>
      </p:sp>
      <p:sp>
        <p:nvSpPr>
          <p:cNvPr id="21507" name="内容占位符 2"/>
          <p:cNvSpPr>
            <a:spLocks noGrp="1"/>
          </p:cNvSpPr>
          <p:nvPr>
            <p:ph idx="1"/>
          </p:nvPr>
        </p:nvSpPr>
        <p:spPr>
          <a:xfrm>
            <a:off x="457200" y="1870075"/>
            <a:ext cx="8229600" cy="4495800"/>
          </a:xfrm>
        </p:spPr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52463" y="2133600"/>
            <a:ext cx="2305050" cy="5064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>
                <a:solidFill>
                  <a:schemeClr val="tx1"/>
                </a:solidFill>
                <a:ea typeface="宋体" charset="-122"/>
              </a:rPr>
              <a:t>Source ordering</a:t>
            </a:r>
            <a:endParaRPr lang="zh-CN" altLang="en-US" sz="200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110038" y="2840038"/>
            <a:ext cx="2305050" cy="3952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>
                <a:solidFill>
                  <a:schemeClr val="tx1"/>
                </a:solidFill>
                <a:ea typeface="宋体" charset="-122"/>
              </a:rPr>
              <a:t>Truth finding</a:t>
            </a:r>
            <a:endParaRPr lang="zh-CN" altLang="en-US" sz="200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08450" y="3589338"/>
            <a:ext cx="2303463" cy="5556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>
                <a:solidFill>
                  <a:schemeClr val="tx1"/>
                </a:solidFill>
                <a:ea typeface="宋体" charset="-122"/>
              </a:rPr>
              <a:t>Probability computation</a:t>
            </a:r>
            <a:endParaRPr lang="zh-CN" altLang="en-US" sz="200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21511" name="TextBox 8"/>
          <p:cNvSpPr txBox="1">
            <a:spLocks noChangeArrowheads="1"/>
          </p:cNvSpPr>
          <p:nvPr/>
        </p:nvSpPr>
        <p:spPr bwMode="auto">
          <a:xfrm>
            <a:off x="1454150" y="1554163"/>
            <a:ext cx="15033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/>
              <a:t>Offline</a:t>
            </a:r>
            <a:endParaRPr lang="zh-CN" altLang="en-US" sz="2400" b="1"/>
          </a:p>
        </p:txBody>
      </p:sp>
      <p:sp>
        <p:nvSpPr>
          <p:cNvPr id="21512" name="TextBox 9"/>
          <p:cNvSpPr txBox="1">
            <a:spLocks noChangeArrowheads="1"/>
          </p:cNvSpPr>
          <p:nvPr/>
        </p:nvSpPr>
        <p:spPr bwMode="auto">
          <a:xfrm>
            <a:off x="6248400" y="1465263"/>
            <a:ext cx="1139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/>
              <a:t>Online</a:t>
            </a:r>
            <a:endParaRPr lang="zh-CN" altLang="en-US" sz="2400" b="1"/>
          </a:p>
        </p:txBody>
      </p:sp>
      <p:sp>
        <p:nvSpPr>
          <p:cNvPr id="21513" name="TextBox 14"/>
          <p:cNvSpPr txBox="1">
            <a:spLocks noChangeArrowheads="1"/>
          </p:cNvSpPr>
          <p:nvPr/>
        </p:nvSpPr>
        <p:spPr bwMode="auto">
          <a:xfrm>
            <a:off x="4333875" y="1524000"/>
            <a:ext cx="1762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Fusion Queries</a:t>
            </a:r>
            <a:endParaRPr lang="zh-CN" altLang="en-US"/>
          </a:p>
        </p:txBody>
      </p:sp>
      <p:sp>
        <p:nvSpPr>
          <p:cNvPr id="21514" name="TextBox 16"/>
          <p:cNvSpPr txBox="1">
            <a:spLocks noChangeArrowheads="1"/>
          </p:cNvSpPr>
          <p:nvPr/>
        </p:nvSpPr>
        <p:spPr bwMode="auto">
          <a:xfrm>
            <a:off x="2957513" y="2403475"/>
            <a:ext cx="1003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Probing order</a:t>
            </a: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08450" y="2133600"/>
            <a:ext cx="2303463" cy="3952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>
                <a:solidFill>
                  <a:schemeClr val="tx1"/>
                </a:solidFill>
                <a:ea typeface="宋体" charset="-122"/>
              </a:rPr>
              <a:t>Source probing</a:t>
            </a:r>
            <a:endParaRPr lang="zh-CN" altLang="en-US" sz="200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4146550" y="4532313"/>
            <a:ext cx="2265363" cy="381000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>
                <a:solidFill>
                  <a:schemeClr val="tx1"/>
                </a:solidFill>
                <a:ea typeface="宋体" charset="-122"/>
              </a:rPr>
              <a:t>Result output</a:t>
            </a:r>
            <a:endParaRPr lang="zh-CN" altLang="en-US" sz="200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31" name="流程图: 决策 30"/>
          <p:cNvSpPr/>
          <p:nvPr/>
        </p:nvSpPr>
        <p:spPr>
          <a:xfrm>
            <a:off x="3989388" y="5167313"/>
            <a:ext cx="2640012" cy="609600"/>
          </a:xfrm>
          <a:prstGeom prst="flowChartDecision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>
                <a:solidFill>
                  <a:schemeClr val="tx1"/>
                </a:solidFill>
                <a:ea typeface="宋体" charset="-122"/>
              </a:rPr>
              <a:t>Terminated?</a:t>
            </a:r>
            <a:endParaRPr lang="zh-CN" altLang="en-US">
              <a:solidFill>
                <a:schemeClr val="tx1"/>
              </a:solidFill>
              <a:ea typeface="宋体" charset="-122"/>
            </a:endParaRPr>
          </a:p>
        </p:txBody>
      </p:sp>
      <p:cxnSp>
        <p:nvCxnSpPr>
          <p:cNvPr id="34" name="直接箭头连接符 33"/>
          <p:cNvCxnSpPr>
            <a:endCxn id="24" idx="0"/>
          </p:cNvCxnSpPr>
          <p:nvPr/>
        </p:nvCxnSpPr>
        <p:spPr>
          <a:xfrm>
            <a:off x="5259388" y="1839913"/>
            <a:ext cx="0" cy="2936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>
            <a:stCxn id="30" idx="2"/>
          </p:cNvCxnSpPr>
          <p:nvPr/>
        </p:nvCxnSpPr>
        <p:spPr>
          <a:xfrm>
            <a:off x="5280025" y="4913313"/>
            <a:ext cx="0" cy="2492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stCxn id="31" idx="2"/>
          </p:cNvCxnSpPr>
          <p:nvPr/>
        </p:nvCxnSpPr>
        <p:spPr>
          <a:xfrm flipH="1">
            <a:off x="5308600" y="5776913"/>
            <a:ext cx="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H="1">
            <a:off x="3960813" y="5943600"/>
            <a:ext cx="1347787" cy="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flipV="1">
            <a:off x="3962400" y="2074863"/>
            <a:ext cx="0" cy="3868737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/>
          <p:nvPr/>
        </p:nvCxnSpPr>
        <p:spPr>
          <a:xfrm>
            <a:off x="3962400" y="2074863"/>
            <a:ext cx="129857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>
            <a:stCxn id="5" idx="3"/>
          </p:cNvCxnSpPr>
          <p:nvPr/>
        </p:nvCxnSpPr>
        <p:spPr>
          <a:xfrm flipV="1">
            <a:off x="2957513" y="2386013"/>
            <a:ext cx="623887" cy="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V="1">
            <a:off x="3581400" y="1949450"/>
            <a:ext cx="0" cy="436563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/>
          <p:nvPr/>
        </p:nvCxnSpPr>
        <p:spPr>
          <a:xfrm>
            <a:off x="3581400" y="1927225"/>
            <a:ext cx="16779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>
            <a:stCxn id="24" idx="2"/>
          </p:cNvCxnSpPr>
          <p:nvPr/>
        </p:nvCxnSpPr>
        <p:spPr>
          <a:xfrm>
            <a:off x="5259388" y="2528888"/>
            <a:ext cx="3175" cy="3111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>
            <a:stCxn id="6" idx="2"/>
          </p:cNvCxnSpPr>
          <p:nvPr/>
        </p:nvCxnSpPr>
        <p:spPr>
          <a:xfrm>
            <a:off x="5262563" y="3235325"/>
            <a:ext cx="0" cy="3540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/>
          <p:cNvCxnSpPr>
            <a:stCxn id="7" idx="2"/>
          </p:cNvCxnSpPr>
          <p:nvPr/>
        </p:nvCxnSpPr>
        <p:spPr>
          <a:xfrm>
            <a:off x="5259388" y="4144963"/>
            <a:ext cx="7937" cy="371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30" name="TextBox 65"/>
          <p:cNvSpPr txBox="1">
            <a:spLocks noChangeArrowheads="1"/>
          </p:cNvSpPr>
          <p:nvPr/>
        </p:nvSpPr>
        <p:spPr bwMode="auto">
          <a:xfrm>
            <a:off x="5554663" y="5821363"/>
            <a:ext cx="38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Y</a:t>
            </a:r>
            <a:endParaRPr lang="zh-CN" altLang="en-US"/>
          </a:p>
        </p:txBody>
      </p:sp>
      <p:sp>
        <p:nvSpPr>
          <p:cNvPr id="21531" name="TextBox 66"/>
          <p:cNvSpPr txBox="1">
            <a:spLocks noChangeArrowheads="1"/>
          </p:cNvSpPr>
          <p:nvPr/>
        </p:nvSpPr>
        <p:spPr bwMode="auto">
          <a:xfrm>
            <a:off x="4611688" y="5592763"/>
            <a:ext cx="392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N</a:t>
            </a:r>
            <a:endParaRPr lang="zh-CN" altLang="en-US"/>
          </a:p>
        </p:txBody>
      </p:sp>
      <p:sp>
        <p:nvSpPr>
          <p:cNvPr id="20" name="矩形标注 19"/>
          <p:cNvSpPr/>
          <p:nvPr/>
        </p:nvSpPr>
        <p:spPr>
          <a:xfrm>
            <a:off x="6910388" y="2819400"/>
            <a:ext cx="2163762" cy="685800"/>
          </a:xfrm>
          <a:prstGeom prst="wedgeRectCallout">
            <a:avLst>
              <a:gd name="adj1" fmla="val -73945"/>
              <a:gd name="adj2" fmla="val -17799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>
                <a:solidFill>
                  <a:srgbClr val="333399"/>
                </a:solidFill>
                <a:ea typeface="宋体" charset="-122"/>
              </a:rPr>
              <a:t>Q1: Incremental vote counting</a:t>
            </a:r>
            <a:endParaRPr lang="zh-CN" altLang="en-US" sz="2000">
              <a:solidFill>
                <a:srgbClr val="333399"/>
              </a:solidFill>
              <a:ea typeface="宋体" charset="-122"/>
            </a:endParaRPr>
          </a:p>
        </p:txBody>
      </p:sp>
      <p:sp>
        <p:nvSpPr>
          <p:cNvPr id="21" name="矩形标注 20"/>
          <p:cNvSpPr/>
          <p:nvPr/>
        </p:nvSpPr>
        <p:spPr>
          <a:xfrm>
            <a:off x="6934200" y="3724275"/>
            <a:ext cx="2139950" cy="569913"/>
          </a:xfrm>
          <a:prstGeom prst="wedgeRectCallout">
            <a:avLst>
              <a:gd name="adj1" fmla="val -74049"/>
              <a:gd name="adj2" fmla="val -25780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>
                <a:solidFill>
                  <a:srgbClr val="333399"/>
                </a:solidFill>
                <a:ea typeface="宋体" charset="-122"/>
              </a:rPr>
              <a:t>Q2: Compute probabilities</a:t>
            </a:r>
            <a:endParaRPr lang="zh-CN" altLang="en-US" sz="2000">
              <a:solidFill>
                <a:srgbClr val="333399"/>
              </a:solidFill>
              <a:ea typeface="宋体" charset="-122"/>
            </a:endParaRPr>
          </a:p>
        </p:txBody>
      </p:sp>
      <p:sp>
        <p:nvSpPr>
          <p:cNvPr id="22" name="矩形标注 21"/>
          <p:cNvSpPr/>
          <p:nvPr/>
        </p:nvSpPr>
        <p:spPr>
          <a:xfrm>
            <a:off x="6934200" y="4845050"/>
            <a:ext cx="2057400" cy="747713"/>
          </a:xfrm>
          <a:prstGeom prst="wedgeRectCallout">
            <a:avLst>
              <a:gd name="adj1" fmla="val -63914"/>
              <a:gd name="adj2" fmla="val 34857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>
                <a:solidFill>
                  <a:srgbClr val="333399"/>
                </a:solidFill>
                <a:ea typeface="宋体" charset="-122"/>
              </a:rPr>
              <a:t>Q3: Termination justification</a:t>
            </a:r>
            <a:endParaRPr lang="zh-CN" altLang="en-US" sz="2000">
              <a:solidFill>
                <a:srgbClr val="333399"/>
              </a:solidFill>
              <a:ea typeface="宋体" charset="-122"/>
            </a:endParaRPr>
          </a:p>
        </p:txBody>
      </p:sp>
      <p:sp>
        <p:nvSpPr>
          <p:cNvPr id="23" name="矩形标注 22"/>
          <p:cNvSpPr/>
          <p:nvPr/>
        </p:nvSpPr>
        <p:spPr>
          <a:xfrm>
            <a:off x="762000" y="3413125"/>
            <a:ext cx="2195513" cy="731838"/>
          </a:xfrm>
          <a:prstGeom prst="wedgeRectCallout">
            <a:avLst>
              <a:gd name="adj1" fmla="val 31384"/>
              <a:gd name="adj2" fmla="val -151836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>
                <a:solidFill>
                  <a:srgbClr val="333399"/>
                </a:solidFill>
                <a:ea typeface="宋体" charset="-122"/>
              </a:rPr>
              <a:t>Q4: Ordering Sources</a:t>
            </a:r>
            <a:endParaRPr lang="zh-CN" altLang="en-US" sz="2000">
              <a:solidFill>
                <a:srgbClr val="333399"/>
              </a:solidFill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smtClean="0">
                <a:ea typeface="宋体" charset="-122"/>
              </a:rPr>
              <a:t>Outline</a:t>
            </a:r>
            <a:endParaRPr lang="zh-CN" altLang="en-US" sz="3200" smtClean="0">
              <a:ea typeface="宋体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smtClean="0">
                <a:solidFill>
                  <a:srgbClr val="7F7F7F"/>
                </a:solidFill>
                <a:ea typeface="宋体" charset="-122"/>
              </a:rPr>
              <a:t>Motivation &amp; framework</a:t>
            </a:r>
          </a:p>
          <a:p>
            <a:r>
              <a:rPr lang="en-US" altLang="zh-CN" sz="2800" smtClean="0">
                <a:ea typeface="宋体" charset="-122"/>
              </a:rPr>
              <a:t>Preliminaries of Online Data Fusion</a:t>
            </a:r>
          </a:p>
          <a:p>
            <a:r>
              <a:rPr lang="en-US" altLang="zh-CN" sz="2800" smtClean="0">
                <a:ea typeface="宋体" charset="-122"/>
              </a:rPr>
              <a:t>Techniques</a:t>
            </a:r>
          </a:p>
          <a:p>
            <a:r>
              <a:rPr lang="en-US" altLang="zh-CN" sz="2800" smtClean="0">
                <a:ea typeface="宋体" charset="-122"/>
              </a:rPr>
              <a:t>Experimental results</a:t>
            </a:r>
          </a:p>
          <a:p>
            <a:r>
              <a:rPr lang="en-US" altLang="zh-CN" sz="2800" smtClean="0">
                <a:ea typeface="宋体" charset="-122"/>
              </a:rPr>
              <a:t>Conclusions</a:t>
            </a:r>
            <a:endParaRPr lang="zh-CN" altLang="en-US" sz="2800" smtClean="0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smtClean="0">
                <a:ea typeface="宋体" charset="-122"/>
              </a:rPr>
              <a:t>Conflicting Data on the Web</a:t>
            </a:r>
            <a:endParaRPr lang="zh-CN" altLang="en-US" sz="3200" smtClean="0">
              <a:ea typeface="宋体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2913" y="1619250"/>
            <a:ext cx="8229600" cy="4495800"/>
          </a:xfrm>
        </p:spPr>
        <p:txBody>
          <a:bodyPr/>
          <a:lstStyle/>
          <a:p>
            <a:r>
              <a:rPr lang="en-US" altLang="zh-CN" sz="2800" smtClean="0">
                <a:ea typeface="宋体" charset="-122"/>
              </a:rPr>
              <a:t>What’s the temperature and humidity of Seattle?</a:t>
            </a:r>
            <a:endParaRPr lang="zh-CN" altLang="en-US" sz="2800" smtClean="0">
              <a:ea typeface="宋体" charset="-122"/>
            </a:endParaRPr>
          </a:p>
        </p:txBody>
      </p:sp>
      <p:grpSp>
        <p:nvGrpSpPr>
          <p:cNvPr id="2" name="组合 73"/>
          <p:cNvGrpSpPr>
            <a:grpSpLocks/>
          </p:cNvGrpSpPr>
          <p:nvPr/>
        </p:nvGrpSpPr>
        <p:grpSpPr bwMode="auto">
          <a:xfrm>
            <a:off x="0" y="1690688"/>
            <a:ext cx="5711825" cy="4938712"/>
            <a:chOff x="2072753" y="1613848"/>
            <a:chExt cx="5711126" cy="4939352"/>
          </a:xfrm>
        </p:grpSpPr>
        <p:pic>
          <p:nvPicPr>
            <p:cNvPr id="5149" name="图片 69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72753" y="1613848"/>
              <a:ext cx="5711126" cy="4939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" name="椭圆 71"/>
            <p:cNvSpPr/>
            <p:nvPr/>
          </p:nvSpPr>
          <p:spPr>
            <a:xfrm>
              <a:off x="3783869" y="2542655"/>
              <a:ext cx="1044447" cy="390576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  <a:ea typeface="宋体" charset="-122"/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2756882" y="5729181"/>
              <a:ext cx="380953" cy="381049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  <a:ea typeface="宋体" charset="-122"/>
              </a:endParaRPr>
            </a:p>
          </p:txBody>
        </p:sp>
      </p:grpSp>
      <p:grpSp>
        <p:nvGrpSpPr>
          <p:cNvPr id="4" name="组合 58"/>
          <p:cNvGrpSpPr>
            <a:grpSpLocks/>
          </p:cNvGrpSpPr>
          <p:nvPr/>
        </p:nvGrpSpPr>
        <p:grpSpPr bwMode="auto">
          <a:xfrm>
            <a:off x="304800" y="1728788"/>
            <a:ext cx="6388100" cy="2995612"/>
            <a:chOff x="-3362968" y="6298747"/>
            <a:chExt cx="6388765" cy="2995388"/>
          </a:xfrm>
        </p:grpSpPr>
        <p:pic>
          <p:nvPicPr>
            <p:cNvPr id="5146" name="图片 5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362968" y="6298747"/>
              <a:ext cx="6388765" cy="2995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椭圆 56"/>
            <p:cNvSpPr/>
            <p:nvPr/>
          </p:nvSpPr>
          <p:spPr>
            <a:xfrm>
              <a:off x="-1510162" y="7419438"/>
              <a:ext cx="762079" cy="609554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  <a:ea typeface="宋体" charset="-122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-2605651" y="8816334"/>
              <a:ext cx="358812" cy="26668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  <a:ea typeface="宋体" charset="-122"/>
              </a:endParaRPr>
            </a:p>
          </p:txBody>
        </p:sp>
      </p:grpSp>
      <p:grpSp>
        <p:nvGrpSpPr>
          <p:cNvPr id="5" name="组合 43"/>
          <p:cNvGrpSpPr>
            <a:grpSpLocks/>
          </p:cNvGrpSpPr>
          <p:nvPr/>
        </p:nvGrpSpPr>
        <p:grpSpPr bwMode="auto">
          <a:xfrm>
            <a:off x="700088" y="1728788"/>
            <a:ext cx="5781675" cy="1600200"/>
            <a:chOff x="20472" y="1600200"/>
            <a:chExt cx="5781003" cy="1600200"/>
          </a:xfrm>
        </p:grpSpPr>
        <p:pic>
          <p:nvPicPr>
            <p:cNvPr id="5143" name="图片 17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472" y="1600200"/>
              <a:ext cx="5781003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椭圆 18"/>
            <p:cNvSpPr/>
            <p:nvPr/>
          </p:nvSpPr>
          <p:spPr>
            <a:xfrm>
              <a:off x="837939" y="1905000"/>
              <a:ext cx="761911" cy="49530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  <a:ea typeface="宋体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1599850" y="2590800"/>
              <a:ext cx="457147" cy="38100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  <a:ea typeface="宋体" charset="-122"/>
              </a:endParaRPr>
            </a:p>
          </p:txBody>
        </p:sp>
      </p:grpSp>
      <p:grpSp>
        <p:nvGrpSpPr>
          <p:cNvPr id="6" name="组合 48"/>
          <p:cNvGrpSpPr>
            <a:grpSpLocks/>
          </p:cNvGrpSpPr>
          <p:nvPr/>
        </p:nvGrpSpPr>
        <p:grpSpPr bwMode="auto">
          <a:xfrm>
            <a:off x="1014413" y="1731963"/>
            <a:ext cx="5588000" cy="3000375"/>
            <a:chOff x="255896" y="1606902"/>
            <a:chExt cx="5587703" cy="3000354"/>
          </a:xfrm>
        </p:grpSpPr>
        <p:pic>
          <p:nvPicPr>
            <p:cNvPr id="5140" name="图片 44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5896" y="1606902"/>
              <a:ext cx="5587703" cy="3000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椭圆 46"/>
            <p:cNvSpPr/>
            <p:nvPr/>
          </p:nvSpPr>
          <p:spPr>
            <a:xfrm>
              <a:off x="4495883" y="2133948"/>
              <a:ext cx="914351" cy="819144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  <a:ea typeface="宋体" charset="-122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1878235" y="2743544"/>
              <a:ext cx="380980" cy="325435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  <a:ea typeface="宋体" charset="-122"/>
              </a:endParaRPr>
            </a:p>
          </p:txBody>
        </p:sp>
      </p:grpSp>
      <p:grpSp>
        <p:nvGrpSpPr>
          <p:cNvPr id="7" name="组合 53"/>
          <p:cNvGrpSpPr>
            <a:grpSpLocks/>
          </p:cNvGrpSpPr>
          <p:nvPr/>
        </p:nvGrpSpPr>
        <p:grpSpPr bwMode="auto">
          <a:xfrm>
            <a:off x="1420813" y="1755775"/>
            <a:ext cx="6205537" cy="2643188"/>
            <a:chOff x="576968" y="1611868"/>
            <a:chExt cx="6204832" cy="2643009"/>
          </a:xfrm>
        </p:grpSpPr>
        <p:pic>
          <p:nvPicPr>
            <p:cNvPr id="5137" name="图片 49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6968" y="1611868"/>
              <a:ext cx="6204832" cy="2643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椭圆 51"/>
            <p:cNvSpPr/>
            <p:nvPr/>
          </p:nvSpPr>
          <p:spPr>
            <a:xfrm>
              <a:off x="915067" y="2286510"/>
              <a:ext cx="761913" cy="619083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  <a:ea typeface="宋体" charset="-122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5591310" y="2591290"/>
              <a:ext cx="352385" cy="341289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  <a:ea typeface="宋体" charset="-122"/>
              </a:endParaRPr>
            </a:p>
          </p:txBody>
        </p:sp>
      </p:grpSp>
      <p:grpSp>
        <p:nvGrpSpPr>
          <p:cNvPr id="8" name="组合 63"/>
          <p:cNvGrpSpPr>
            <a:grpSpLocks/>
          </p:cNvGrpSpPr>
          <p:nvPr/>
        </p:nvGrpSpPr>
        <p:grpSpPr bwMode="auto">
          <a:xfrm>
            <a:off x="1898650" y="1795463"/>
            <a:ext cx="6578600" cy="3113087"/>
            <a:chOff x="1219200" y="1611868"/>
            <a:chExt cx="6579248" cy="3112532"/>
          </a:xfrm>
        </p:grpSpPr>
        <p:pic>
          <p:nvPicPr>
            <p:cNvPr id="5134" name="图片 59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19200" y="1611868"/>
              <a:ext cx="6579248" cy="3112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" name="椭圆 61"/>
            <p:cNvSpPr/>
            <p:nvPr/>
          </p:nvSpPr>
          <p:spPr>
            <a:xfrm>
              <a:off x="2625864" y="3851431"/>
              <a:ext cx="457245" cy="388869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  <a:ea typeface="宋体" charset="-122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6020273" y="3851431"/>
              <a:ext cx="457245" cy="346013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  <a:ea typeface="宋体" charset="-122"/>
              </a:endParaRPr>
            </a:p>
          </p:txBody>
        </p:sp>
      </p:grpSp>
      <p:grpSp>
        <p:nvGrpSpPr>
          <p:cNvPr id="9" name="组合 68"/>
          <p:cNvGrpSpPr>
            <a:grpSpLocks/>
          </p:cNvGrpSpPr>
          <p:nvPr/>
        </p:nvGrpSpPr>
        <p:grpSpPr bwMode="auto">
          <a:xfrm>
            <a:off x="2343150" y="1795463"/>
            <a:ext cx="6534150" cy="3416300"/>
            <a:chOff x="1561690" y="1613848"/>
            <a:chExt cx="6533717" cy="3415352"/>
          </a:xfrm>
        </p:grpSpPr>
        <p:pic>
          <p:nvPicPr>
            <p:cNvPr id="5131" name="图片 64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61690" y="1613848"/>
              <a:ext cx="6533717" cy="3415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椭圆 66"/>
            <p:cNvSpPr/>
            <p:nvPr/>
          </p:nvSpPr>
          <p:spPr>
            <a:xfrm>
              <a:off x="2855417" y="3429444"/>
              <a:ext cx="1233405" cy="903036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  <a:ea typeface="宋体" charset="-122"/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5790510" y="3581802"/>
              <a:ext cx="404786" cy="26980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  <a:ea typeface="宋体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smtClean="0">
                <a:ea typeface="宋体" charset="-122"/>
              </a:rPr>
              <a:t>Problem Input</a:t>
            </a:r>
            <a:endParaRPr lang="zh-CN" altLang="en-US" sz="3200" smtClean="0">
              <a:ea typeface="宋体" charset="-122"/>
            </a:endParaRPr>
          </a:p>
        </p:txBody>
      </p:sp>
      <p:sp>
        <p:nvSpPr>
          <p:cNvPr id="3" name="内容占位符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3" cstate="print"/>
            <a:stretch>
              <a:fillRect l="-593" t="-542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grpSp>
        <p:nvGrpSpPr>
          <p:cNvPr id="23556" name="组合 3"/>
          <p:cNvGrpSpPr>
            <a:grpSpLocks/>
          </p:cNvGrpSpPr>
          <p:nvPr/>
        </p:nvGrpSpPr>
        <p:grpSpPr bwMode="auto">
          <a:xfrm>
            <a:off x="8110538" y="2813050"/>
            <a:ext cx="762000" cy="2960688"/>
            <a:chOff x="7380312" y="3059668"/>
            <a:chExt cx="1306488" cy="2961620"/>
          </a:xfrm>
        </p:grpSpPr>
        <p:grpSp>
          <p:nvGrpSpPr>
            <p:cNvPr id="23557" name="组合 4"/>
            <p:cNvGrpSpPr>
              <a:grpSpLocks/>
            </p:cNvGrpSpPr>
            <p:nvPr/>
          </p:nvGrpSpPr>
          <p:grpSpPr bwMode="auto">
            <a:xfrm>
              <a:off x="7380312" y="3429000"/>
              <a:ext cx="1306488" cy="2592288"/>
              <a:chOff x="7380312" y="3429000"/>
              <a:chExt cx="1306488" cy="2592288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7380312" y="3429672"/>
                <a:ext cx="1295601" cy="259161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ea typeface="宋体" charset="-122"/>
                </a:endParaRPr>
              </a:p>
            </p:txBody>
          </p:sp>
          <p:cxnSp>
            <p:nvCxnSpPr>
              <p:cNvPr id="14" name="直接连接符 13"/>
              <p:cNvCxnSpPr/>
              <p:nvPr/>
            </p:nvCxnSpPr>
            <p:spPr>
              <a:xfrm>
                <a:off x="7380312" y="3861608"/>
                <a:ext cx="1306488" cy="15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>
                <a:off x="7380312" y="4291956"/>
                <a:ext cx="1306488" cy="158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>
                <a:off x="7380312" y="4723892"/>
                <a:ext cx="1306488" cy="158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7380312" y="5155828"/>
                <a:ext cx="1306488" cy="158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7380312" y="5587764"/>
                <a:ext cx="1306488" cy="158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558" name="TextBox 5"/>
            <p:cNvSpPr txBox="1">
              <a:spLocks noChangeArrowheads="1"/>
            </p:cNvSpPr>
            <p:nvPr/>
          </p:nvSpPr>
          <p:spPr bwMode="auto">
            <a:xfrm>
              <a:off x="7884368" y="3059668"/>
              <a:ext cx="7920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/>
                <a:t>S</a:t>
              </a:r>
              <a:endParaRPr lang="zh-CN" altLang="en-US"/>
            </a:p>
          </p:txBody>
        </p:sp>
        <p:sp>
          <p:nvSpPr>
            <p:cNvPr id="23559" name="TextBox 6"/>
            <p:cNvSpPr txBox="1">
              <a:spLocks noChangeArrowheads="1"/>
            </p:cNvSpPr>
            <p:nvPr/>
          </p:nvSpPr>
          <p:spPr bwMode="auto">
            <a:xfrm>
              <a:off x="7824235" y="3491716"/>
              <a:ext cx="7920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/>
                <a:t>O</a:t>
              </a:r>
              <a:r>
                <a:rPr lang="en-US" altLang="zh-CN" baseline="-25000"/>
                <a:t>1</a:t>
              </a:r>
              <a:endParaRPr lang="zh-CN" altLang="en-US" baseline="-25000"/>
            </a:p>
          </p:txBody>
        </p:sp>
        <p:sp>
          <p:nvSpPr>
            <p:cNvPr id="23560" name="TextBox 7"/>
            <p:cNvSpPr txBox="1">
              <a:spLocks noChangeArrowheads="1"/>
            </p:cNvSpPr>
            <p:nvPr/>
          </p:nvSpPr>
          <p:spPr bwMode="auto">
            <a:xfrm>
              <a:off x="7824235" y="3911889"/>
              <a:ext cx="7920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/>
                <a:t>O</a:t>
              </a:r>
              <a:r>
                <a:rPr lang="en-US" altLang="zh-CN" baseline="-25000"/>
                <a:t>2</a:t>
              </a:r>
              <a:endParaRPr lang="zh-CN" altLang="en-US" baseline="-25000"/>
            </a:p>
          </p:txBody>
        </p:sp>
        <p:sp>
          <p:nvSpPr>
            <p:cNvPr id="23561" name="TextBox 8"/>
            <p:cNvSpPr txBox="1">
              <a:spLocks noChangeArrowheads="1"/>
            </p:cNvSpPr>
            <p:nvPr/>
          </p:nvSpPr>
          <p:spPr bwMode="auto">
            <a:xfrm>
              <a:off x="7824235" y="4293096"/>
              <a:ext cx="7920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/>
                <a:t>O</a:t>
              </a:r>
              <a:r>
                <a:rPr lang="en-US" altLang="zh-CN" baseline="-25000"/>
                <a:t>3</a:t>
              </a:r>
              <a:endParaRPr lang="zh-CN" altLang="en-US" baseline="-25000"/>
            </a:p>
          </p:txBody>
        </p:sp>
        <p:sp>
          <p:nvSpPr>
            <p:cNvPr id="23562" name="TextBox 9"/>
            <p:cNvSpPr txBox="1">
              <a:spLocks noChangeArrowheads="1"/>
            </p:cNvSpPr>
            <p:nvPr/>
          </p:nvSpPr>
          <p:spPr bwMode="auto">
            <a:xfrm>
              <a:off x="7847985" y="5579948"/>
              <a:ext cx="7920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/>
                <a:t>O</a:t>
              </a:r>
              <a:r>
                <a:rPr lang="en-US" altLang="zh-CN" baseline="-25000"/>
                <a:t>n</a:t>
              </a:r>
              <a:endParaRPr lang="zh-CN" altLang="en-US" baseline="-25000"/>
            </a:p>
          </p:txBody>
        </p:sp>
        <p:sp>
          <p:nvSpPr>
            <p:cNvPr id="23563" name="TextBox 10"/>
            <p:cNvSpPr txBox="1">
              <a:spLocks noChangeArrowheads="1"/>
            </p:cNvSpPr>
            <p:nvPr/>
          </p:nvSpPr>
          <p:spPr bwMode="auto">
            <a:xfrm>
              <a:off x="7848743" y="4703219"/>
              <a:ext cx="7920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/>
                <a:t>…</a:t>
              </a:r>
              <a:endParaRPr lang="zh-CN" altLang="en-US" baseline="-25000"/>
            </a:p>
          </p:txBody>
        </p:sp>
        <p:sp>
          <p:nvSpPr>
            <p:cNvPr id="23564" name="TextBox 11"/>
            <p:cNvSpPr txBox="1">
              <a:spLocks noChangeArrowheads="1"/>
            </p:cNvSpPr>
            <p:nvPr/>
          </p:nvSpPr>
          <p:spPr bwMode="auto">
            <a:xfrm>
              <a:off x="7848743" y="5147900"/>
              <a:ext cx="7920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/>
                <a:t>…</a:t>
              </a:r>
              <a:endParaRPr lang="zh-CN" altLang="en-US" baseline="-25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smtClean="0">
                <a:ea typeface="宋体" charset="-122"/>
              </a:rPr>
              <a:t>Problem Output</a:t>
            </a:r>
            <a:endParaRPr lang="zh-CN" altLang="en-US" sz="3200" smtClean="0">
              <a:ea typeface="宋体" charset="-122"/>
            </a:endParaRPr>
          </a:p>
        </p:txBody>
      </p:sp>
      <p:sp>
        <p:nvSpPr>
          <p:cNvPr id="3" name="内容占位符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1259" t="-1355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smtClean="0">
                <a:ea typeface="宋体" charset="-122"/>
              </a:rPr>
              <a:t>Preliminaries on Data Fusion</a:t>
            </a:r>
            <a:endParaRPr lang="zh-CN" altLang="en-US" sz="3200" smtClean="0">
              <a:ea typeface="宋体" charset="-122"/>
            </a:endParaRPr>
          </a:p>
        </p:txBody>
      </p:sp>
      <p:sp>
        <p:nvSpPr>
          <p:cNvPr id="3" name="内容占位符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1259" t="-1355" b="-4878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5943600" y="1504950"/>
            <a:ext cx="312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/>
              <a:t>* Dong  et al., VLDB 2009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smtClean="0">
                <a:ea typeface="宋体" charset="-122"/>
              </a:rPr>
              <a:t>Example of Data Fusion</a:t>
            </a:r>
            <a:endParaRPr lang="zh-CN" altLang="en-US" sz="3200" smtClean="0">
              <a:ea typeface="宋体" charset="-122"/>
            </a:endParaRPr>
          </a:p>
        </p:txBody>
      </p:sp>
      <p:sp>
        <p:nvSpPr>
          <p:cNvPr id="3" name="内容占位符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1111" t="-949" b="-542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 dirty="0">
                <a:noFill/>
              </a:rPr>
              <a:t> </a:t>
            </a:r>
            <a:r>
              <a:rPr lang="en-US" altLang="zh-CN" dirty="0" smtClean="0">
                <a:noFill/>
              </a:rPr>
              <a:t>A</a:t>
            </a:r>
            <a:endParaRPr lang="zh-CN" altLang="en-US" dirty="0">
              <a:noFill/>
            </a:endParaRP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3088" y="2438400"/>
            <a:ext cx="36655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38400"/>
            <a:ext cx="44100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6934200" y="3124200"/>
            <a:ext cx="1447800" cy="2286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2657475" y="1865313"/>
            <a:ext cx="528638" cy="460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333399"/>
                </a:solidFill>
                <a:latin typeface="Antique Olive Roman" pitchFamily="34" charset="0"/>
              </a:rPr>
              <a:t>49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5029200" y="5029200"/>
            <a:ext cx="3886200" cy="838200"/>
          </a:xfrm>
          <a:prstGeom prst="wedgeRectCallout">
            <a:avLst>
              <a:gd name="adj1" fmla="val 27841"/>
              <a:gd name="adj2" fmla="val -249398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 copier may have independent vote count if it provides a different value from the copied 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Outline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smtClean="0">
                <a:solidFill>
                  <a:srgbClr val="7F7F7F"/>
                </a:solidFill>
                <a:ea typeface="宋体" charset="-122"/>
              </a:rPr>
              <a:t>Motivation &amp; framework</a:t>
            </a:r>
          </a:p>
          <a:p>
            <a:r>
              <a:rPr lang="en-US" altLang="zh-CN" sz="2800" smtClean="0">
                <a:solidFill>
                  <a:srgbClr val="7F7F7F"/>
                </a:solidFill>
                <a:ea typeface="宋体" charset="-122"/>
              </a:rPr>
              <a:t>Preliminaries of Online Data Fusion</a:t>
            </a:r>
          </a:p>
          <a:p>
            <a:r>
              <a:rPr lang="en-US" altLang="zh-CN" sz="2800" smtClean="0">
                <a:ea typeface="宋体" charset="-122"/>
              </a:rPr>
              <a:t>Technology</a:t>
            </a:r>
          </a:p>
          <a:p>
            <a:pPr lvl="1"/>
            <a:r>
              <a:rPr lang="en-US" altLang="zh-CN" sz="2400" smtClean="0">
                <a:ea typeface="宋体" charset="-122"/>
              </a:rPr>
              <a:t>Independent sources</a:t>
            </a:r>
          </a:p>
          <a:p>
            <a:pPr lvl="1"/>
            <a:r>
              <a:rPr lang="en-US" altLang="zh-CN" sz="2400" smtClean="0">
                <a:ea typeface="宋体" charset="-122"/>
              </a:rPr>
              <a:t>Dependent sources</a:t>
            </a:r>
          </a:p>
          <a:p>
            <a:r>
              <a:rPr lang="en-US" altLang="zh-CN" sz="2800" smtClean="0">
                <a:ea typeface="宋体" charset="-122"/>
              </a:rPr>
              <a:t>Experimental results</a:t>
            </a:r>
          </a:p>
          <a:p>
            <a:r>
              <a:rPr lang="en-US" altLang="zh-CN" sz="2800" smtClean="0">
                <a:ea typeface="宋体" charset="-122"/>
              </a:rPr>
              <a:t>Conclusions</a:t>
            </a:r>
            <a:endParaRPr lang="zh-CN" altLang="en-US" sz="2800" smtClean="0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smtClean="0">
                <a:ea typeface="宋体" charset="-122"/>
              </a:rPr>
              <a:t>Probability Computation</a:t>
            </a:r>
            <a:endParaRPr lang="zh-CN" altLang="en-US" sz="3200" smtClean="0">
              <a:ea typeface="宋体" charset="-122"/>
            </a:endParaRPr>
          </a:p>
        </p:txBody>
      </p:sp>
      <p:sp>
        <p:nvSpPr>
          <p:cNvPr id="3" name="内容占位符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1259" t="-1355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Example of Independent Sources</a:t>
            </a:r>
            <a:endParaRPr lang="zh-CN" altLang="en-US" smtClean="0">
              <a:ea typeface="宋体" charset="-122"/>
            </a:endParaRP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990600" y="1849438"/>
          <a:ext cx="6858000" cy="742950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Round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TX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NJ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NY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Result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5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TX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1905000"/>
            <a:ext cx="3916363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内容占位符 4"/>
          <p:cNvGraphicFramePr>
            <a:graphicFrameLocks noGrp="1"/>
          </p:cNvGraphicFramePr>
          <p:nvPr/>
        </p:nvGraphicFramePr>
        <p:xfrm>
          <a:off x="990600" y="1855788"/>
          <a:ext cx="6858000" cy="1114425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Round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TX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NJ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NY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Result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5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TX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5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5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TX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内容占位符 4"/>
          <p:cNvGraphicFramePr>
            <a:graphicFrameLocks noGrp="1"/>
          </p:cNvGraphicFramePr>
          <p:nvPr/>
        </p:nvGraphicFramePr>
        <p:xfrm>
          <a:off x="990600" y="1855788"/>
          <a:ext cx="6858000" cy="1485900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Round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TX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NJ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NY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Result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5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TX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5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5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TX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3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5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NJ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内容占位符 4"/>
          <p:cNvGraphicFramePr>
            <a:graphicFrameLocks noGrp="1"/>
          </p:cNvGraphicFramePr>
          <p:nvPr/>
        </p:nvGraphicFramePr>
        <p:xfrm>
          <a:off x="990600" y="1855788"/>
          <a:ext cx="6858000" cy="1857375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Round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TX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NJ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NY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Result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5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TX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5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5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TX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3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5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NJ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4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9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NJ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内容占位符 4"/>
          <p:cNvGraphicFramePr>
            <a:graphicFrameLocks noGrp="1"/>
          </p:cNvGraphicFramePr>
          <p:nvPr/>
        </p:nvGraphicFramePr>
        <p:xfrm>
          <a:off x="990600" y="1855788"/>
          <a:ext cx="6858000" cy="2228850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Round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TX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NJ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NY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Result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5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TX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5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5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TX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3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5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NJ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4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9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NJ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5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9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4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NJ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内容占位符 4"/>
          <p:cNvGraphicFramePr>
            <a:graphicFrameLocks noGrp="1"/>
          </p:cNvGraphicFramePr>
          <p:nvPr/>
        </p:nvGraphicFramePr>
        <p:xfrm>
          <a:off x="990600" y="1844675"/>
          <a:ext cx="6858000" cy="2600325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Round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TX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NJ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NY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Result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5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TX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5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5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TX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3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5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NJ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4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9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NJ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5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9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4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NJ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6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9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14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4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NJ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内容占位符 4"/>
          <p:cNvGraphicFramePr>
            <a:graphicFrameLocks noGrp="1"/>
          </p:cNvGraphicFramePr>
          <p:nvPr/>
        </p:nvGraphicFramePr>
        <p:xfrm>
          <a:off x="990600" y="1855788"/>
          <a:ext cx="6858000" cy="2971800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Round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TX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NJ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NY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Result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5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TX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5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5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TX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3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5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NJ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4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9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NJ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5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9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4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NJ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6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9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14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4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NJ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7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12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14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4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NJ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内容占位符 4"/>
          <p:cNvGraphicFramePr>
            <a:graphicFrameLocks noGrp="1"/>
          </p:cNvGraphicFramePr>
          <p:nvPr/>
        </p:nvGraphicFramePr>
        <p:xfrm>
          <a:off x="990600" y="1844675"/>
          <a:ext cx="6858000" cy="3343275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Round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TX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NJ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NY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Result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5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TX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5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5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TX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3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5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NJ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4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9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NJ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5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9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4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NJ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6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9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14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4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NJ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7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12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14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4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NJ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8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15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14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4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TX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内容占位符 4"/>
          <p:cNvGraphicFramePr>
            <a:graphicFrameLocks noGrp="1"/>
          </p:cNvGraphicFramePr>
          <p:nvPr/>
        </p:nvGraphicFramePr>
        <p:xfrm>
          <a:off x="990600" y="1843088"/>
          <a:ext cx="6858000" cy="3714750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Round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TX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NJ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NY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Result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5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TX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5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5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TX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3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5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NJ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4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9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NJ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5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9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4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NJ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6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9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14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4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NJ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7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12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14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4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NJ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8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15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14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4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TX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9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15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14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7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TX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内容占位符 4"/>
          <p:cNvGraphicFramePr>
            <a:graphicFrameLocks noGrp="1"/>
          </p:cNvGraphicFramePr>
          <p:nvPr/>
        </p:nvGraphicFramePr>
        <p:xfrm>
          <a:off x="152400" y="1855788"/>
          <a:ext cx="838200" cy="3714750"/>
        </p:xfrm>
        <a:graphic>
          <a:graphicData uri="http://schemas.openxmlformats.org/drawingml/2006/table">
            <a:tbl>
              <a:tblPr/>
              <a:tblGrid>
                <a:gridCol w="8382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Order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9</a:t>
                      </a:r>
                      <a:endParaRPr kumimoji="0" lang="zh-CN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5</a:t>
                      </a:r>
                      <a:endParaRPr kumimoji="0" lang="zh-CN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3</a:t>
                      </a:r>
                      <a:endParaRPr kumimoji="0" lang="zh-CN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8</a:t>
                      </a:r>
                      <a:endParaRPr kumimoji="0" lang="zh-CN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6</a:t>
                      </a:r>
                      <a:endParaRPr kumimoji="0" lang="zh-CN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</a:t>
                      </a:r>
                      <a:endParaRPr kumimoji="0" lang="zh-CN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7</a:t>
                      </a:r>
                      <a:endParaRPr kumimoji="0" lang="zh-CN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4</a:t>
                      </a:r>
                      <a:endParaRPr kumimoji="0" lang="zh-CN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矩形标注 17"/>
          <p:cNvSpPr/>
          <p:nvPr/>
        </p:nvSpPr>
        <p:spPr>
          <a:xfrm>
            <a:off x="304800" y="5791200"/>
            <a:ext cx="1676400" cy="838200"/>
          </a:xfrm>
          <a:prstGeom prst="wedgeRectCallout">
            <a:avLst>
              <a:gd name="adj1" fmla="val -28974"/>
              <a:gd name="adj2" fmla="val -74272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>
                <a:solidFill>
                  <a:schemeClr val="tx1"/>
                </a:solidFill>
                <a:ea typeface="宋体" charset="-122"/>
              </a:rPr>
              <a:t>Order Sources by accuracy</a:t>
            </a:r>
            <a:endParaRPr lang="zh-CN" altLang="en-US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19" name="矩形标注 18"/>
          <p:cNvSpPr/>
          <p:nvPr/>
        </p:nvSpPr>
        <p:spPr>
          <a:xfrm>
            <a:off x="3294063" y="5943600"/>
            <a:ext cx="3640137" cy="533400"/>
          </a:xfrm>
          <a:prstGeom prst="wedgeRectCallout">
            <a:avLst>
              <a:gd name="adj1" fmla="val -26018"/>
              <a:gd name="adj2" fmla="val -119163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1"/>
                </a:solidFill>
                <a:ea typeface="宋体" charset="-122"/>
              </a:rPr>
              <a:t>Terminate: </a:t>
            </a:r>
            <a:r>
              <a:rPr lang="en-US" altLang="zh-CN" dirty="0" err="1">
                <a:solidFill>
                  <a:schemeClr val="tx1"/>
                </a:solidFill>
                <a:ea typeface="宋体" charset="-122"/>
              </a:rPr>
              <a:t>minPr</a:t>
            </a:r>
            <a:r>
              <a:rPr lang="en-US" altLang="zh-CN" dirty="0">
                <a:solidFill>
                  <a:schemeClr val="tx1"/>
                </a:solidFill>
                <a:ea typeface="宋体" charset="-122"/>
              </a:rPr>
              <a:t>(v</a:t>
            </a:r>
            <a:r>
              <a:rPr lang="en-US" altLang="zh-CN" baseline="-25000" dirty="0">
                <a:solidFill>
                  <a:schemeClr val="tx1"/>
                </a:solidFill>
                <a:ea typeface="宋体" charset="-122"/>
              </a:rPr>
              <a:t>1</a:t>
            </a:r>
            <a:r>
              <a:rPr lang="en-US" altLang="zh-CN" dirty="0">
                <a:solidFill>
                  <a:schemeClr val="tx1"/>
                </a:solidFill>
                <a:ea typeface="宋体" charset="-122"/>
              </a:rPr>
              <a:t>)&gt;</a:t>
            </a:r>
            <a:r>
              <a:rPr lang="en-US" altLang="zh-CN" dirty="0" err="1">
                <a:solidFill>
                  <a:schemeClr val="tx1"/>
                </a:solidFill>
                <a:ea typeface="宋体" charset="-122"/>
              </a:rPr>
              <a:t>expPr</a:t>
            </a:r>
            <a:r>
              <a:rPr lang="en-US" altLang="zh-CN" dirty="0">
                <a:solidFill>
                  <a:schemeClr val="tx1"/>
                </a:solidFill>
                <a:ea typeface="宋体" charset="-122"/>
              </a:rPr>
              <a:t>(v</a:t>
            </a:r>
            <a:r>
              <a:rPr lang="en-US" altLang="zh-CN" baseline="-25000" dirty="0">
                <a:solidFill>
                  <a:schemeClr val="tx1"/>
                </a:solidFill>
                <a:ea typeface="宋体" charset="-122"/>
              </a:rPr>
              <a:t>2</a:t>
            </a:r>
            <a:r>
              <a:rPr lang="en-US" altLang="zh-CN" dirty="0">
                <a:solidFill>
                  <a:schemeClr val="tx1"/>
                </a:solidFill>
                <a:ea typeface="宋体" charset="-122"/>
              </a:rPr>
              <a:t>)</a:t>
            </a:r>
            <a:endParaRPr lang="zh-CN" altLang="en-US" dirty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16" name="矩形标注 15"/>
          <p:cNvSpPr/>
          <p:nvPr/>
        </p:nvSpPr>
        <p:spPr>
          <a:xfrm>
            <a:off x="3276600" y="5943600"/>
            <a:ext cx="3657600" cy="533400"/>
          </a:xfrm>
          <a:prstGeom prst="wedgeRectCallout">
            <a:avLst>
              <a:gd name="adj1" fmla="val -26018"/>
              <a:gd name="adj2" fmla="val -119163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1"/>
                </a:solidFill>
                <a:ea typeface="宋体" charset="-122"/>
              </a:rPr>
              <a:t>Terminate: </a:t>
            </a:r>
            <a:r>
              <a:rPr lang="en-US" altLang="zh-CN" dirty="0" err="1">
                <a:solidFill>
                  <a:schemeClr val="tx1"/>
                </a:solidFill>
                <a:ea typeface="宋体" charset="-122"/>
              </a:rPr>
              <a:t>minPr</a:t>
            </a:r>
            <a:r>
              <a:rPr lang="en-US" altLang="zh-CN" dirty="0">
                <a:solidFill>
                  <a:schemeClr val="tx1"/>
                </a:solidFill>
                <a:ea typeface="宋体" charset="-122"/>
              </a:rPr>
              <a:t>(v</a:t>
            </a:r>
            <a:r>
              <a:rPr lang="en-US" altLang="zh-CN" baseline="-25000" dirty="0">
                <a:solidFill>
                  <a:schemeClr val="tx1"/>
                </a:solidFill>
                <a:ea typeface="宋体" charset="-122"/>
              </a:rPr>
              <a:t>1</a:t>
            </a:r>
            <a:r>
              <a:rPr lang="en-US" altLang="zh-CN" dirty="0">
                <a:solidFill>
                  <a:schemeClr val="tx1"/>
                </a:solidFill>
                <a:ea typeface="宋体" charset="-122"/>
              </a:rPr>
              <a:t>)&gt;</a:t>
            </a:r>
            <a:r>
              <a:rPr lang="en-US" altLang="zh-CN" dirty="0" err="1">
                <a:solidFill>
                  <a:schemeClr val="tx1"/>
                </a:solidFill>
                <a:ea typeface="宋体" charset="-122"/>
              </a:rPr>
              <a:t>maxPr</a:t>
            </a:r>
            <a:r>
              <a:rPr lang="en-US" altLang="zh-CN" dirty="0">
                <a:solidFill>
                  <a:schemeClr val="tx1"/>
                </a:solidFill>
                <a:ea typeface="宋体" charset="-122"/>
              </a:rPr>
              <a:t>(v</a:t>
            </a:r>
            <a:r>
              <a:rPr lang="en-US" altLang="zh-CN" baseline="-25000" dirty="0">
                <a:solidFill>
                  <a:schemeClr val="tx1"/>
                </a:solidFill>
                <a:ea typeface="宋体" charset="-122"/>
              </a:rPr>
              <a:t>2</a:t>
            </a:r>
            <a:r>
              <a:rPr lang="en-US" altLang="zh-CN" dirty="0">
                <a:solidFill>
                  <a:schemeClr val="tx1"/>
                </a:solidFill>
                <a:ea typeface="宋体" charset="-122"/>
              </a:rPr>
              <a:t>)</a:t>
            </a:r>
            <a:endParaRPr lang="zh-CN" altLang="en-US" dirty="0">
              <a:solidFill>
                <a:schemeClr val="tx1"/>
              </a:solidFill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6" grpId="0" animBg="1"/>
      <p:bldP spid="1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Outline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smtClean="0">
                <a:solidFill>
                  <a:srgbClr val="7F7F7F"/>
                </a:solidFill>
                <a:ea typeface="宋体" charset="-122"/>
              </a:rPr>
              <a:t>Motivation &amp; Framework</a:t>
            </a:r>
          </a:p>
          <a:p>
            <a:r>
              <a:rPr lang="en-US" altLang="zh-CN" sz="2800" smtClean="0">
                <a:solidFill>
                  <a:srgbClr val="7F7F7F"/>
                </a:solidFill>
                <a:ea typeface="宋体" charset="-122"/>
              </a:rPr>
              <a:t>Preliminaries of Online Data Fusion</a:t>
            </a:r>
          </a:p>
          <a:p>
            <a:r>
              <a:rPr lang="en-US" altLang="zh-CN" sz="2800" smtClean="0">
                <a:ea typeface="宋体" charset="-122"/>
              </a:rPr>
              <a:t>Technology</a:t>
            </a:r>
          </a:p>
          <a:p>
            <a:pPr lvl="1"/>
            <a:r>
              <a:rPr lang="en-US" altLang="zh-CN" sz="2400" smtClean="0">
                <a:solidFill>
                  <a:srgbClr val="7F7F7F"/>
                </a:solidFill>
                <a:ea typeface="宋体" charset="-122"/>
              </a:rPr>
              <a:t>Independent sources</a:t>
            </a:r>
          </a:p>
          <a:p>
            <a:pPr lvl="1"/>
            <a:r>
              <a:rPr lang="en-US" altLang="zh-CN" sz="2400" smtClean="0">
                <a:ea typeface="宋体" charset="-122"/>
              </a:rPr>
              <a:t>Dependent sources</a:t>
            </a:r>
          </a:p>
          <a:p>
            <a:r>
              <a:rPr lang="en-US" altLang="zh-CN" sz="2800" smtClean="0">
                <a:ea typeface="宋体" charset="-122"/>
              </a:rPr>
              <a:t>Experimental results</a:t>
            </a:r>
          </a:p>
          <a:p>
            <a:r>
              <a:rPr lang="en-US" altLang="zh-CN" sz="2800" smtClean="0">
                <a:ea typeface="宋体" charset="-122"/>
              </a:rPr>
              <a:t>Conclusions</a:t>
            </a:r>
            <a:endParaRPr lang="zh-CN" altLang="en-US" sz="2800" smtClean="0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Challenges and Solutions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3174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smtClean="0">
                <a:ea typeface="宋体" charset="-122"/>
              </a:rPr>
              <a:t>Challenge: Independent vote count or dependent vote count?</a:t>
            </a:r>
          </a:p>
          <a:p>
            <a:pPr lvl="1"/>
            <a:r>
              <a:rPr lang="en-US" altLang="zh-CN" sz="2400" smtClean="0">
                <a:ea typeface="宋体" charset="-122"/>
              </a:rPr>
              <a:t>When a copier is probed earlier than the copied source, we do not know whether they provide the same value</a:t>
            </a:r>
          </a:p>
          <a:p>
            <a:r>
              <a:rPr lang="en-US" altLang="zh-CN" sz="2800" smtClean="0">
                <a:ea typeface="宋体" charset="-122"/>
              </a:rPr>
              <a:t>No-over-counting principle</a:t>
            </a:r>
          </a:p>
          <a:p>
            <a:pPr lvl="1"/>
            <a:r>
              <a:rPr lang="en-US" altLang="zh-CN" sz="2400" smtClean="0">
                <a:ea typeface="宋体" charset="-122"/>
              </a:rPr>
              <a:t>For each value, among its providers that could have copying relationships on it, at any time we apply the independent vote count for at most one source</a:t>
            </a:r>
          </a:p>
          <a:p>
            <a:pPr lvl="1"/>
            <a:endParaRPr lang="en-US" altLang="zh-CN" sz="2400" smtClean="0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smtClean="0">
                <a:ea typeface="宋体" charset="-122"/>
              </a:rPr>
              <a:t>1. Incremental Vote Counting - Conservative</a:t>
            </a:r>
            <a:endParaRPr lang="zh-CN" altLang="en-US" sz="2800" smtClean="0">
              <a:ea typeface="宋体" charset="-122"/>
            </a:endParaRPr>
          </a:p>
        </p:txBody>
      </p:sp>
      <p:sp>
        <p:nvSpPr>
          <p:cNvPr id="3277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Before probing the copied source</a:t>
            </a:r>
          </a:p>
          <a:p>
            <a:pPr lvl="1"/>
            <a:r>
              <a:rPr lang="en-US" altLang="zh-CN" smtClean="0">
                <a:solidFill>
                  <a:srgbClr val="333399"/>
                </a:solidFill>
                <a:ea typeface="宋体" charset="-122"/>
              </a:rPr>
              <a:t>Assumes the copier provides the same value as the copied source</a:t>
            </a:r>
          </a:p>
          <a:p>
            <a:pPr lvl="1"/>
            <a:r>
              <a:rPr lang="en-US" altLang="zh-CN" smtClean="0">
                <a:solidFill>
                  <a:srgbClr val="333399"/>
                </a:solidFill>
                <a:ea typeface="宋体" charset="-122"/>
              </a:rPr>
              <a:t>Use dependent vote count</a:t>
            </a:r>
          </a:p>
          <a:p>
            <a:r>
              <a:rPr lang="en-US" altLang="zh-CN" smtClean="0">
                <a:ea typeface="宋体" charset="-122"/>
              </a:rPr>
              <a:t>After probing the copied source</a:t>
            </a:r>
          </a:p>
          <a:p>
            <a:pPr lvl="1"/>
            <a:r>
              <a:rPr lang="en-US" altLang="zh-CN" smtClean="0">
                <a:solidFill>
                  <a:srgbClr val="333399"/>
                </a:solidFill>
                <a:ea typeface="宋体" charset="-122"/>
              </a:rPr>
              <a:t>If</a:t>
            </a:r>
            <a:r>
              <a:rPr lang="en-US" altLang="zh-CN" smtClean="0">
                <a:ea typeface="宋体" charset="-122"/>
              </a:rPr>
              <a:t> </a:t>
            </a:r>
            <a:r>
              <a:rPr lang="en-US" altLang="zh-CN" smtClean="0">
                <a:solidFill>
                  <a:srgbClr val="333399"/>
                </a:solidFill>
                <a:ea typeface="宋体" charset="-122"/>
              </a:rPr>
              <a:t>observe a different value from the copier 	    Dependent vote count -&gt; Independent vote count for the copier</a:t>
            </a:r>
          </a:p>
          <a:p>
            <a:r>
              <a:rPr lang="en-US" altLang="zh-CN" smtClean="0">
                <a:solidFill>
                  <a:srgbClr val="333399"/>
                </a:solidFill>
                <a:ea typeface="宋体" charset="-122"/>
              </a:rPr>
              <a:t>Features</a:t>
            </a:r>
          </a:p>
          <a:p>
            <a:pPr lvl="1"/>
            <a:r>
              <a:rPr lang="en-US" altLang="zh-CN" smtClean="0">
                <a:solidFill>
                  <a:srgbClr val="333399"/>
                </a:solidFill>
                <a:ea typeface="宋体" charset="-122"/>
              </a:rPr>
              <a:t>Pro: monotonic increase of vote counts</a:t>
            </a:r>
          </a:p>
          <a:p>
            <a:pPr lvl="1"/>
            <a:r>
              <a:rPr lang="en-US" altLang="zh-CN" smtClean="0">
                <a:ea typeface="宋体" charset="-122"/>
              </a:rPr>
              <a:t>Con: may under-counting</a:t>
            </a:r>
            <a:endParaRPr lang="en-US" altLang="zh-CN" smtClean="0">
              <a:solidFill>
                <a:srgbClr val="333399"/>
              </a:solidFill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smtClean="0">
                <a:ea typeface="宋体" charset="-122"/>
              </a:rPr>
              <a:t>Solution 1: Choose from One Source</a:t>
            </a:r>
            <a:endParaRPr lang="zh-CN" altLang="en-US" sz="3200" smtClean="0">
              <a:ea typeface="宋体" charset="-122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smtClean="0">
                <a:ea typeface="宋体" charset="-122"/>
              </a:rPr>
              <a:t>What’s the status of flight CO 1581?</a:t>
            </a:r>
          </a:p>
          <a:p>
            <a:pPr lvl="1"/>
            <a:r>
              <a:rPr lang="en-US" altLang="zh-CN" sz="2400" smtClean="0">
                <a:ea typeface="宋体" charset="-122"/>
              </a:rPr>
              <a:t>Result of Google</a:t>
            </a:r>
            <a:endParaRPr lang="zh-CN" altLang="en-US" sz="2400" smtClean="0">
              <a:ea typeface="宋体" charset="-122"/>
            </a:endParaRPr>
          </a:p>
        </p:txBody>
      </p:sp>
      <p:pic>
        <p:nvPicPr>
          <p:cNvPr id="6148" name="图片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743200"/>
            <a:ext cx="67071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1600200" y="6096000"/>
            <a:ext cx="41148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smtClean="0">
                <a:ea typeface="宋体" charset="-122"/>
              </a:rPr>
              <a:t>1. Incremental Vote Counting - Pragmatic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3379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Before probing the copied source</a:t>
            </a:r>
          </a:p>
          <a:p>
            <a:pPr lvl="1"/>
            <a:r>
              <a:rPr lang="en-US" altLang="zh-CN" smtClean="0">
                <a:solidFill>
                  <a:srgbClr val="333399"/>
                </a:solidFill>
                <a:ea typeface="宋体" charset="-122"/>
              </a:rPr>
              <a:t>Assumes the copier provides a different value from the copied source</a:t>
            </a:r>
          </a:p>
          <a:p>
            <a:pPr lvl="1"/>
            <a:r>
              <a:rPr lang="en-US" altLang="zh-CN" smtClean="0">
                <a:solidFill>
                  <a:srgbClr val="333399"/>
                </a:solidFill>
                <a:ea typeface="宋体" charset="-122"/>
              </a:rPr>
              <a:t>Use independent vote count</a:t>
            </a:r>
          </a:p>
          <a:p>
            <a:r>
              <a:rPr lang="en-US" altLang="zh-CN" smtClean="0">
                <a:ea typeface="宋体" charset="-122"/>
              </a:rPr>
              <a:t>After probing the copied source</a:t>
            </a:r>
          </a:p>
          <a:p>
            <a:pPr lvl="1"/>
            <a:r>
              <a:rPr lang="en-US" altLang="zh-CN" smtClean="0">
                <a:solidFill>
                  <a:srgbClr val="333399"/>
                </a:solidFill>
                <a:ea typeface="宋体" charset="-122"/>
              </a:rPr>
              <a:t>If</a:t>
            </a:r>
            <a:r>
              <a:rPr lang="en-US" altLang="zh-CN" smtClean="0">
                <a:ea typeface="宋体" charset="-122"/>
              </a:rPr>
              <a:t> </a:t>
            </a:r>
            <a:r>
              <a:rPr lang="en-US" altLang="zh-CN" smtClean="0">
                <a:solidFill>
                  <a:srgbClr val="333399"/>
                </a:solidFill>
                <a:ea typeface="宋体" charset="-122"/>
              </a:rPr>
              <a:t>observe the same value as the copier 	             Independent vote count -&gt; Dependent vote count for the copier</a:t>
            </a:r>
          </a:p>
          <a:p>
            <a:r>
              <a:rPr lang="en-US" altLang="zh-CN" smtClean="0">
                <a:solidFill>
                  <a:srgbClr val="333399"/>
                </a:solidFill>
                <a:ea typeface="宋体" charset="-122"/>
              </a:rPr>
              <a:t>Features</a:t>
            </a:r>
          </a:p>
          <a:p>
            <a:pPr lvl="1"/>
            <a:r>
              <a:rPr lang="en-US" altLang="zh-CN" smtClean="0">
                <a:solidFill>
                  <a:srgbClr val="333399"/>
                </a:solidFill>
                <a:ea typeface="宋体" charset="-122"/>
              </a:rPr>
              <a:t>Pro: no under-counting or over-counting</a:t>
            </a:r>
          </a:p>
          <a:p>
            <a:pPr lvl="1"/>
            <a:r>
              <a:rPr lang="en-US" altLang="zh-CN" smtClean="0">
                <a:ea typeface="宋体" charset="-122"/>
              </a:rPr>
              <a:t>Con: vote counts can decrease after seeing more sources</a:t>
            </a:r>
            <a:endParaRPr lang="en-US" altLang="zh-CN" smtClean="0">
              <a:solidFill>
                <a:srgbClr val="333399"/>
              </a:solidFill>
              <a:ea typeface="宋体" charset="-122"/>
            </a:endParaRPr>
          </a:p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smtClean="0">
                <a:ea typeface="宋体" charset="-122"/>
              </a:rPr>
              <a:t>Example of Two Voting Methods</a:t>
            </a:r>
            <a:endParaRPr lang="zh-CN" altLang="en-US" sz="3200" smtClean="0">
              <a:ea typeface="宋体" charset="-122"/>
            </a:endParaRPr>
          </a:p>
        </p:txBody>
      </p:sp>
      <p:sp>
        <p:nvSpPr>
          <p:cNvPr id="3481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smtClean="0">
                <a:ea typeface="宋体" charset="-122"/>
              </a:rPr>
              <a:t>Assume probing order: S3, S2, S1</a:t>
            </a:r>
            <a:endParaRPr lang="zh-CN" altLang="en-US" sz="2800" smtClean="0">
              <a:ea typeface="宋体" charset="-122"/>
            </a:endParaRP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00325" y="2549525"/>
            <a:ext cx="1624013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65625" y="2276475"/>
            <a:ext cx="3240088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60888" y="4038600"/>
            <a:ext cx="28575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Box 3"/>
          <p:cNvSpPr txBox="1">
            <a:spLocks noChangeArrowheads="1"/>
          </p:cNvSpPr>
          <p:nvPr/>
        </p:nvSpPr>
        <p:spPr bwMode="auto">
          <a:xfrm>
            <a:off x="1304925" y="2549525"/>
            <a:ext cx="914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Ind: 3</a:t>
            </a:r>
          </a:p>
          <a:p>
            <a:r>
              <a:rPr lang="en-US" altLang="zh-CN"/>
              <a:t>Dep: 3</a:t>
            </a:r>
            <a:endParaRPr lang="zh-CN" altLang="en-US"/>
          </a:p>
        </p:txBody>
      </p:sp>
      <p:sp>
        <p:nvSpPr>
          <p:cNvPr id="34824" name="TextBox 8"/>
          <p:cNvSpPr txBox="1">
            <a:spLocks noChangeArrowheads="1"/>
          </p:cNvSpPr>
          <p:nvPr/>
        </p:nvSpPr>
        <p:spPr bwMode="auto">
          <a:xfrm>
            <a:off x="1273175" y="3554413"/>
            <a:ext cx="962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Ind: 4</a:t>
            </a:r>
          </a:p>
          <a:p>
            <a:r>
              <a:rPr lang="en-US" altLang="zh-CN"/>
              <a:t>Dep: .8</a:t>
            </a:r>
            <a:endParaRPr lang="zh-CN" altLang="en-US"/>
          </a:p>
        </p:txBody>
      </p:sp>
      <p:sp>
        <p:nvSpPr>
          <p:cNvPr id="34825" name="TextBox 9"/>
          <p:cNvSpPr txBox="1">
            <a:spLocks noChangeArrowheads="1"/>
          </p:cNvSpPr>
          <p:nvPr/>
        </p:nvSpPr>
        <p:spPr bwMode="auto">
          <a:xfrm>
            <a:off x="1320800" y="4529138"/>
            <a:ext cx="914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Ind: 5</a:t>
            </a:r>
          </a:p>
          <a:p>
            <a:r>
              <a:rPr lang="en-US" altLang="zh-CN"/>
              <a:t>Dep: 1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smtClean="0">
                <a:ea typeface="宋体" charset="-122"/>
              </a:rPr>
              <a:t>2. Probability Computation</a:t>
            </a:r>
            <a:endParaRPr lang="zh-CN" altLang="en-US" sz="3200" smtClean="0">
              <a:ea typeface="宋体" charset="-122"/>
            </a:endParaRPr>
          </a:p>
        </p:txBody>
      </p:sp>
      <p:sp>
        <p:nvSpPr>
          <p:cNvPr id="3" name="内容占位符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963" t="-949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smtClean="0">
                <a:ea typeface="宋体" charset="-122"/>
              </a:rPr>
              <a:t>3. Source Ordering</a:t>
            </a:r>
            <a:endParaRPr lang="zh-CN" altLang="en-US" sz="3200" smtClean="0">
              <a:ea typeface="宋体" charset="-122"/>
            </a:endParaRPr>
          </a:p>
        </p:txBody>
      </p:sp>
      <p:sp>
        <p:nvSpPr>
          <p:cNvPr id="3686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smtClean="0">
                <a:ea typeface="宋体" charset="-122"/>
              </a:rPr>
              <a:t>Worst case assumption</a:t>
            </a:r>
          </a:p>
          <a:p>
            <a:pPr lvl="1"/>
            <a:r>
              <a:rPr lang="en-US" altLang="zh-CN" sz="2400" smtClean="0">
                <a:ea typeface="宋体" charset="-122"/>
              </a:rPr>
              <a:t>All sources are assumed to provide the same value</a:t>
            </a:r>
          </a:p>
          <a:p>
            <a:r>
              <a:rPr lang="en-US" altLang="zh-CN" sz="2800" smtClean="0">
                <a:ea typeface="宋体" charset="-122"/>
              </a:rPr>
              <a:t>Pragmatic ordering</a:t>
            </a:r>
          </a:p>
          <a:p>
            <a:pPr lvl="1"/>
            <a:r>
              <a:rPr lang="en-US" altLang="zh-CN" sz="2400" smtClean="0">
                <a:ea typeface="宋体" charset="-122"/>
              </a:rPr>
              <a:t>Iteratively choose the source that increases the total vote count most</a:t>
            </a:r>
          </a:p>
          <a:p>
            <a:pPr lvl="1"/>
            <a:r>
              <a:rPr lang="en-US" altLang="zh-CN" sz="2400" b="1" smtClean="0">
                <a:ea typeface="宋体" charset="-122"/>
              </a:rPr>
              <a:t>Co-copier Condition</a:t>
            </a:r>
            <a:r>
              <a:rPr lang="en-US" altLang="zh-CN" sz="2400" smtClean="0">
                <a:ea typeface="宋体" charset="-122"/>
              </a:rPr>
              <a:t>: order the copied source before ordering both co-copiers</a:t>
            </a:r>
            <a:endParaRPr lang="zh-CN" altLang="en-US" sz="2600" smtClean="0">
              <a:ea typeface="宋体" charset="-122"/>
            </a:endParaRP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944"/>
          <a:stretch>
            <a:fillRect/>
          </a:stretch>
        </p:blipFill>
        <p:spPr bwMode="auto">
          <a:xfrm>
            <a:off x="3962400" y="4876800"/>
            <a:ext cx="139065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Example of Source Ordering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3789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Condition vote count in 				  each round of computing</a:t>
            </a:r>
            <a:endParaRPr lang="zh-CN" altLang="en-US" smtClean="0">
              <a:ea typeface="宋体" charset="-122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09688" y="3806825"/>
            <a:ext cx="690721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1700" y="1981200"/>
            <a:ext cx="375285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4"/>
          <p:cNvGrpSpPr>
            <a:grpSpLocks/>
          </p:cNvGrpSpPr>
          <p:nvPr/>
        </p:nvGrpSpPr>
        <p:grpSpPr bwMode="auto">
          <a:xfrm>
            <a:off x="4267200" y="4343400"/>
            <a:ext cx="3775075" cy="304800"/>
            <a:chOff x="4267200" y="4343400"/>
            <a:chExt cx="3775171" cy="304800"/>
          </a:xfrm>
        </p:grpSpPr>
        <p:sp>
          <p:nvSpPr>
            <p:cNvPr id="4" name="椭圆 3"/>
            <p:cNvSpPr/>
            <p:nvPr/>
          </p:nvSpPr>
          <p:spPr>
            <a:xfrm>
              <a:off x="4267200" y="4343400"/>
              <a:ext cx="368309" cy="30480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  <a:ea typeface="宋体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5422929" y="4343400"/>
              <a:ext cx="368309" cy="30480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  <a:ea typeface="宋体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7674062" y="4343400"/>
              <a:ext cx="368309" cy="30480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  <a:ea typeface="宋体" charset="-122"/>
              </a:endParaRPr>
            </a:p>
          </p:txBody>
        </p:sp>
      </p:grpSp>
      <p:sp>
        <p:nvSpPr>
          <p:cNvPr id="9" name="椭圆 8"/>
          <p:cNvSpPr/>
          <p:nvPr/>
        </p:nvSpPr>
        <p:spPr>
          <a:xfrm>
            <a:off x="4827588" y="4598988"/>
            <a:ext cx="3683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984875" y="4862513"/>
            <a:ext cx="366713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706813" y="5119688"/>
            <a:ext cx="366712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138488" y="5383213"/>
            <a:ext cx="366712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565900" y="5638800"/>
            <a:ext cx="3683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smtClean="0">
                <a:ea typeface="宋体" charset="-122"/>
              </a:rPr>
              <a:t>Outline</a:t>
            </a:r>
            <a:endParaRPr lang="zh-CN" altLang="en-US" sz="3200" smtClean="0">
              <a:ea typeface="宋体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smtClean="0">
                <a:solidFill>
                  <a:srgbClr val="7F7F7F"/>
                </a:solidFill>
                <a:ea typeface="宋体" charset="-122"/>
              </a:rPr>
              <a:t>Motivation &amp; Framework</a:t>
            </a:r>
          </a:p>
          <a:p>
            <a:r>
              <a:rPr lang="en-US" altLang="zh-CN" sz="2800" smtClean="0">
                <a:solidFill>
                  <a:srgbClr val="7F7F7F"/>
                </a:solidFill>
                <a:ea typeface="宋体" charset="-122"/>
              </a:rPr>
              <a:t>Preliminaries of Online Data Fusion</a:t>
            </a:r>
          </a:p>
          <a:p>
            <a:r>
              <a:rPr lang="en-US" altLang="zh-CN" sz="2800" smtClean="0">
                <a:solidFill>
                  <a:srgbClr val="7F7F7F"/>
                </a:solidFill>
                <a:ea typeface="宋体" charset="-122"/>
              </a:rPr>
              <a:t>Technology</a:t>
            </a:r>
          </a:p>
          <a:p>
            <a:r>
              <a:rPr lang="en-US" altLang="zh-CN" sz="2800" smtClean="0">
                <a:ea typeface="宋体" charset="-122"/>
              </a:rPr>
              <a:t>Experimental results</a:t>
            </a:r>
          </a:p>
          <a:p>
            <a:r>
              <a:rPr lang="en-US" altLang="zh-CN" sz="2800" smtClean="0">
                <a:ea typeface="宋体" charset="-122"/>
              </a:rPr>
              <a:t>Conclusions</a:t>
            </a:r>
            <a:endParaRPr lang="zh-CN" altLang="en-US" sz="2800" smtClean="0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smtClean="0">
                <a:ea typeface="宋体" charset="-122"/>
              </a:rPr>
              <a:t>Experiment Settings</a:t>
            </a:r>
            <a:endParaRPr lang="zh-CN" altLang="en-US" sz="3200" smtClean="0">
              <a:ea typeface="宋体" charset="-122"/>
            </a:endParaRPr>
          </a:p>
        </p:txBody>
      </p:sp>
      <p:sp>
        <p:nvSpPr>
          <p:cNvPr id="3993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Dataset: </a:t>
            </a:r>
            <a:r>
              <a:rPr lang="en-US" altLang="zh-CN" sz="2000" smtClean="0">
                <a:ea typeface="宋体" charset="-122"/>
              </a:rPr>
              <a:t>Abebooks data</a:t>
            </a:r>
          </a:p>
          <a:p>
            <a:pPr lvl="1"/>
            <a:r>
              <a:rPr lang="en-US" altLang="zh-CN" smtClean="0">
                <a:solidFill>
                  <a:srgbClr val="333399"/>
                </a:solidFill>
                <a:ea typeface="宋体" charset="-122"/>
              </a:rPr>
              <a:t>894 bookstores (data sources)</a:t>
            </a:r>
          </a:p>
          <a:p>
            <a:pPr lvl="1"/>
            <a:r>
              <a:rPr lang="en-US" altLang="zh-CN" smtClean="0">
                <a:solidFill>
                  <a:srgbClr val="333399"/>
                </a:solidFill>
                <a:ea typeface="宋体" charset="-122"/>
              </a:rPr>
              <a:t>1263 books (objects) </a:t>
            </a:r>
          </a:p>
          <a:p>
            <a:pPr lvl="1"/>
            <a:r>
              <a:rPr lang="en-US" altLang="zh-CN" smtClean="0">
                <a:solidFill>
                  <a:srgbClr val="333399"/>
                </a:solidFill>
                <a:ea typeface="宋体" charset="-122"/>
              </a:rPr>
              <a:t>24364 listings</a:t>
            </a:r>
          </a:p>
          <a:p>
            <a:pPr lvl="1"/>
            <a:r>
              <a:rPr lang="en-US" altLang="zh-CN" smtClean="0">
                <a:ea typeface="宋体" charset="-122"/>
              </a:rPr>
              <a:t>1758 pair of copyings</a:t>
            </a:r>
            <a:endParaRPr lang="en-US" altLang="zh-CN" smtClean="0">
              <a:solidFill>
                <a:srgbClr val="333399"/>
              </a:solidFill>
              <a:ea typeface="宋体" charset="-122"/>
            </a:endParaRPr>
          </a:p>
          <a:p>
            <a:r>
              <a:rPr lang="en-US" altLang="zh-CN" smtClean="0">
                <a:ea typeface="宋体" charset="-122"/>
              </a:rPr>
              <a:t>Queries and measures</a:t>
            </a:r>
          </a:p>
          <a:p>
            <a:pPr lvl="1"/>
            <a:r>
              <a:rPr lang="en-US" altLang="zh-CN" sz="2000" smtClean="0">
                <a:ea typeface="宋体" charset="-122"/>
              </a:rPr>
              <a:t>Query author by ISBN</a:t>
            </a:r>
          </a:p>
          <a:p>
            <a:pPr lvl="1"/>
            <a:r>
              <a:rPr lang="en-US" altLang="zh-CN" sz="2000" smtClean="0">
                <a:ea typeface="宋体" charset="-122"/>
              </a:rPr>
              <a:t>Golden standard: the authors of 100 randomly selected books (manually checked from the book cover)</a:t>
            </a:r>
          </a:p>
          <a:p>
            <a:pPr lvl="1"/>
            <a:r>
              <a:rPr lang="en-US" altLang="zh-CN" sz="2000" smtClean="0">
                <a:ea typeface="宋体" charset="-122"/>
              </a:rPr>
              <a:t>Measure precision by the percentage of correctly returned author lists</a:t>
            </a:r>
            <a:endParaRPr lang="zh-CN" altLang="en-US" sz="2000" smtClean="0">
              <a:ea typeface="宋体" charset="-122"/>
            </a:endParaRPr>
          </a:p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smtClean="0">
                <a:ea typeface="宋体" charset="-122"/>
              </a:rPr>
              <a:t>Comparison of Different Algorithms </a:t>
            </a:r>
            <a:endParaRPr lang="zh-CN" altLang="en-US" sz="3200" smtClean="0">
              <a:ea typeface="宋体" charset="-122"/>
            </a:endParaRPr>
          </a:p>
        </p:txBody>
      </p:sp>
      <p:sp>
        <p:nvSpPr>
          <p:cNvPr id="4096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smtClean="0">
                <a:ea typeface="宋体" charset="-122"/>
              </a:rPr>
              <a:t>Implementations</a:t>
            </a:r>
          </a:p>
          <a:p>
            <a:pPr marL="971550" lvl="1" indent="-514350">
              <a:buFont typeface="Arial" charset="0"/>
              <a:buAutoNum type="arabicPeriod"/>
            </a:pPr>
            <a:r>
              <a:rPr lang="en-US" altLang="zh-CN" sz="2400" smtClean="0">
                <a:ea typeface="宋体" charset="-122"/>
              </a:rPr>
              <a:t>NAÏVE: probe all sources in a random order and repeatedly apply fusion from scratch on probed sources.</a:t>
            </a:r>
          </a:p>
          <a:p>
            <a:pPr marL="971550" lvl="1" indent="-514350">
              <a:buFont typeface="Arial" charset="0"/>
              <a:buAutoNum type="arabicPeriod"/>
            </a:pPr>
            <a:r>
              <a:rPr lang="en-US" altLang="zh-CN" sz="2400" smtClean="0">
                <a:ea typeface="宋体" charset="-122"/>
              </a:rPr>
              <a:t>ACCU: use accuracy only.</a:t>
            </a:r>
          </a:p>
          <a:p>
            <a:pPr marL="971550" lvl="1" indent="-514350">
              <a:buFont typeface="Arial" charset="0"/>
              <a:buAutoNum type="arabicPeriod"/>
            </a:pPr>
            <a:r>
              <a:rPr lang="en-US" altLang="zh-CN" sz="2400" smtClean="0">
                <a:ea typeface="宋体" charset="-122"/>
              </a:rPr>
              <a:t>CONSERVATIVE: use conservative ordering and vote counting</a:t>
            </a:r>
          </a:p>
          <a:p>
            <a:pPr marL="971550" lvl="1" indent="-514350">
              <a:buFont typeface="Arial" charset="0"/>
              <a:buAutoNum type="arabicPeriod"/>
            </a:pPr>
            <a:r>
              <a:rPr lang="en-US" altLang="zh-CN" sz="2400" smtClean="0">
                <a:ea typeface="宋体" charset="-122"/>
              </a:rPr>
              <a:t>PRAGMATIC: use pragmatic ordering and vote counting</a:t>
            </a:r>
            <a:endParaRPr lang="zh-CN" altLang="en-US" sz="2400" smtClean="0">
              <a:ea typeface="宋体" charset="-122"/>
            </a:endParaRPr>
          </a:p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smtClean="0">
                <a:ea typeface="宋体" charset="-122"/>
              </a:rPr>
              <a:t>Output by Pragmatic</a:t>
            </a:r>
            <a:endParaRPr lang="zh-CN" altLang="en-US" sz="3200" smtClean="0">
              <a:ea typeface="宋体" charset="-122"/>
            </a:endParaRPr>
          </a:p>
        </p:txBody>
      </p:sp>
      <p:sp>
        <p:nvSpPr>
          <p:cNvPr id="4198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2850" y="1882775"/>
            <a:ext cx="6553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标注 4"/>
          <p:cNvSpPr/>
          <p:nvPr/>
        </p:nvSpPr>
        <p:spPr>
          <a:xfrm>
            <a:off x="22225" y="1676400"/>
            <a:ext cx="2133600" cy="914400"/>
          </a:xfrm>
          <a:prstGeom prst="wedgeRectCallout">
            <a:avLst>
              <a:gd name="adj1" fmla="val 99295"/>
              <a:gd name="adj2" fmla="val 122201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>
                <a:solidFill>
                  <a:schemeClr val="tx1"/>
                </a:solidFill>
                <a:ea typeface="宋体" charset="-122"/>
              </a:rPr>
              <a:t>A large fraction of answers get stable quickly</a:t>
            </a:r>
            <a:endParaRPr lang="zh-CN" altLang="en-US" sz="200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6" name="矩形标注 5"/>
          <p:cNvSpPr/>
          <p:nvPr/>
        </p:nvSpPr>
        <p:spPr>
          <a:xfrm>
            <a:off x="6408738" y="1143000"/>
            <a:ext cx="2514600" cy="1066800"/>
          </a:xfrm>
          <a:prstGeom prst="wedgeRectCallout">
            <a:avLst>
              <a:gd name="adj1" fmla="val -84876"/>
              <a:gd name="adj2" fmla="val 139259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>
                <a:solidFill>
                  <a:schemeClr val="tx1"/>
                </a:solidFill>
                <a:ea typeface="宋体" charset="-122"/>
              </a:rPr>
              <a:t>The number of terminated answers grows much slower</a:t>
            </a:r>
            <a:endParaRPr lang="zh-CN" altLang="en-US" sz="2000">
              <a:solidFill>
                <a:schemeClr val="tx1"/>
              </a:solidFill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smtClean="0">
                <a:ea typeface="宋体" charset="-122"/>
              </a:rPr>
              <a:t>Stable Correct Values</a:t>
            </a:r>
            <a:endParaRPr lang="zh-CN" altLang="en-US" sz="3200" smtClean="0">
              <a:ea typeface="宋体" charset="-122"/>
            </a:endParaRPr>
          </a:p>
        </p:txBody>
      </p:sp>
      <p:sp>
        <p:nvSpPr>
          <p:cNvPr id="4301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3813" y="1968500"/>
            <a:ext cx="66008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标注 4"/>
          <p:cNvSpPr/>
          <p:nvPr/>
        </p:nvSpPr>
        <p:spPr>
          <a:xfrm>
            <a:off x="6899275" y="1744663"/>
            <a:ext cx="2209800" cy="838200"/>
          </a:xfrm>
          <a:prstGeom prst="wedgeRectCallout">
            <a:avLst>
              <a:gd name="adj1" fmla="val -33184"/>
              <a:gd name="adj2" fmla="val 104950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>
                <a:solidFill>
                  <a:schemeClr val="tx1"/>
                </a:solidFill>
                <a:ea typeface="宋体" charset="-122"/>
              </a:rPr>
              <a:t>Pragmatic performs best</a:t>
            </a:r>
            <a:endParaRPr lang="zh-CN" altLang="en-US" sz="200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7" name="矩形标注 6"/>
          <p:cNvSpPr/>
          <p:nvPr/>
        </p:nvSpPr>
        <p:spPr>
          <a:xfrm>
            <a:off x="6629400" y="5380038"/>
            <a:ext cx="1714500" cy="990600"/>
          </a:xfrm>
          <a:prstGeom prst="wedgeRectCallout">
            <a:avLst>
              <a:gd name="adj1" fmla="val -71167"/>
              <a:gd name="adj2" fmla="val -247489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>
                <a:solidFill>
                  <a:schemeClr val="tx1"/>
                </a:solidFill>
                <a:ea typeface="宋体" charset="-122"/>
              </a:rPr>
              <a:t>Pragmatic dominates Conservative</a:t>
            </a:r>
            <a:endParaRPr lang="zh-CN" altLang="en-US" sz="200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8" name="矩形标注 7"/>
          <p:cNvSpPr/>
          <p:nvPr/>
        </p:nvSpPr>
        <p:spPr>
          <a:xfrm>
            <a:off x="-28575" y="1905000"/>
            <a:ext cx="2971800" cy="685800"/>
          </a:xfrm>
          <a:prstGeom prst="wedgeRectCallout">
            <a:avLst>
              <a:gd name="adj1" fmla="val 66840"/>
              <a:gd name="adj2" fmla="val 227673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>
                <a:solidFill>
                  <a:schemeClr val="tx1"/>
                </a:solidFill>
                <a:ea typeface="宋体" charset="-122"/>
              </a:rPr>
              <a:t>Pragmatic provide more correct values than Accu</a:t>
            </a:r>
            <a:endParaRPr lang="zh-CN" altLang="en-US" sz="200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6" name="矩形标注 5"/>
          <p:cNvSpPr/>
          <p:nvPr/>
        </p:nvSpPr>
        <p:spPr>
          <a:xfrm>
            <a:off x="1457325" y="5380038"/>
            <a:ext cx="2124075" cy="990600"/>
          </a:xfrm>
          <a:prstGeom prst="wedgeRectCallout">
            <a:avLst>
              <a:gd name="adj1" fmla="val 122460"/>
              <a:gd name="adj2" fmla="val -189624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>
                <a:solidFill>
                  <a:schemeClr val="tx1"/>
                </a:solidFill>
                <a:ea typeface="宋体" charset="-122"/>
              </a:rPr>
              <a:t>Naïve performs worst</a:t>
            </a:r>
            <a:endParaRPr lang="zh-CN" altLang="en-US" sz="2000">
              <a:solidFill>
                <a:schemeClr val="tx1"/>
              </a:solidFill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smtClean="0">
                <a:ea typeface="宋体" charset="-122"/>
              </a:rPr>
              <a:t>Solution 2: List All Values</a:t>
            </a:r>
            <a:endParaRPr lang="zh-CN" altLang="en-US" sz="3200" smtClean="0">
              <a:ea typeface="宋体" charset="-122"/>
            </a:endParaRP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smtClean="0">
                <a:ea typeface="宋体" charset="-122"/>
              </a:rPr>
              <a:t>What’s the length of Mississippi River?</a:t>
            </a:r>
          </a:p>
          <a:p>
            <a:pPr lvl="1"/>
            <a:r>
              <a:rPr lang="en-US" altLang="zh-CN" sz="2400" smtClean="0">
                <a:ea typeface="宋体" charset="-122"/>
              </a:rPr>
              <a:t>Results on the National Park Service website</a:t>
            </a:r>
            <a:endParaRPr lang="zh-CN" altLang="en-US" sz="2400" smtClean="0">
              <a:ea typeface="宋体" charset="-122"/>
            </a:endParaRPr>
          </a:p>
        </p:txBody>
      </p:sp>
      <p:pic>
        <p:nvPicPr>
          <p:cNvPr id="7172" name="图片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2873375"/>
            <a:ext cx="76073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椭圆 4"/>
          <p:cNvSpPr/>
          <p:nvPr/>
        </p:nvSpPr>
        <p:spPr>
          <a:xfrm>
            <a:off x="1752600" y="4405313"/>
            <a:ext cx="609600" cy="25558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03250" y="5091113"/>
            <a:ext cx="609600" cy="25558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01663" y="5321300"/>
            <a:ext cx="609600" cy="25558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806575" y="6005513"/>
            <a:ext cx="609600" cy="25558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smtClean="0">
                <a:ea typeface="宋体" charset="-122"/>
              </a:rPr>
              <a:t>Precision of Different Methods</a:t>
            </a:r>
            <a:endParaRPr lang="zh-CN" altLang="en-US" sz="3200" smtClean="0">
              <a:ea typeface="宋体" charset="-122"/>
            </a:endParaRPr>
          </a:p>
        </p:txBody>
      </p:sp>
      <p:sp>
        <p:nvSpPr>
          <p:cNvPr id="440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3813" y="2057400"/>
            <a:ext cx="66960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标注 4"/>
          <p:cNvSpPr/>
          <p:nvPr/>
        </p:nvSpPr>
        <p:spPr>
          <a:xfrm>
            <a:off x="5638800" y="1752600"/>
            <a:ext cx="2209800" cy="990600"/>
          </a:xfrm>
          <a:prstGeom prst="wedgeRectCallout">
            <a:avLst>
              <a:gd name="adj1" fmla="val -55181"/>
              <a:gd name="adj2" fmla="val 149198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>
                <a:solidFill>
                  <a:schemeClr val="tx1"/>
                </a:solidFill>
                <a:ea typeface="宋体" charset="-122"/>
              </a:rPr>
              <a:t>Pragmatic has the highest precision</a:t>
            </a:r>
            <a:endParaRPr lang="zh-CN" altLang="en-US" sz="200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6" name="矩形标注 5"/>
          <p:cNvSpPr/>
          <p:nvPr/>
        </p:nvSpPr>
        <p:spPr>
          <a:xfrm>
            <a:off x="6400800" y="4724400"/>
            <a:ext cx="2057400" cy="762000"/>
          </a:xfrm>
          <a:prstGeom prst="wedgeRectCallout">
            <a:avLst>
              <a:gd name="adj1" fmla="val -78378"/>
              <a:gd name="adj2" fmla="val -119085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>
                <a:solidFill>
                  <a:schemeClr val="tx1"/>
                </a:solidFill>
                <a:ea typeface="宋体" charset="-122"/>
              </a:rPr>
              <a:t>Accu ignores copying</a:t>
            </a:r>
            <a:endParaRPr lang="zh-CN" altLang="en-US" sz="200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8" name="矩形标注 7"/>
          <p:cNvSpPr/>
          <p:nvPr/>
        </p:nvSpPr>
        <p:spPr>
          <a:xfrm>
            <a:off x="0" y="3005138"/>
            <a:ext cx="2514600" cy="1338262"/>
          </a:xfrm>
          <a:prstGeom prst="wedgeRectCallout">
            <a:avLst>
              <a:gd name="adj1" fmla="val 72519"/>
              <a:gd name="adj2" fmla="val -42097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>
                <a:solidFill>
                  <a:schemeClr val="tx1"/>
                </a:solidFill>
                <a:ea typeface="宋体" charset="-122"/>
              </a:rPr>
              <a:t>Conservative may terminate with incorrect values early</a:t>
            </a:r>
            <a:endParaRPr lang="zh-CN" altLang="en-US" sz="2000">
              <a:solidFill>
                <a:schemeClr val="tx1"/>
              </a:solidFill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smtClean="0">
                <a:ea typeface="宋体" charset="-122"/>
              </a:rPr>
              <a:t>Scalability</a:t>
            </a:r>
            <a:endParaRPr lang="zh-CN" altLang="en-US" sz="3200" smtClean="0">
              <a:ea typeface="宋体" charset="-122"/>
            </a:endParaRPr>
          </a:p>
        </p:txBody>
      </p:sp>
      <p:sp>
        <p:nvSpPr>
          <p:cNvPr id="4505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3338" y="2057400"/>
            <a:ext cx="65532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标注 4"/>
          <p:cNvSpPr/>
          <p:nvPr/>
        </p:nvSpPr>
        <p:spPr>
          <a:xfrm>
            <a:off x="25400" y="2819400"/>
            <a:ext cx="2590800" cy="914400"/>
          </a:xfrm>
          <a:prstGeom prst="wedgeRectCallout">
            <a:avLst>
              <a:gd name="adj1" fmla="val 79899"/>
              <a:gd name="adj2" fmla="val 171455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>
                <a:solidFill>
                  <a:schemeClr val="tx1"/>
                </a:solidFill>
                <a:ea typeface="宋体" charset="-122"/>
              </a:rPr>
              <a:t>Pragmatic is the fastest on each data set</a:t>
            </a:r>
            <a:endParaRPr lang="zh-CN" altLang="en-US" sz="200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6" name="矩形标注 5"/>
          <p:cNvSpPr/>
          <p:nvPr/>
        </p:nvSpPr>
        <p:spPr>
          <a:xfrm>
            <a:off x="3030538" y="990600"/>
            <a:ext cx="3370262" cy="1165225"/>
          </a:xfrm>
          <a:prstGeom prst="wedgeRectCallout">
            <a:avLst>
              <a:gd name="adj1" fmla="val 28636"/>
              <a:gd name="adj2" fmla="val 156929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>
                <a:solidFill>
                  <a:schemeClr val="tx1"/>
                </a:solidFill>
                <a:ea typeface="宋体" charset="-122"/>
              </a:rPr>
              <a:t>Probing all sources before returning an</a:t>
            </a:r>
          </a:p>
          <a:p>
            <a:pPr algn="ctr">
              <a:defRPr/>
            </a:pPr>
            <a:r>
              <a:rPr lang="en-US" altLang="zh-CN" sz="2000">
                <a:solidFill>
                  <a:schemeClr val="tx1"/>
                </a:solidFill>
                <a:ea typeface="宋体" charset="-122"/>
              </a:rPr>
              <a:t>answer can take a long time</a:t>
            </a:r>
            <a:endParaRPr lang="zh-CN" altLang="en-US" sz="200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7" name="矩形标注 6"/>
          <p:cNvSpPr/>
          <p:nvPr/>
        </p:nvSpPr>
        <p:spPr>
          <a:xfrm>
            <a:off x="6675438" y="1371600"/>
            <a:ext cx="2362200" cy="1238250"/>
          </a:xfrm>
          <a:prstGeom prst="wedgeRectCallout">
            <a:avLst>
              <a:gd name="adj1" fmla="val -39807"/>
              <a:gd name="adj2" fmla="val 116008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>
                <a:solidFill>
                  <a:schemeClr val="tx1"/>
                </a:solidFill>
                <a:ea typeface="宋体" charset="-122"/>
              </a:rPr>
              <a:t>Vote counting from scratch in each iteration takes a long CPU time </a:t>
            </a:r>
            <a:endParaRPr lang="zh-CN" altLang="en-US" sz="200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45064" name="TextBox 7"/>
          <p:cNvSpPr txBox="1">
            <a:spLocks noChangeArrowheads="1"/>
          </p:cNvSpPr>
          <p:nvPr/>
        </p:nvSpPr>
        <p:spPr bwMode="auto">
          <a:xfrm>
            <a:off x="3429000" y="6092825"/>
            <a:ext cx="1150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1000</a:t>
            </a:r>
            <a:endParaRPr lang="zh-CN" altLang="en-US"/>
          </a:p>
        </p:txBody>
      </p:sp>
      <p:sp>
        <p:nvSpPr>
          <p:cNvPr id="45065" name="TextBox 8"/>
          <p:cNvSpPr txBox="1">
            <a:spLocks noChangeArrowheads="1"/>
          </p:cNvSpPr>
          <p:nvPr/>
        </p:nvSpPr>
        <p:spPr bwMode="auto">
          <a:xfrm>
            <a:off x="4967288" y="6081713"/>
            <a:ext cx="1149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1000</a:t>
            </a:r>
            <a:endParaRPr lang="zh-CN" altLang="en-US"/>
          </a:p>
        </p:txBody>
      </p:sp>
      <p:sp>
        <p:nvSpPr>
          <p:cNvPr id="45066" name="TextBox 9"/>
          <p:cNvSpPr txBox="1">
            <a:spLocks noChangeArrowheads="1"/>
          </p:cNvSpPr>
          <p:nvPr/>
        </p:nvSpPr>
        <p:spPr bwMode="auto">
          <a:xfrm>
            <a:off x="6608763" y="6096000"/>
            <a:ext cx="1149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894</a:t>
            </a:r>
            <a:endParaRPr lang="zh-CN" altLang="en-US"/>
          </a:p>
        </p:txBody>
      </p:sp>
      <p:sp>
        <p:nvSpPr>
          <p:cNvPr id="45067" name="TextBox 10"/>
          <p:cNvSpPr txBox="1">
            <a:spLocks noChangeArrowheads="1"/>
          </p:cNvSpPr>
          <p:nvPr/>
        </p:nvSpPr>
        <p:spPr bwMode="auto">
          <a:xfrm>
            <a:off x="838200" y="6080125"/>
            <a:ext cx="2300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Number of sources:</a:t>
            </a:r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524000" y="4038600"/>
            <a:ext cx="609600" cy="6096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smtClean="0">
                <a:ea typeface="宋体" charset="-122"/>
              </a:rPr>
              <a:t>Related work</a:t>
            </a:r>
            <a:endParaRPr lang="zh-CN" altLang="en-US" sz="3200" smtClean="0">
              <a:ea typeface="宋体" charset="-122"/>
            </a:endParaRPr>
          </a:p>
        </p:txBody>
      </p:sp>
      <p:sp>
        <p:nvSpPr>
          <p:cNvPr id="4608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smtClean="0">
                <a:ea typeface="宋体" charset="-122"/>
              </a:rPr>
              <a:t>Online aggregation</a:t>
            </a:r>
          </a:p>
          <a:p>
            <a:pPr lvl="1"/>
            <a:r>
              <a:rPr lang="en-US" altLang="zh-CN" sz="2600" smtClean="0">
                <a:ea typeface="宋体" charset="-122"/>
              </a:rPr>
              <a:t>[Hellerstein et al. 97]</a:t>
            </a:r>
          </a:p>
          <a:p>
            <a:r>
              <a:rPr lang="en-US" altLang="zh-CN" sz="2800" smtClean="0">
                <a:ea typeface="宋体" charset="-122"/>
              </a:rPr>
              <a:t>Data fusion – resolving conflicts</a:t>
            </a:r>
          </a:p>
          <a:p>
            <a:pPr lvl="1"/>
            <a:r>
              <a:rPr lang="en-US" altLang="zh-CN" sz="2600" smtClean="0">
                <a:ea typeface="宋体" charset="-122"/>
              </a:rPr>
              <a:t>[Blanco et al. 10] [Dong et al. 09] [Galland et al. 10] [Wu et al. 11] [Yin et al. 08]</a:t>
            </a:r>
          </a:p>
          <a:p>
            <a:r>
              <a:rPr lang="en-US" altLang="zh-CN" sz="2600" smtClean="0">
                <a:ea typeface="宋体" charset="-122"/>
              </a:rPr>
              <a:t>Quality-aware query answering</a:t>
            </a:r>
          </a:p>
          <a:p>
            <a:pPr lvl="1"/>
            <a:r>
              <a:rPr lang="en-US" altLang="zh-CN" sz="2600" smtClean="0">
                <a:ea typeface="宋体" charset="-122"/>
              </a:rPr>
              <a:t>[Mihaila et al. 00] [Naumann et al. 02] [Sarma et al. 11] [Suryanto et al. 09] [Yeganeh et al. 09]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smtClean="0">
                <a:ea typeface="宋体" charset="-122"/>
              </a:rPr>
              <a:t>Conclusions</a:t>
            </a:r>
            <a:endParaRPr lang="zh-CN" altLang="en-US" sz="3200" smtClean="0">
              <a:ea typeface="宋体" charset="-122"/>
            </a:endParaRPr>
          </a:p>
        </p:txBody>
      </p:sp>
      <p:sp>
        <p:nvSpPr>
          <p:cNvPr id="4710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600" smtClean="0">
                <a:ea typeface="宋体" charset="-122"/>
              </a:rPr>
              <a:t>The first online data fusion system</a:t>
            </a:r>
          </a:p>
          <a:p>
            <a:r>
              <a:rPr lang="en-US" altLang="zh-CN" sz="2600" smtClean="0">
                <a:ea typeface="宋体" charset="-122"/>
              </a:rPr>
              <a:t>Address challenges in building an online data fusion system</a:t>
            </a:r>
          </a:p>
          <a:p>
            <a:pPr lvl="1"/>
            <a:r>
              <a:rPr lang="en-US" altLang="zh-CN" sz="2600" smtClean="0">
                <a:solidFill>
                  <a:srgbClr val="333399"/>
                </a:solidFill>
                <a:ea typeface="宋体" charset="-122"/>
              </a:rPr>
              <a:t>incremental vote counting</a:t>
            </a:r>
          </a:p>
          <a:p>
            <a:pPr lvl="1"/>
            <a:r>
              <a:rPr lang="en-US" altLang="zh-CN" sz="2600" smtClean="0">
                <a:solidFill>
                  <a:srgbClr val="333399"/>
                </a:solidFill>
                <a:ea typeface="宋体" charset="-122"/>
              </a:rPr>
              <a:t>computing probabilities</a:t>
            </a:r>
          </a:p>
          <a:p>
            <a:pPr lvl="1"/>
            <a:r>
              <a:rPr lang="en-US" altLang="zh-CN" sz="2600" smtClean="0">
                <a:solidFill>
                  <a:srgbClr val="333399"/>
                </a:solidFill>
                <a:ea typeface="宋体" charset="-122"/>
              </a:rPr>
              <a:t>termination justification</a:t>
            </a:r>
          </a:p>
          <a:p>
            <a:pPr lvl="1"/>
            <a:r>
              <a:rPr lang="en-US" altLang="zh-CN" sz="2600" smtClean="0">
                <a:solidFill>
                  <a:srgbClr val="333399"/>
                </a:solidFill>
                <a:ea typeface="宋体" charset="-122"/>
              </a:rPr>
              <a:t>source ordering</a:t>
            </a:r>
            <a:endParaRPr lang="zh-CN" altLang="en-US" sz="2600" smtClean="0">
              <a:solidFill>
                <a:srgbClr val="333399"/>
              </a:solidFill>
              <a:ea typeface="宋体" charset="-122"/>
            </a:endParaRPr>
          </a:p>
          <a:p>
            <a:endParaRPr lang="zh-CN" altLang="en-US" smtClean="0">
              <a:ea typeface="宋体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29913" y="1371600"/>
            <a:ext cx="3185487" cy="92333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dirty="0">
                <a:ln w="18415" cmpd="sng">
                  <a:noFill/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3000">
                      <a:srgbClr val="0819FB"/>
                    </a:gs>
                    <a:gs pos="44000">
                      <a:srgbClr val="1A8D48"/>
                    </a:gs>
                    <a:gs pos="63000">
                      <a:srgbClr val="FFFF00"/>
                    </a:gs>
                    <a:gs pos="82000">
                      <a:srgbClr val="EE3F17"/>
                    </a:gs>
                    <a:gs pos="98000">
                      <a:srgbClr val="E81766"/>
                    </a:gs>
                  </a:gsLst>
                  <a:lin ang="16200000" scaled="1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rPr>
              <a:t>SOLARIS</a:t>
            </a:r>
            <a:endParaRPr lang="zh-CN" altLang="en-US" sz="5400" dirty="0">
              <a:ln w="18415" cmpd="sng">
                <a:noFill/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3000">
                    <a:srgbClr val="0819FB"/>
                  </a:gs>
                  <a:gs pos="44000">
                    <a:srgbClr val="1A8D48"/>
                  </a:gs>
                  <a:gs pos="63000">
                    <a:srgbClr val="FFFF00"/>
                  </a:gs>
                  <a:gs pos="82000">
                    <a:srgbClr val="EE3F17"/>
                  </a:gs>
                  <a:gs pos="98000">
                    <a:srgbClr val="E81766"/>
                  </a:gs>
                </a:gsLst>
                <a:lin ang="16200000" scaled="1"/>
                <a:tileRect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3"/>
          <p:cNvSpPr txBox="1">
            <a:spLocks noChangeArrowheads="1"/>
          </p:cNvSpPr>
          <p:nvPr/>
        </p:nvSpPr>
        <p:spPr bwMode="auto">
          <a:xfrm>
            <a:off x="1905000" y="2514600"/>
            <a:ext cx="487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>
                <a:solidFill>
                  <a:srgbClr val="333399"/>
                </a:solidFill>
              </a:rPr>
              <a:t>Thanks!</a:t>
            </a:r>
            <a:endParaRPr lang="zh-CN" altLang="en-US" b="1">
              <a:solidFill>
                <a:srgbClr val="333399"/>
              </a:solidFill>
            </a:endParaRPr>
          </a:p>
        </p:txBody>
      </p:sp>
      <p:sp>
        <p:nvSpPr>
          <p:cNvPr id="48131" name="TextBox 4"/>
          <p:cNvSpPr txBox="1">
            <a:spLocks noChangeArrowheads="1"/>
          </p:cNvSpPr>
          <p:nvPr/>
        </p:nvSpPr>
        <p:spPr bwMode="auto">
          <a:xfrm>
            <a:off x="3581400" y="3505200"/>
            <a:ext cx="182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FF6600"/>
                </a:solidFill>
              </a:rPr>
              <a:t>Q &amp; A</a:t>
            </a:r>
            <a:endParaRPr lang="zh-CN" altLang="en-US" sz="3600" b="1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b="0" smtClean="0">
                <a:ea typeface="宋体" charset="-122"/>
              </a:rPr>
              <a:t>Observations of output probabilities by PRAGMATIC</a:t>
            </a:r>
            <a:endParaRPr lang="zh-CN" altLang="en-US" sz="2400" smtClean="0">
              <a:ea typeface="宋体" charset="-122"/>
            </a:endParaRPr>
          </a:p>
        </p:txBody>
      </p:sp>
      <p:sp>
        <p:nvSpPr>
          <p:cNvPr id="4915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7650163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smtClean="0">
                <a:ea typeface="宋体" charset="-122"/>
              </a:rPr>
              <a:t>Fusion CPU time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5017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7423150" cy="473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000" b="0" smtClean="0">
                <a:ea typeface="宋体" charset="-122"/>
              </a:rPr>
              <a:t>Comparison of different source ordering strategies -precision</a:t>
            </a:r>
            <a:endParaRPr lang="zh-CN" altLang="en-US" sz="2000" smtClean="0">
              <a:ea typeface="宋体" charset="-122"/>
            </a:endParaRPr>
          </a:p>
        </p:txBody>
      </p:sp>
      <p:sp>
        <p:nvSpPr>
          <p:cNvPr id="5120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28800"/>
            <a:ext cx="7267575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000" b="0" smtClean="0">
                <a:ea typeface="宋体" charset="-122"/>
              </a:rPr>
              <a:t>Comparison of different source ordering strategies - #probed sources</a:t>
            </a:r>
            <a:endParaRPr lang="zh-CN" altLang="en-US" sz="2000" smtClean="0">
              <a:ea typeface="宋体" charset="-122"/>
            </a:endParaRPr>
          </a:p>
        </p:txBody>
      </p:sp>
      <p:sp>
        <p:nvSpPr>
          <p:cNvPr id="5222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35138"/>
            <a:ext cx="750093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0" smtClean="0">
                <a:ea typeface="宋体" charset="-122"/>
              </a:rPr>
              <a:t>Comparison of different source ordering strategies – fusion time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5325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950" y="1905000"/>
            <a:ext cx="7391400" cy="473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smtClean="0">
                <a:ea typeface="宋体" charset="-122"/>
              </a:rPr>
              <a:t>Solution 3: Best Guess on the True Value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534400" cy="4495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CN" sz="2800" smtClean="0">
                <a:ea typeface="宋体" charset="-122"/>
              </a:rPr>
              <a:t>What’s the capital of Washington state?</a:t>
            </a:r>
          </a:p>
        </p:txBody>
      </p:sp>
      <p:grpSp>
        <p:nvGrpSpPr>
          <p:cNvPr id="8196" name="组合 5"/>
          <p:cNvGrpSpPr>
            <a:grpSpLocks/>
          </p:cNvGrpSpPr>
          <p:nvPr/>
        </p:nvGrpSpPr>
        <p:grpSpPr bwMode="auto">
          <a:xfrm>
            <a:off x="619125" y="2438400"/>
            <a:ext cx="8067675" cy="3798888"/>
            <a:chOff x="618566" y="2438400"/>
            <a:chExt cx="8068234" cy="3798332"/>
          </a:xfrm>
        </p:grpSpPr>
        <p:pic>
          <p:nvPicPr>
            <p:cNvPr id="8197" name="图片 3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8566" y="2438400"/>
              <a:ext cx="8068234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8" name="TextBox 4"/>
            <p:cNvSpPr txBox="1">
              <a:spLocks noChangeArrowheads="1"/>
            </p:cNvSpPr>
            <p:nvPr/>
          </p:nvSpPr>
          <p:spPr bwMode="auto">
            <a:xfrm>
              <a:off x="3962400" y="5867400"/>
              <a:ext cx="2286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/>
                <a:t>Google</a:t>
              </a:r>
              <a:endParaRPr lang="zh-CN" altLang="en-US"/>
            </a:p>
          </p:txBody>
        </p:sp>
      </p:grpSp>
    </p:spTree>
    <p:custDataLst>
      <p:tags r:id="rId1"/>
    </p:custDataLst>
  </p:cSld>
  <p:clrMapOvr>
    <a:masterClrMapping/>
  </p:clrMapOvr>
  <p:transition advTm="19344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b="0" smtClean="0">
                <a:ea typeface="宋体" charset="-122"/>
              </a:rPr>
              <a:t>Comparison of different vote counting strategies -precision</a:t>
            </a:r>
            <a:endParaRPr lang="zh-CN" altLang="en-US" sz="2400" smtClean="0">
              <a:ea typeface="宋体" charset="-122"/>
            </a:endParaRPr>
          </a:p>
        </p:txBody>
      </p:sp>
      <p:sp>
        <p:nvSpPr>
          <p:cNvPr id="5427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9325" y="1703388"/>
            <a:ext cx="7418388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000" b="0" smtClean="0">
                <a:ea typeface="宋体" charset="-122"/>
              </a:rPr>
              <a:t>Comparison of different vote counting strategies - #probed sources</a:t>
            </a:r>
            <a:endParaRPr lang="zh-CN" altLang="en-US" sz="2000" smtClean="0">
              <a:ea typeface="宋体" charset="-122"/>
            </a:endParaRPr>
          </a:p>
        </p:txBody>
      </p:sp>
      <p:sp>
        <p:nvSpPr>
          <p:cNvPr id="5529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28800"/>
            <a:ext cx="7396163" cy="471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000" b="0" smtClean="0">
                <a:ea typeface="宋体" charset="-122"/>
              </a:rPr>
              <a:t>Comparison of different vote counting strategies – fusion time</a:t>
            </a:r>
            <a:endParaRPr lang="zh-CN" altLang="en-US" sz="2000" smtClean="0">
              <a:ea typeface="宋体" charset="-122"/>
            </a:endParaRPr>
          </a:p>
        </p:txBody>
      </p:sp>
      <p:sp>
        <p:nvSpPr>
          <p:cNvPr id="5632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52600"/>
            <a:ext cx="7389813" cy="473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b="0" smtClean="0">
                <a:ea typeface="宋体" charset="-122"/>
              </a:rPr>
              <a:t>Comparison of different termination conditions - precision</a:t>
            </a:r>
            <a:endParaRPr lang="zh-CN" altLang="en-US" sz="2400" smtClean="0">
              <a:ea typeface="宋体" charset="-122"/>
            </a:endParaRPr>
          </a:p>
        </p:txBody>
      </p:sp>
      <p:sp>
        <p:nvSpPr>
          <p:cNvPr id="5734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895475"/>
            <a:ext cx="7046913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000" b="0" smtClean="0">
                <a:ea typeface="宋体" charset="-122"/>
              </a:rPr>
              <a:t>Comparison of different termination conditions - #probed sources</a:t>
            </a:r>
            <a:endParaRPr lang="zh-CN" altLang="en-US" sz="2000" smtClean="0">
              <a:ea typeface="宋体" charset="-122"/>
            </a:endParaRPr>
          </a:p>
        </p:txBody>
      </p:sp>
      <p:sp>
        <p:nvSpPr>
          <p:cNvPr id="5837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12925"/>
            <a:ext cx="71358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b="0" smtClean="0">
                <a:ea typeface="宋体" charset="-122"/>
              </a:rPr>
              <a:t>Comparison of different termination conditions – fusion time</a:t>
            </a:r>
            <a:endParaRPr lang="zh-CN" altLang="en-US" sz="2400" smtClean="0">
              <a:ea typeface="宋体" charset="-122"/>
            </a:endParaRPr>
          </a:p>
        </p:txBody>
      </p:sp>
      <p:sp>
        <p:nvSpPr>
          <p:cNvPr id="5939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52600"/>
            <a:ext cx="75057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smtClean="0">
                <a:ea typeface="宋体" charset="-122"/>
              </a:rPr>
              <a:t>Coverage vs. accuracy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6041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752600"/>
            <a:ext cx="7367588" cy="472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smtClean="0">
                <a:ea typeface="宋体" charset="-122"/>
              </a:rPr>
              <a:t>Query-answering time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6144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700" y="1752600"/>
            <a:ext cx="74041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smtClean="0">
                <a:ea typeface="宋体" charset="-122"/>
              </a:rPr>
              <a:t>Fusion time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6246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1425" y="2057400"/>
            <a:ext cx="6453188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smtClean="0">
                <a:ea typeface="宋体" charset="-122"/>
              </a:rPr>
              <a:t>Copying Between Sources</a:t>
            </a:r>
            <a:endParaRPr lang="zh-CN" altLang="en-US" sz="3200" smtClean="0">
              <a:ea typeface="宋体" charset="-122"/>
            </a:endParaRPr>
          </a:p>
        </p:txBody>
      </p:sp>
      <p:sp>
        <p:nvSpPr>
          <p:cNvPr id="921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5556" t="16743" r="41112" b="4185"/>
          <a:stretch>
            <a:fillRect/>
          </a:stretch>
        </p:blipFill>
        <p:spPr bwMode="auto">
          <a:xfrm>
            <a:off x="0" y="152400"/>
            <a:ext cx="4038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4572000"/>
            <a:ext cx="2041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finance.boston.com</a:t>
            </a:r>
            <a:endParaRPr lang="en-US" altLang="zh-CN" sz="32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066800" y="5040313"/>
            <a:ext cx="2946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finance.bostonmerchant.com</a:t>
            </a:r>
            <a:endParaRPr lang="en-US" altLang="zh-CN" sz="320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t="16585" r="50475"/>
          <a:stretch>
            <a:fillRect/>
          </a:stretch>
        </p:blipFill>
        <p:spPr bwMode="auto">
          <a:xfrm>
            <a:off x="1066800" y="889000"/>
            <a:ext cx="41910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t="16534" r="50272" b="5302"/>
          <a:stretch>
            <a:fillRect/>
          </a:stretch>
        </p:blipFill>
        <p:spPr bwMode="auto">
          <a:xfrm>
            <a:off x="2332038" y="1371600"/>
            <a:ext cx="422116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286000" y="5257800"/>
            <a:ext cx="3008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financial.businessinsider.com</a:t>
            </a:r>
            <a:endParaRPr lang="en-US" altLang="zh-CN" sz="320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 l="13274" t="16670" r="38052"/>
          <a:stretch>
            <a:fillRect/>
          </a:stretch>
        </p:blipFill>
        <p:spPr bwMode="auto">
          <a:xfrm>
            <a:off x="3733800" y="1371600"/>
            <a:ext cx="4191000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733800" y="5562600"/>
            <a:ext cx="1993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markets.chron.com</a:t>
            </a:r>
            <a:endParaRPr lang="en-US" altLang="zh-CN" sz="320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 t="16788" r="61638"/>
          <a:stretch>
            <a:fillRect/>
          </a:stretch>
        </p:blipFill>
        <p:spPr bwMode="auto">
          <a:xfrm>
            <a:off x="5410200" y="1524000"/>
            <a:ext cx="3352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322888" y="5764213"/>
            <a:ext cx="18399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finance.abc7.com</a:t>
            </a:r>
            <a:endParaRPr lang="en-US" altLang="zh-CN" sz="3200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smtClean="0">
                <a:ea typeface="宋体" charset="-122"/>
              </a:rPr>
              <a:t>Data Fusion</a:t>
            </a:r>
            <a:endParaRPr lang="zh-CN" altLang="en-US" sz="3200" smtClean="0">
              <a:ea typeface="宋体" charset="-122"/>
            </a:endParaRPr>
          </a:p>
        </p:txBody>
      </p:sp>
      <p:sp>
        <p:nvSpPr>
          <p:cNvPr id="1024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smtClean="0">
                <a:ea typeface="宋体" charset="-122"/>
              </a:rPr>
              <a:t>Resolving conflicts</a:t>
            </a:r>
          </a:p>
          <a:p>
            <a:pPr lvl="1"/>
            <a:r>
              <a:rPr lang="en-US" altLang="zh-CN" sz="2400" smtClean="0">
                <a:ea typeface="宋体" charset="-122"/>
              </a:rPr>
              <a:t>Where is AT&amp;T Shannon 			      Research Labs?</a:t>
            </a:r>
          </a:p>
          <a:p>
            <a:pPr lvl="1"/>
            <a:r>
              <a:rPr lang="en-US" altLang="zh-CN" sz="2400" smtClean="0">
                <a:ea typeface="宋体" charset="-122"/>
              </a:rPr>
              <a:t>9 sources provide 3 				       different answers: NY, NJ, TX</a:t>
            </a:r>
          </a:p>
          <a:p>
            <a:pPr lvl="1"/>
            <a:r>
              <a:rPr lang="en-US" altLang="zh-CN" sz="2600" smtClean="0">
                <a:solidFill>
                  <a:srgbClr val="333399"/>
                </a:solidFill>
                <a:ea typeface="宋体" charset="-122"/>
              </a:rPr>
              <a:t>Answer: NJ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1782763"/>
            <a:ext cx="3916363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标注 4"/>
          <p:cNvSpPr/>
          <p:nvPr/>
        </p:nvSpPr>
        <p:spPr>
          <a:xfrm>
            <a:off x="5410200" y="4343400"/>
            <a:ext cx="1219200" cy="342900"/>
          </a:xfrm>
          <a:prstGeom prst="wedgeRectCallout">
            <a:avLst>
              <a:gd name="adj1" fmla="val 47450"/>
              <a:gd name="adj2" fmla="val -321580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>
                <a:solidFill>
                  <a:schemeClr val="tx1"/>
                </a:solidFill>
                <a:ea typeface="宋体" charset="-122"/>
              </a:rPr>
              <a:t>Accuracy</a:t>
            </a:r>
            <a:endParaRPr lang="zh-CN" altLang="en-US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6" name="矩形标注 5"/>
          <p:cNvSpPr/>
          <p:nvPr/>
        </p:nvSpPr>
        <p:spPr>
          <a:xfrm>
            <a:off x="7391400" y="3886200"/>
            <a:ext cx="1066800" cy="342900"/>
          </a:xfrm>
          <a:prstGeom prst="wedgeRectCallout">
            <a:avLst>
              <a:gd name="adj1" fmla="val 13708"/>
              <a:gd name="adj2" fmla="val -433022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>
                <a:solidFill>
                  <a:schemeClr val="tx1"/>
                </a:solidFill>
                <a:ea typeface="宋体" charset="-122"/>
              </a:rPr>
              <a:t>Copying</a:t>
            </a:r>
            <a:endParaRPr lang="zh-CN" altLang="en-US">
              <a:solidFill>
                <a:schemeClr val="tx1"/>
              </a:solidFill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smtClean="0">
                <a:ea typeface="宋体" charset="-122"/>
              </a:rPr>
              <a:t>Motivation </a:t>
            </a:r>
            <a:endParaRPr lang="zh-CN" altLang="en-US" sz="3200" smtClean="0">
              <a:ea typeface="宋体" charset="-122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smtClean="0">
                <a:solidFill>
                  <a:srgbClr val="333399"/>
                </a:solidFill>
                <a:ea typeface="宋体" charset="-122"/>
              </a:rPr>
              <a:t>Problem: offline</a:t>
            </a:r>
          </a:p>
          <a:p>
            <a:pPr lvl="1"/>
            <a:r>
              <a:rPr lang="en-US" altLang="zh-CN" sz="2600" smtClean="0">
                <a:solidFill>
                  <a:srgbClr val="333399"/>
                </a:solidFill>
                <a:ea typeface="宋体" charset="-122"/>
              </a:rPr>
              <a:t>Inappropriate for web-scale data and frequent updates</a:t>
            </a:r>
          </a:p>
          <a:p>
            <a:pPr lvl="1"/>
            <a:r>
              <a:rPr lang="en-US" altLang="zh-CN" sz="2600" smtClean="0">
                <a:solidFill>
                  <a:srgbClr val="333399"/>
                </a:solidFill>
                <a:ea typeface="宋体" charset="-122"/>
              </a:rPr>
              <a:t>Long waiting time if applied online</a:t>
            </a:r>
            <a:endParaRPr lang="en-US" altLang="zh-CN" sz="2800" smtClean="0">
              <a:solidFill>
                <a:srgbClr val="333399"/>
              </a:solidFill>
              <a:ea typeface="宋体" charset="-122"/>
            </a:endParaRPr>
          </a:p>
          <a:p>
            <a:pPr marL="342900" lvl="2" indent="-342900"/>
            <a:r>
              <a:rPr lang="en-US" altLang="zh-CN" sz="2800" b="1" smtClean="0">
                <a:solidFill>
                  <a:srgbClr val="333399"/>
                </a:solidFill>
                <a:ea typeface="宋体" charset="-122"/>
              </a:rPr>
              <a:t>Our proposal : Online Data Fusion </a:t>
            </a:r>
            <a:r>
              <a:rPr lang="en-US" altLang="zh-CN" sz="2800" b="1" smtClean="0">
                <a:ea typeface="宋体" charset="-122"/>
              </a:rPr>
              <a:t> </a:t>
            </a:r>
          </a:p>
          <a:p>
            <a:pPr marL="800100" lvl="3" indent="-342900"/>
            <a:r>
              <a:rPr lang="en-US" altLang="zh-CN" sz="2800" b="1" smtClean="0">
                <a:ea typeface="宋体" charset="-122"/>
              </a:rPr>
              <a:t> </a:t>
            </a:r>
          </a:p>
        </p:txBody>
      </p:sp>
      <p:sp>
        <p:nvSpPr>
          <p:cNvPr id="5" name="矩形 4"/>
          <p:cNvSpPr/>
          <p:nvPr/>
        </p:nvSpPr>
        <p:spPr>
          <a:xfrm>
            <a:off x="1600200" y="4572000"/>
            <a:ext cx="3352800" cy="55791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dirty="0">
                <a:ln w="18415" cmpd="sng">
                  <a:noFill/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3000">
                      <a:srgbClr val="0819FB"/>
                    </a:gs>
                    <a:gs pos="44000">
                      <a:srgbClr val="1A8D48"/>
                    </a:gs>
                    <a:gs pos="63000">
                      <a:srgbClr val="FFFF00"/>
                    </a:gs>
                    <a:gs pos="82000">
                      <a:srgbClr val="EE3F17"/>
                    </a:gs>
                    <a:gs pos="98000">
                      <a:srgbClr val="E81766"/>
                    </a:gs>
                  </a:gsLst>
                  <a:lin ang="16200000" scaled="1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rPr>
              <a:t>SOLARIS</a:t>
            </a:r>
            <a:endParaRPr lang="zh-CN" altLang="en-US" sz="5400" dirty="0">
              <a:ln w="18415" cmpd="sng">
                <a:noFill/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3000">
                    <a:srgbClr val="0819FB"/>
                  </a:gs>
                  <a:gs pos="44000">
                    <a:srgbClr val="1A8D48"/>
                  </a:gs>
                  <a:gs pos="63000">
                    <a:srgbClr val="FFFF00"/>
                  </a:gs>
                  <a:gs pos="82000">
                    <a:srgbClr val="EE3F17"/>
                  </a:gs>
                  <a:gs pos="98000">
                    <a:srgbClr val="E81766"/>
                  </a:gs>
                </a:gsLst>
                <a:lin ang="16200000" scaled="1"/>
                <a:tileRect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</a:endParaRPr>
          </a:p>
        </p:txBody>
      </p:sp>
    </p:spTree>
    <p:custDataLst>
      <p:tags r:id="rId1"/>
    </p:custDataLst>
  </p:cSld>
  <p:clrMapOvr>
    <a:masterClrMapping/>
  </p:clrMapOvr>
  <p:transition advTm="10931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smtClean="0">
                <a:ea typeface="宋体" charset="-122"/>
              </a:rPr>
              <a:t>Online Data Fusion</a:t>
            </a:r>
            <a:endParaRPr lang="zh-CN" altLang="en-US" sz="3200" smtClean="0">
              <a:ea typeface="宋体" charset="-122"/>
            </a:endParaRPr>
          </a:p>
        </p:txBody>
      </p:sp>
      <p:pic>
        <p:nvPicPr>
          <p:cNvPr id="12291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752600"/>
            <a:ext cx="6705600" cy="4689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7|32.8"/>
</p:tagLst>
</file>

<file path=ppt/theme/theme1.xml><?xml version="1.0" encoding="utf-8"?>
<a:theme xmlns:a="http://schemas.openxmlformats.org/drawingml/2006/main" name="SAM item 2 - Policy on Approving and Signing Authority">
  <a:themeElements>
    <a:clrScheme name="SAM item 2 - Policy on Approving and Signing Authorit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AM item 2 - Policy on Approving and Signing Authorit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0">
          <a:solidFill>
            <a:srgbClr val="FF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AM item 2 - Policy on Approving and Signing Authorit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 item 2 - Policy on Approving and Signing Authorit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 item 2 - Policy on Approving and Signing Authorit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 item 2 - Policy on Approving and Signing Authorit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 item 2 - Policy on Approving and Signing Authorit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 item 2 - Policy on Approving and Signing Authorit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 item 2 - Policy on Approving and Signing Authorit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 item 2 - Policy on Approving and Signing Authorit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 item 2 - Policy on Approving and Signing Authorit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 item 2 - Policy on Approving and Signing Authorit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 item 2 - Policy on Approving and Signing Authorit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 item 2 - Policy on Approving and Signing Authorit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34721</TotalTime>
  <Words>1301</Words>
  <Application>Microsoft Office PowerPoint</Application>
  <PresentationFormat>On-screen Show (4:3)</PresentationFormat>
  <Paragraphs>515</Paragraphs>
  <Slides>58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Arial</vt:lpstr>
      <vt:lpstr>宋体</vt:lpstr>
      <vt:lpstr>Calibri</vt:lpstr>
      <vt:lpstr>Antique Olive Roman</vt:lpstr>
      <vt:lpstr>SAM item 2 - Policy on Approving and Signing Authority</vt:lpstr>
      <vt:lpstr>Image</vt:lpstr>
      <vt:lpstr>Online Data Fusion</vt:lpstr>
      <vt:lpstr>Conflicting Data on the Web</vt:lpstr>
      <vt:lpstr>Solution 1: Choose from One Source</vt:lpstr>
      <vt:lpstr>Solution 2: List All Values</vt:lpstr>
      <vt:lpstr>Solution 3: Best Guess on the True Value</vt:lpstr>
      <vt:lpstr>Copying Between Sources</vt:lpstr>
      <vt:lpstr>Data Fusion</vt:lpstr>
      <vt:lpstr>Motivation </vt:lpstr>
      <vt:lpstr>Online Data Fusion</vt:lpstr>
      <vt:lpstr>Online Data Fusion</vt:lpstr>
      <vt:lpstr>Online Data Fusion</vt:lpstr>
      <vt:lpstr>Online Data Fusion</vt:lpstr>
      <vt:lpstr>Online Data Fusion</vt:lpstr>
      <vt:lpstr>Online Data Fusion</vt:lpstr>
      <vt:lpstr>Online Data Fusion</vt:lpstr>
      <vt:lpstr>Online Data Fusion</vt:lpstr>
      <vt:lpstr>Advantages of </vt:lpstr>
      <vt:lpstr>Framework</vt:lpstr>
      <vt:lpstr>Outline</vt:lpstr>
      <vt:lpstr>Problem Input</vt:lpstr>
      <vt:lpstr>Problem Output</vt:lpstr>
      <vt:lpstr>Preliminaries on Data Fusion</vt:lpstr>
      <vt:lpstr>Example of Data Fusion</vt:lpstr>
      <vt:lpstr>Outline</vt:lpstr>
      <vt:lpstr>Probability Computation</vt:lpstr>
      <vt:lpstr>Example of Independent Sources</vt:lpstr>
      <vt:lpstr>Outline</vt:lpstr>
      <vt:lpstr>Challenges and Solutions</vt:lpstr>
      <vt:lpstr>1. Incremental Vote Counting - Conservative</vt:lpstr>
      <vt:lpstr>1. Incremental Vote Counting - Pragmatic</vt:lpstr>
      <vt:lpstr>Example of Two Voting Methods</vt:lpstr>
      <vt:lpstr>2. Probability Computation</vt:lpstr>
      <vt:lpstr>3. Source Ordering</vt:lpstr>
      <vt:lpstr>Example of Source Ordering</vt:lpstr>
      <vt:lpstr>Outline</vt:lpstr>
      <vt:lpstr>Experiment Settings</vt:lpstr>
      <vt:lpstr>Comparison of Different Algorithms </vt:lpstr>
      <vt:lpstr>Output by Pragmatic</vt:lpstr>
      <vt:lpstr>Stable Correct Values</vt:lpstr>
      <vt:lpstr>Precision of Different Methods</vt:lpstr>
      <vt:lpstr>Scalability</vt:lpstr>
      <vt:lpstr>Related work</vt:lpstr>
      <vt:lpstr>Conclusions</vt:lpstr>
      <vt:lpstr>Slide 44</vt:lpstr>
      <vt:lpstr>Observations of output probabilities by PRAGMATIC</vt:lpstr>
      <vt:lpstr>Fusion CPU time</vt:lpstr>
      <vt:lpstr>Comparison of different source ordering strategies -precision</vt:lpstr>
      <vt:lpstr>Comparison of different source ordering strategies - #probed sources</vt:lpstr>
      <vt:lpstr>Comparison of different source ordering strategies – fusion time</vt:lpstr>
      <vt:lpstr>Comparison of different vote counting strategies -precision</vt:lpstr>
      <vt:lpstr>Comparison of different vote counting strategies - #probed sources</vt:lpstr>
      <vt:lpstr>Comparison of different vote counting strategies – fusion time</vt:lpstr>
      <vt:lpstr>Comparison of different termination conditions - precision</vt:lpstr>
      <vt:lpstr>Comparison of different termination conditions - #probed sources</vt:lpstr>
      <vt:lpstr>Comparison of different termination conditions – fusion time</vt:lpstr>
      <vt:lpstr>Coverage vs. accuracy</vt:lpstr>
      <vt:lpstr>Query-answering time</vt:lpstr>
      <vt:lpstr>Fusion time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ST2B-tree: A Self-Tunable Spatio-Temporal B+-tree Index for Moving Objects</dc:title>
  <dc:creator>meihui</dc:creator>
  <cp:lastModifiedBy>lunadong</cp:lastModifiedBy>
  <cp:revision>1500</cp:revision>
  <dcterms:created xsi:type="dcterms:W3CDTF">2006-08-16T00:00:00Z</dcterms:created>
  <dcterms:modified xsi:type="dcterms:W3CDTF">2011-09-23T20:29:35Z</dcterms:modified>
</cp:coreProperties>
</file>