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3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Gain</c:v>
                </c:pt>
              </c:strCache>
            </c:strRef>
          </c:tx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0.0</c:v>
                </c:pt>
                <c:pt idx="1">
                  <c:v>2.787536009528289</c:v>
                </c:pt>
                <c:pt idx="2">
                  <c:v>4.471580313422192</c:v>
                </c:pt>
                <c:pt idx="3">
                  <c:v>5.682017240669937</c:v>
                </c:pt>
                <c:pt idx="4">
                  <c:v>6.627578316815727</c:v>
                </c:pt>
                <c:pt idx="5">
                  <c:v>7.40362689494244</c:v>
                </c:pt>
                <c:pt idx="6">
                  <c:v>8.061799739838871</c:v>
                </c:pt>
                <c:pt idx="7">
                  <c:v>8.633228601204539</c:v>
                </c:pt>
                <c:pt idx="8">
                  <c:v>9.138138523837153</c:v>
                </c:pt>
                <c:pt idx="9">
                  <c:v>9.590413923210935</c:v>
                </c:pt>
                <c:pt idx="10">
                  <c:v>10.0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Cost</c:v>
                </c:pt>
              </c:strCache>
            </c:strRef>
          </c:tx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3179736"/>
        <c:axId val="-2073194312"/>
      </c:lineChart>
      <c:catAx>
        <c:axId val="-2073179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#(Resource Unit)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73194312"/>
        <c:crosses val="autoZero"/>
        <c:auto val="1"/>
        <c:lblAlgn val="ctr"/>
        <c:lblOffset val="100"/>
        <c:noMultiLvlLbl val="0"/>
      </c:catAx>
      <c:valAx>
        <c:axId val="-20731943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$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731797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Marginal Gain</c:v>
                </c:pt>
              </c:strCache>
            </c:strRef>
          </c:tx>
          <c:marker>
            <c:symbol val="none"/>
          </c:marker>
          <c:cat>
            <c:numRef>
              <c:f>Sheet1!$B$5:$L$5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cat>
          <c:val>
            <c:numRef>
              <c:f>Sheet1!$B$6:$L$6</c:f>
              <c:numCache>
                <c:formatCode>General</c:formatCode>
                <c:ptCount val="11"/>
                <c:pt idx="1">
                  <c:v>2.787536009528289</c:v>
                </c:pt>
                <c:pt idx="2">
                  <c:v>1.684044303893903</c:v>
                </c:pt>
                <c:pt idx="3">
                  <c:v>1.210436927247757</c:v>
                </c:pt>
                <c:pt idx="4">
                  <c:v>0.945561076145792</c:v>
                </c:pt>
                <c:pt idx="5">
                  <c:v>0.776048578126698</c:v>
                </c:pt>
                <c:pt idx="6">
                  <c:v>0.658172844896432</c:v>
                </c:pt>
                <c:pt idx="7">
                  <c:v>0.571428861365687</c:v>
                </c:pt>
                <c:pt idx="8">
                  <c:v>0.504909922632608</c:v>
                </c:pt>
                <c:pt idx="9">
                  <c:v>0.452275399373768</c:v>
                </c:pt>
                <c:pt idx="10">
                  <c:v>0.409586076789065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Marginal Cost</c:v>
                </c:pt>
              </c:strCache>
            </c:strRef>
          </c:tx>
          <c:marker>
            <c:symbol val="none"/>
          </c:marker>
          <c:cat>
            <c:numRef>
              <c:f>Sheet1!$B$5:$L$5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cat>
          <c:val>
            <c:numRef>
              <c:f>Sheet1!$B$7:$L$7</c:f>
              <c:numCache>
                <c:formatCode>General</c:formatCode>
                <c:ptCount val="11"/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5814536"/>
        <c:axId val="-2028181608"/>
      </c:lineChart>
      <c:catAx>
        <c:axId val="2145814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#(Resource Unit)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28181608"/>
        <c:crosses val="autoZero"/>
        <c:auto val="1"/>
        <c:lblAlgn val="ctr"/>
        <c:lblOffset val="100"/>
        <c:noMultiLvlLbl val="0"/>
      </c:catAx>
      <c:valAx>
        <c:axId val="-20281816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$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458145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2628</TotalTime>
  <Words>873</Words>
  <Application>Microsoft Macintosh PowerPoint</Application>
  <PresentationFormat>On-screen Show (4:3)</PresentationFormat>
  <Paragraphs>104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Slipstream</vt:lpstr>
      <vt:lpstr>Less is More: Selecting Sources Wisely for Integration</vt:lpstr>
      <vt:lpstr>“The More, The Better”                                —for Men </vt:lpstr>
      <vt:lpstr>“The More, The Better”                           —for Women</vt:lpstr>
      <vt:lpstr>“The More, The Better”                               —for DBers</vt:lpstr>
      <vt:lpstr>But Data Come with A Cost</vt:lpstr>
      <vt:lpstr>But Data Come with A Cost</vt:lpstr>
      <vt:lpstr>But Data Come with A Cost</vt:lpstr>
      <vt:lpstr>And The Gain Could Be Small</vt:lpstr>
      <vt:lpstr>And The Gain Could Even Be Negative</vt:lpstr>
      <vt:lpstr>Less Is More—Source Selection                                      [VLDB’13]</vt:lpstr>
      <vt:lpstr>Maximize Quality Under Budget?</vt:lpstr>
      <vt:lpstr>Minimize Cost w. Minimal Quality Requirement?</vt:lpstr>
      <vt:lpstr>Marginalism Principle in Economic Theory </vt:lpstr>
      <vt:lpstr>Marginalism for Source Selection</vt:lpstr>
      <vt:lpstr>Insight I. Maximizing Profit</vt:lpstr>
      <vt:lpstr>Insight II. Yes, It Is A HARD Problem</vt:lpstr>
      <vt:lpstr>Insight III. An Efficient Algorithm—GRASP Solution</vt:lpstr>
      <vt:lpstr>Side Contributions</vt:lpstr>
      <vt:lpstr>Experimental Setup</vt:lpstr>
      <vt:lpstr>Maximizing Fusion Quality</vt:lpstr>
      <vt:lpstr>Source Selection: The Goal</vt:lpstr>
      <vt:lpstr>Source Selection: The Approach</vt:lpstr>
      <vt:lpstr>Future Work</vt:lpstr>
      <vt:lpstr>PowerPoint Presentation</vt:lpstr>
    </vt:vector>
  </TitlesOfParts>
  <Company>Google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 is More: Selecting Sources Wisely for Integration</dc:title>
  <dc:creator>Xin Luna Dong</dc:creator>
  <cp:lastModifiedBy>Xin Luna Dong</cp:lastModifiedBy>
  <cp:revision>52</cp:revision>
  <dcterms:created xsi:type="dcterms:W3CDTF">2013-06-02T00:04:20Z</dcterms:created>
  <dcterms:modified xsi:type="dcterms:W3CDTF">2013-08-29T14:53:54Z</dcterms:modified>
</cp:coreProperties>
</file>