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Default Extension="emf" ContentType="image/x-emf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306" r:id="rId3"/>
    <p:sldId id="257" r:id="rId4"/>
    <p:sldId id="260" r:id="rId5"/>
    <p:sldId id="264" r:id="rId6"/>
    <p:sldId id="265" r:id="rId7"/>
    <p:sldId id="285" r:id="rId8"/>
    <p:sldId id="287" r:id="rId9"/>
    <p:sldId id="291" r:id="rId10"/>
    <p:sldId id="262" r:id="rId11"/>
    <p:sldId id="288" r:id="rId12"/>
    <p:sldId id="303" r:id="rId13"/>
    <p:sldId id="292" r:id="rId14"/>
    <p:sldId id="332" r:id="rId15"/>
    <p:sldId id="271" r:id="rId16"/>
    <p:sldId id="272" r:id="rId17"/>
    <p:sldId id="304" r:id="rId18"/>
    <p:sldId id="329" r:id="rId19"/>
    <p:sldId id="327" r:id="rId20"/>
    <p:sldId id="276" r:id="rId21"/>
    <p:sldId id="275" r:id="rId22"/>
    <p:sldId id="298" r:id="rId23"/>
    <p:sldId id="277" r:id="rId24"/>
    <p:sldId id="299" r:id="rId25"/>
    <p:sldId id="278" r:id="rId26"/>
    <p:sldId id="321" r:id="rId27"/>
    <p:sldId id="283" r:id="rId28"/>
    <p:sldId id="297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hiddenSlides="1"/>
  <p:clrMru>
    <a:srgbClr val="FBBB05"/>
    <a:srgbClr val="E9C716"/>
    <a:srgbClr val="E6E0EC"/>
    <a:srgbClr val="F6F60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58" autoAdjust="0"/>
    <p:restoredTop sz="88203" autoAdjust="0"/>
  </p:normalViewPr>
  <p:slideViewPr>
    <p:cSldViewPr>
      <p:cViewPr varScale="1">
        <p:scale>
          <a:sx n="95" d="100"/>
          <a:sy n="95" d="100"/>
        </p:scale>
        <p:origin x="-43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10" Type="http://schemas.openxmlformats.org/officeDocument/2006/relationships/image" Target="../media/image20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0D54D7-59D6-FD48-9310-EFA5B76E8C0B}" type="datetimeFigureOut">
              <a:rPr lang="en-US" smtClean="0"/>
              <a:pPr/>
              <a:t>7/23/2011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0DF974-7E90-944A-8C24-570025D729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884A22-7248-4AFC-8AF9-F95C59D390E4}" type="datetimeFigureOut">
              <a:rPr lang="en-US" smtClean="0"/>
              <a:pPr/>
              <a:t>7/23/2011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51B9AB-20D9-44BD-BA30-15DA16D760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1B9AB-20D9-44BD-BA30-15DA16D760B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1B9AB-20D9-44BD-BA30-15DA16D760B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1B9AB-20D9-44BD-BA30-15DA16D760B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1B9AB-20D9-44BD-BA30-15DA16D760B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1B9AB-20D9-44BD-BA30-15DA16D760B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endParaRPr lang="en-US" i="1" dirty="0" smtClean="0"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1B9AB-20D9-44BD-BA30-15DA16D760B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endParaRPr lang="en-US" i="1" dirty="0" smtClean="0"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1B9AB-20D9-44BD-BA30-15DA16D760B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1B9AB-20D9-44BD-BA30-15DA16D760BF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1B9AB-20D9-44BD-BA30-15DA16D760BF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1B9AB-20D9-44BD-BA30-15DA16D760BF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1B9AB-20D9-44BD-BA30-15DA16D760BF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1B9AB-20D9-44BD-BA30-15DA16D760B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1B9AB-20D9-44BD-BA30-15DA16D760BF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1B9AB-20D9-44BD-BA30-15DA16D760BF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1B9AB-20D9-44BD-BA30-15DA16D760BF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1B9AB-20D9-44BD-BA30-15DA16D760BF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1B9AB-20D9-44BD-BA30-15DA16D760BF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1B9AB-20D9-44BD-BA30-15DA16D760BF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1B9AB-20D9-44BD-BA30-15DA16D760BF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1B9AB-20D9-44BD-BA30-15DA16D760BF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1B9AB-20D9-44BD-BA30-15DA16D760BF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1B9AB-20D9-44BD-BA30-15DA16D760B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Co-existence of conflicts and duplicates makes the problem hard to solve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1B9AB-20D9-44BD-BA30-15DA16D760B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1B9AB-20D9-44BD-BA30-15DA16D760B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1B9AB-20D9-44BD-BA30-15DA16D760B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1B9AB-20D9-44BD-BA30-15DA16D760B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1B9AB-20D9-44BD-BA30-15DA16D760B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1B9AB-20D9-44BD-BA30-15DA16D760B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05155-46DC-4D44-8B3E-CA0F7690587F}" type="datetime1">
              <a:rPr lang="en-US" smtClean="0"/>
              <a:pPr/>
              <a:t>7/23/2011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AEC0-AD9F-4EA0-8305-523434469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14C8-204D-884C-924E-0ECB0E461342}" type="datetime1">
              <a:rPr lang="en-US" smtClean="0"/>
              <a:pPr/>
              <a:t>7/23/2011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AEC0-AD9F-4EA0-8305-523434469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C7FCD-3B67-DC4F-B108-A0F93BF516E4}" type="datetime1">
              <a:rPr lang="en-US" smtClean="0"/>
              <a:pPr/>
              <a:t>7/23/2011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AEC0-AD9F-4EA0-8305-523434469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7BEDD-1F8D-6541-A37D-91DA770DDCCA}" type="datetime1">
              <a:rPr lang="en-US" smtClean="0"/>
              <a:pPr/>
              <a:t>7/23/2011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AEC0-AD9F-4EA0-8305-523434469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8F906-F5B4-3E41-8DA2-A7CE98AD209D}" type="datetime1">
              <a:rPr lang="en-US" smtClean="0"/>
              <a:pPr/>
              <a:t>7/23/2011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AEC0-AD9F-4EA0-8305-523434469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1404-F6AE-F645-94A6-4B5670856BC4}" type="datetime1">
              <a:rPr lang="en-US" smtClean="0"/>
              <a:pPr/>
              <a:t>7/23/2011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AEC0-AD9F-4EA0-8305-523434469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B71D5-638D-CA4D-BD92-7F0869827A04}" type="datetime1">
              <a:rPr lang="en-US" smtClean="0"/>
              <a:pPr/>
              <a:t>7/23/2011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AEC0-AD9F-4EA0-8305-523434469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AA3B-C8AB-F942-BC56-FE3A520A0481}" type="datetime1">
              <a:rPr lang="en-US" smtClean="0"/>
              <a:pPr/>
              <a:t>7/23/2011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AEC0-AD9F-4EA0-8305-523434469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76278-A85B-C045-BD0A-8B915B43E4D4}" type="datetime1">
              <a:rPr lang="en-US" smtClean="0"/>
              <a:pPr/>
              <a:t>7/23/2011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AEC0-AD9F-4EA0-8305-523434469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B7CD2-1852-CA4A-AC5A-BFFECD0164A9}" type="datetime1">
              <a:rPr lang="en-US" smtClean="0"/>
              <a:pPr/>
              <a:t>7/23/2011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AEC0-AD9F-4EA0-8305-523434469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32F3B-5233-9942-A5A8-435E5C026CC9}" type="datetime1">
              <a:rPr lang="en-US" smtClean="0"/>
              <a:pPr/>
              <a:t>7/23/2011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AEC0-AD9F-4EA0-8305-523434469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07B8F-C10D-CC4E-A93F-E6E0449E07D9}" type="datetime1">
              <a:rPr lang="en-US" smtClean="0"/>
              <a:pPr/>
              <a:t>7/23/2011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5AEC0-AD9F-4EA0-8305-5234344695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oleObject" Target="../embeddings/oleObject12.bin"/><Relationship Id="rId3" Type="http://schemas.openxmlformats.org/officeDocument/2006/relationships/notesSlide" Target="../notesSlides/notesSlide24.xml"/><Relationship Id="rId7" Type="http://schemas.openxmlformats.org/officeDocument/2006/relationships/oleObject" Target="../embeddings/oleObject6.bin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4.bin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8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emf"/><Relationship Id="rId3" Type="http://schemas.openxmlformats.org/officeDocument/2006/relationships/image" Target="../media/image21.emf"/><Relationship Id="rId7" Type="http://schemas.openxmlformats.org/officeDocument/2006/relationships/image" Target="../media/image25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emf"/><Relationship Id="rId5" Type="http://schemas.openxmlformats.org/officeDocument/2006/relationships/image" Target="../media/image23.emf"/><Relationship Id="rId4" Type="http://schemas.openxmlformats.org/officeDocument/2006/relationships/image" Target="../media/image22.e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www.imgtec.com/images/partnerslogos/50x50/microsoft.gif&amp;imgrefurl=http://www.imgtec.com/partners/Technology-Partners.asp&amp;h=50&amp;w=50&amp;sz=2&amp;hl=zh-CN&amp;start=104&amp;um=1&amp;usg=__AdxGo5jcgI87p7675RGs0ZIfigg=&amp;tbnid=Tm9I9Vpf0dKMFM:&amp;tbnh=50&amp;tbnw=50&amp;prev=/images?q=microsoft&amp;start=90&amp;imgsz=icon&amp;ndsp=18&amp;um=1&amp;hl=zh-CN&amp;rlz=1T4GGLS_zh-CNUS280US280&amp;sa=N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hyperlink" Target="http://www.macrosoftinc.com/index.html" TargetMode="Externa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crosoftinc.com/index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hyperlink" Target="http://images.google.com/imgres?imgurl=http://www.imgtec.com/images/partnerslogos/50x50/microsoft.gif&amp;imgrefurl=http://www.imgtec.com/partners/Technology-Partners.asp&amp;h=50&amp;w=50&amp;sz=2&amp;hl=zh-CN&amp;start=104&amp;um=1&amp;usg=__AdxGo5jcgI87p7675RGs0ZIfigg=&amp;tbnid=Tm9I9Vpf0dKMFM:&amp;tbnh=50&amp;tbnw=50&amp;prev=/images?q=microsoft&amp;start=90&amp;imgsz=icon&amp;ndsp=18&amp;um=1&amp;hl=zh-CN&amp;rlz=1T4GGLS_zh-CNUS280US280&amp;sa=N" TargetMode="Externa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00"/>
            <a:ext cx="7772400" cy="14478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  <a:latin typeface="Verdana"/>
                <a:cs typeface="Verdana"/>
              </a:rPr>
              <a:t>Linking Records with Erroneous Values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-65" charset="-128"/>
                <a:cs typeface="ＭＳ Ｐゴシック" pitchFamily="-65" charset="-128"/>
              </a:rPr>
              <a:t/>
            </a:r>
            <a:b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ＭＳ Ｐゴシック" pitchFamily="-65" charset="-128"/>
                <a:cs typeface="ＭＳ Ｐゴシック" pitchFamily="-65" charset="-128"/>
              </a:rPr>
            </a:br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Verdana"/>
              <a:cs typeface="Verdan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038600"/>
            <a:ext cx="7467600" cy="2133600"/>
          </a:xfrm>
        </p:spPr>
        <p:txBody>
          <a:bodyPr>
            <a:norm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 smtClean="0">
                <a:solidFill>
                  <a:srgbClr val="000000"/>
                </a:solidFill>
              </a:rPr>
              <a:t>Songtao Guo, Xin Luna Dong, </a:t>
            </a:r>
            <a:br>
              <a:rPr lang="en-US" sz="2800" dirty="0" smtClean="0">
                <a:solidFill>
                  <a:srgbClr val="000000"/>
                </a:solidFill>
              </a:rPr>
            </a:br>
            <a:r>
              <a:rPr lang="en-US" sz="2800" dirty="0" smtClean="0">
                <a:solidFill>
                  <a:srgbClr val="000000"/>
                </a:solidFill>
              </a:rPr>
              <a:t>Divesh Srivastava, and </a:t>
            </a:r>
            <a:r>
              <a:rPr lang="en-US" sz="2800" dirty="0" err="1" smtClean="0">
                <a:solidFill>
                  <a:srgbClr val="000000"/>
                </a:solidFill>
              </a:rPr>
              <a:t>Remi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Zajac</a:t>
            </a:r>
            <a:endParaRPr lang="en-US" sz="2800" dirty="0" smtClean="0">
              <a:solidFill>
                <a:srgbClr val="000000"/>
              </a:solidFill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800" dirty="0" smtClean="0">
                <a:solidFill>
                  <a:srgbClr val="000000"/>
                </a:solidFill>
              </a:rPr>
              <a:t>AT&amp;T Labs</a:t>
            </a:r>
            <a:endParaRPr lang="en-US" sz="2800" dirty="0" smtClean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AEC0-AD9F-4EA0-8305-5234344695B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K-Partite Graph Encoding</a:t>
            </a:r>
            <a:endParaRPr lang="en-US" dirty="0"/>
          </a:p>
        </p:txBody>
      </p:sp>
      <p:grpSp>
        <p:nvGrpSpPr>
          <p:cNvPr id="206" name="Group 205"/>
          <p:cNvGrpSpPr/>
          <p:nvPr/>
        </p:nvGrpSpPr>
        <p:grpSpPr>
          <a:xfrm>
            <a:off x="1644968" y="2735787"/>
            <a:ext cx="1914246" cy="2724930"/>
            <a:chOff x="1644968" y="2735787"/>
            <a:chExt cx="1914246" cy="2724930"/>
          </a:xfrm>
        </p:grpSpPr>
        <p:cxnSp>
          <p:nvCxnSpPr>
            <p:cNvPr id="9" name="Straight Connector 8"/>
            <p:cNvCxnSpPr>
              <a:stCxn id="7" idx="4"/>
              <a:endCxn id="21" idx="0"/>
            </p:cNvCxnSpPr>
            <p:nvPr/>
          </p:nvCxnSpPr>
          <p:spPr>
            <a:xfrm rot="16200000" flipH="1">
              <a:off x="1544427" y="3064929"/>
              <a:ext cx="981575" cy="4572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04"/>
            <p:cNvSpPr txBox="1">
              <a:spLocks noChangeArrowheads="1"/>
            </p:cNvSpPr>
            <p:nvPr/>
          </p:nvSpPr>
          <p:spPr bwMode="auto">
            <a:xfrm>
              <a:off x="1730414" y="2852296"/>
              <a:ext cx="417102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dirty="0" smtClean="0">
                <a:solidFill>
                  <a:srgbClr val="000000"/>
                </a:solidFill>
                <a:latin typeface="Calibri" pitchFamily="34" charset="0"/>
              </a:endParaRPr>
            </a:p>
            <a:p>
              <a:r>
                <a:rPr lang="en-US" sz="1200" dirty="0" smtClean="0">
                  <a:solidFill>
                    <a:srgbClr val="000000"/>
                  </a:solidFill>
                  <a:latin typeface="Calibri" pitchFamily="34" charset="0"/>
                </a:rPr>
                <a:t>s(1)</a:t>
              </a:r>
              <a:endParaRPr lang="en-US" sz="1200" dirty="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cxnSp>
          <p:nvCxnSpPr>
            <p:cNvPr id="17" name="Curved Connector 69"/>
            <p:cNvCxnSpPr>
              <a:stCxn id="7" idx="3"/>
              <a:endCxn id="22" idx="1"/>
            </p:cNvCxnSpPr>
            <p:nvPr/>
          </p:nvCxnSpPr>
          <p:spPr>
            <a:xfrm rot="16200000" flipH="1">
              <a:off x="1163426" y="3217329"/>
              <a:ext cx="2724930" cy="1761845"/>
            </a:xfrm>
            <a:prstGeom prst="curvedConnector2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21" idx="2"/>
              <a:endCxn id="22" idx="0"/>
            </p:cNvCxnSpPr>
            <p:nvPr/>
          </p:nvCxnSpPr>
          <p:spPr>
            <a:xfrm rot="16200000" flipH="1">
              <a:off x="2416214" y="4089117"/>
              <a:ext cx="990600" cy="1295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0" name="Group 209"/>
          <p:cNvGrpSpPr/>
          <p:nvPr/>
        </p:nvGrpSpPr>
        <p:grpSpPr>
          <a:xfrm>
            <a:off x="990600" y="1905000"/>
            <a:ext cx="3292038" cy="4168294"/>
            <a:chOff x="990600" y="1905000"/>
            <a:chExt cx="3292038" cy="4168294"/>
          </a:xfrm>
        </p:grpSpPr>
        <p:sp>
          <p:nvSpPr>
            <p:cNvPr id="7" name="Oval 6"/>
            <p:cNvSpPr/>
            <p:nvPr/>
          </p:nvSpPr>
          <p:spPr>
            <a:xfrm>
              <a:off x="1578014" y="2345542"/>
              <a:ext cx="457200" cy="457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>
                  <a:solidFill>
                    <a:srgbClr val="000000"/>
                  </a:solidFill>
                </a:rPr>
                <a:t>N1</a:t>
              </a:r>
            </a:p>
          </p:txBody>
        </p:sp>
        <p:sp>
          <p:nvSpPr>
            <p:cNvPr id="13" name="TextBox 33"/>
            <p:cNvSpPr txBox="1">
              <a:spLocks noChangeArrowheads="1"/>
            </p:cNvSpPr>
            <p:nvPr/>
          </p:nvSpPr>
          <p:spPr bwMode="auto">
            <a:xfrm>
              <a:off x="2862007" y="5765517"/>
              <a:ext cx="142063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 dirty="0" smtClean="0">
                  <a:solidFill>
                    <a:srgbClr val="000000"/>
                  </a:solidFill>
                </a:rPr>
                <a:t>1 Microsoft </a:t>
              </a:r>
              <a:r>
                <a:rPr lang="en-US" sz="1400" i="1" dirty="0">
                  <a:solidFill>
                    <a:srgbClr val="000000"/>
                  </a:solidFill>
                </a:rPr>
                <a:t>Way</a:t>
              </a:r>
            </a:p>
          </p:txBody>
        </p:sp>
        <p:sp>
          <p:nvSpPr>
            <p:cNvPr id="15" name="TextBox 37"/>
            <p:cNvSpPr txBox="1">
              <a:spLocks noChangeArrowheads="1"/>
            </p:cNvSpPr>
            <p:nvPr/>
          </p:nvSpPr>
          <p:spPr bwMode="auto">
            <a:xfrm rot="2087970">
              <a:off x="990600" y="1905000"/>
              <a:ext cx="137679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 dirty="0" err="1" smtClean="0">
                  <a:solidFill>
                    <a:srgbClr val="000000"/>
                  </a:solidFill>
                  <a:latin typeface="Calibri" pitchFamily="34" charset="0"/>
                </a:rPr>
                <a:t>Microsofe</a:t>
              </a:r>
              <a:r>
                <a:rPr lang="en-US" sz="1400" i="1" dirty="0" smtClean="0">
                  <a:solidFill>
                    <a:srgbClr val="000000"/>
                  </a:solidFill>
                  <a:latin typeface="Calibri" pitchFamily="34" charset="0"/>
                </a:rPr>
                <a:t> Corp.</a:t>
              </a:r>
              <a:endParaRPr lang="en-US" sz="1400" i="1" dirty="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035214" y="3784317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>
                  <a:solidFill>
                    <a:srgbClr val="000000"/>
                  </a:solidFill>
                </a:rPr>
                <a:t>P1</a:t>
              </a:r>
            </a:p>
          </p:txBody>
        </p:sp>
        <p:sp>
          <p:nvSpPr>
            <p:cNvPr id="22" name="Isosceles Triangle 21"/>
            <p:cNvSpPr/>
            <p:nvPr/>
          </p:nvSpPr>
          <p:spPr>
            <a:xfrm>
              <a:off x="3254414" y="5232117"/>
              <a:ext cx="609600" cy="457200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9144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 smtClean="0">
                  <a:solidFill>
                    <a:srgbClr val="000000"/>
                  </a:solidFill>
                </a:rPr>
                <a:t>A1</a:t>
              </a:r>
              <a:endParaRPr lang="en-US" sz="2000" b="1" dirty="0">
                <a:solidFill>
                  <a:srgbClr val="000000"/>
                </a:solidFill>
              </a:endParaRPr>
            </a:p>
          </p:txBody>
        </p:sp>
        <p:sp>
          <p:nvSpPr>
            <p:cNvPr id="14" name="TextBox 35"/>
            <p:cNvSpPr txBox="1">
              <a:spLocks noChangeArrowheads="1"/>
            </p:cNvSpPr>
            <p:nvPr/>
          </p:nvSpPr>
          <p:spPr bwMode="auto">
            <a:xfrm rot="2804371">
              <a:off x="2340180" y="4194262"/>
              <a:ext cx="87606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 dirty="0">
                  <a:solidFill>
                    <a:srgbClr val="000000"/>
                  </a:solidFill>
                </a:rPr>
                <a:t>xxx-1255</a:t>
              </a:r>
            </a:p>
          </p:txBody>
        </p:sp>
      </p:grpSp>
      <p:grpSp>
        <p:nvGrpSpPr>
          <p:cNvPr id="209" name="Group 208"/>
          <p:cNvGrpSpPr/>
          <p:nvPr/>
        </p:nvGrpSpPr>
        <p:grpSpPr>
          <a:xfrm>
            <a:off x="2792526" y="1911057"/>
            <a:ext cx="5172280" cy="4162237"/>
            <a:chOff x="2792526" y="1911057"/>
            <a:chExt cx="5172280" cy="4162237"/>
          </a:xfrm>
        </p:grpSpPr>
        <p:sp>
          <p:nvSpPr>
            <p:cNvPr id="6" name="Oval 5"/>
            <p:cNvSpPr/>
            <p:nvPr/>
          </p:nvSpPr>
          <p:spPr>
            <a:xfrm>
              <a:off x="5171752" y="2336517"/>
              <a:ext cx="457200" cy="457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>
                  <a:solidFill>
                    <a:srgbClr val="000000"/>
                  </a:solidFill>
                </a:rPr>
                <a:t>N3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3330614" y="2345542"/>
              <a:ext cx="457200" cy="457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>
                  <a:solidFill>
                    <a:srgbClr val="000000"/>
                  </a:solidFill>
                </a:rPr>
                <a:t>N2</a:t>
              </a:r>
            </a:p>
          </p:txBody>
        </p:sp>
        <p:sp>
          <p:nvSpPr>
            <p:cNvPr id="20" name="Oval 19"/>
            <p:cNvSpPr/>
            <p:nvPr/>
          </p:nvSpPr>
          <p:spPr>
            <a:xfrm>
              <a:off x="6912014" y="2412717"/>
              <a:ext cx="457200" cy="457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 smtClean="0">
                  <a:solidFill>
                    <a:srgbClr val="000000"/>
                  </a:solidFill>
                </a:rPr>
                <a:t>N4</a:t>
              </a:r>
              <a:endParaRPr lang="en-US" sz="2000" b="1" dirty="0">
                <a:solidFill>
                  <a:srgbClr val="000000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330614" y="3825005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>
                  <a:solidFill>
                    <a:srgbClr val="000000"/>
                  </a:solidFill>
                </a:rPr>
                <a:t>P2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626014" y="3819829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 smtClean="0">
                  <a:solidFill>
                    <a:srgbClr val="000000"/>
                  </a:solidFill>
                </a:rPr>
                <a:t>P3</a:t>
              </a:r>
              <a:endParaRPr lang="en-US" sz="2000" b="1" dirty="0">
                <a:solidFill>
                  <a:srgbClr val="000000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073814" y="3842761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 smtClean="0">
                  <a:solidFill>
                    <a:srgbClr val="000000"/>
                  </a:solidFill>
                </a:rPr>
                <a:t>P4</a:t>
              </a:r>
              <a:endParaRPr lang="en-US" sz="2000" b="1" dirty="0">
                <a:solidFill>
                  <a:srgbClr val="000000"/>
                </a:solidFill>
              </a:endParaRPr>
            </a:p>
          </p:txBody>
        </p:sp>
        <p:sp>
          <p:nvSpPr>
            <p:cNvPr id="26" name="Isosceles Triangle 25"/>
            <p:cNvSpPr/>
            <p:nvPr/>
          </p:nvSpPr>
          <p:spPr>
            <a:xfrm>
              <a:off x="5997614" y="5155917"/>
              <a:ext cx="609600" cy="457200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9144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 smtClean="0">
                  <a:solidFill>
                    <a:srgbClr val="000000"/>
                  </a:solidFill>
                </a:rPr>
                <a:t>A2</a:t>
              </a:r>
              <a:endParaRPr lang="en-US" sz="2000" b="1" dirty="0">
                <a:solidFill>
                  <a:srgbClr val="000000"/>
                </a:solidFill>
              </a:endParaRPr>
            </a:p>
          </p:txBody>
        </p:sp>
        <p:sp>
          <p:nvSpPr>
            <p:cNvPr id="27" name="TextBox 37"/>
            <p:cNvSpPr txBox="1">
              <a:spLocks noChangeArrowheads="1"/>
            </p:cNvSpPr>
            <p:nvPr/>
          </p:nvSpPr>
          <p:spPr bwMode="auto">
            <a:xfrm rot="2087970">
              <a:off x="2792526" y="1911057"/>
              <a:ext cx="134883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 dirty="0" smtClean="0">
                  <a:solidFill>
                    <a:srgbClr val="000000"/>
                  </a:solidFill>
                  <a:latin typeface="Calibri" pitchFamily="34" charset="0"/>
                </a:rPr>
                <a:t>Microsoft Corp.</a:t>
              </a:r>
              <a:endParaRPr lang="en-US" sz="1400" i="1" dirty="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28" name="TextBox 37"/>
            <p:cNvSpPr txBox="1">
              <a:spLocks noChangeArrowheads="1"/>
            </p:cNvSpPr>
            <p:nvPr/>
          </p:nvSpPr>
          <p:spPr bwMode="auto">
            <a:xfrm rot="2087970">
              <a:off x="4661266" y="1940548"/>
              <a:ext cx="88868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 dirty="0" smtClean="0">
                  <a:solidFill>
                    <a:srgbClr val="000000"/>
                  </a:solidFill>
                  <a:latin typeface="Calibri" pitchFamily="34" charset="0"/>
                </a:rPr>
                <a:t>MS Corp.</a:t>
              </a:r>
              <a:endParaRPr lang="en-US" sz="1400" i="1" dirty="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29" name="TextBox 37"/>
            <p:cNvSpPr txBox="1">
              <a:spLocks noChangeArrowheads="1"/>
            </p:cNvSpPr>
            <p:nvPr/>
          </p:nvSpPr>
          <p:spPr bwMode="auto">
            <a:xfrm rot="2087970">
              <a:off x="5909681" y="2051702"/>
              <a:ext cx="127239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 dirty="0" err="1" smtClean="0">
                  <a:solidFill>
                    <a:srgbClr val="000000"/>
                  </a:solidFill>
                  <a:latin typeface="Calibri" pitchFamily="34" charset="0"/>
                </a:rPr>
                <a:t>Macrosoft</a:t>
              </a:r>
              <a:r>
                <a:rPr lang="en-US" sz="1400" i="1" dirty="0" smtClean="0">
                  <a:solidFill>
                    <a:srgbClr val="000000"/>
                  </a:solidFill>
                  <a:latin typeface="Calibri" pitchFamily="34" charset="0"/>
                </a:rPr>
                <a:t> Inc.</a:t>
              </a:r>
              <a:endParaRPr lang="en-US" sz="1400" i="1" dirty="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30" name="TextBox 33"/>
            <p:cNvSpPr txBox="1">
              <a:spLocks noChangeArrowheads="1"/>
            </p:cNvSpPr>
            <p:nvPr/>
          </p:nvSpPr>
          <p:spPr bwMode="auto">
            <a:xfrm>
              <a:off x="5762019" y="5765517"/>
              <a:ext cx="119095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 dirty="0">
                  <a:solidFill>
                    <a:srgbClr val="000000"/>
                  </a:solidFill>
                </a:rPr>
                <a:t>2 Sylvan Way</a:t>
              </a:r>
            </a:p>
          </p:txBody>
        </p:sp>
        <p:sp>
          <p:nvSpPr>
            <p:cNvPr id="31" name="TextBox 35"/>
            <p:cNvSpPr txBox="1">
              <a:spLocks noChangeArrowheads="1"/>
            </p:cNvSpPr>
            <p:nvPr/>
          </p:nvSpPr>
          <p:spPr bwMode="auto">
            <a:xfrm rot="2804371">
              <a:off x="3635580" y="4194262"/>
              <a:ext cx="87606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 dirty="0" smtClean="0">
                  <a:solidFill>
                    <a:srgbClr val="000000"/>
                  </a:solidFill>
                </a:rPr>
                <a:t>xxx-2255</a:t>
              </a:r>
              <a:endParaRPr lang="en-US" sz="1400" i="1" dirty="0">
                <a:solidFill>
                  <a:srgbClr val="000000"/>
                </a:solidFill>
              </a:endParaRPr>
            </a:p>
          </p:txBody>
        </p:sp>
        <p:sp>
          <p:nvSpPr>
            <p:cNvPr id="32" name="TextBox 35"/>
            <p:cNvSpPr txBox="1">
              <a:spLocks noChangeArrowheads="1"/>
            </p:cNvSpPr>
            <p:nvPr/>
          </p:nvSpPr>
          <p:spPr bwMode="auto">
            <a:xfrm rot="2804371">
              <a:off x="4968988" y="4133395"/>
              <a:ext cx="87606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 dirty="0" smtClean="0">
                  <a:solidFill>
                    <a:srgbClr val="000000"/>
                  </a:solidFill>
                </a:rPr>
                <a:t>xxx-9400</a:t>
              </a:r>
              <a:endParaRPr lang="en-US" sz="1400" i="1" dirty="0">
                <a:solidFill>
                  <a:srgbClr val="000000"/>
                </a:solidFill>
              </a:endParaRPr>
            </a:p>
          </p:txBody>
        </p:sp>
        <p:sp>
          <p:nvSpPr>
            <p:cNvPr id="33" name="TextBox 35"/>
            <p:cNvSpPr txBox="1">
              <a:spLocks noChangeArrowheads="1"/>
            </p:cNvSpPr>
            <p:nvPr/>
          </p:nvSpPr>
          <p:spPr bwMode="auto">
            <a:xfrm rot="2804371">
              <a:off x="6416787" y="4194262"/>
              <a:ext cx="87606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 dirty="0" smtClean="0">
                  <a:solidFill>
                    <a:srgbClr val="000000"/>
                  </a:solidFill>
                </a:rPr>
                <a:t>xxx-0500</a:t>
              </a:r>
              <a:endParaRPr lang="en-US" sz="1400" i="1" dirty="0">
                <a:solidFill>
                  <a:srgbClr val="000000"/>
                </a:solidFill>
              </a:endParaRPr>
            </a:p>
          </p:txBody>
        </p:sp>
        <p:sp>
          <p:nvSpPr>
            <p:cNvPr id="60" name="Isosceles Triangle 59"/>
            <p:cNvSpPr/>
            <p:nvPr/>
          </p:nvSpPr>
          <p:spPr>
            <a:xfrm>
              <a:off x="6835814" y="5155917"/>
              <a:ext cx="609600" cy="457200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9144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 smtClean="0">
                  <a:solidFill>
                    <a:srgbClr val="000000"/>
                  </a:solidFill>
                </a:rPr>
                <a:t>A3</a:t>
              </a:r>
              <a:endParaRPr lang="en-US" sz="2000" b="1" dirty="0">
                <a:solidFill>
                  <a:srgbClr val="000000"/>
                </a:solidFill>
              </a:endParaRPr>
            </a:p>
          </p:txBody>
        </p:sp>
        <p:sp>
          <p:nvSpPr>
            <p:cNvPr id="61" name="TextBox 33"/>
            <p:cNvSpPr txBox="1">
              <a:spLocks noChangeArrowheads="1"/>
            </p:cNvSpPr>
            <p:nvPr/>
          </p:nvSpPr>
          <p:spPr bwMode="auto">
            <a:xfrm>
              <a:off x="6912014" y="5765517"/>
              <a:ext cx="105279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 dirty="0">
                  <a:solidFill>
                    <a:srgbClr val="000000"/>
                  </a:solidFill>
                </a:rPr>
                <a:t>2 Sylvan </a:t>
              </a:r>
              <a:r>
                <a:rPr lang="en-US" sz="1400" i="1" dirty="0" smtClean="0">
                  <a:solidFill>
                    <a:srgbClr val="000000"/>
                  </a:solidFill>
                </a:rPr>
                <a:t>W.</a:t>
              </a:r>
              <a:endParaRPr lang="en-US" sz="1400" i="1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07" name="Group 206"/>
          <p:cNvGrpSpPr/>
          <p:nvPr/>
        </p:nvGrpSpPr>
        <p:grpSpPr>
          <a:xfrm>
            <a:off x="1645478" y="2392119"/>
            <a:ext cx="6521838" cy="3068598"/>
            <a:chOff x="1645478" y="2392119"/>
            <a:chExt cx="6521838" cy="3068598"/>
          </a:xfrm>
        </p:grpSpPr>
        <p:cxnSp>
          <p:nvCxnSpPr>
            <p:cNvPr id="10" name="Straight Connector 9"/>
            <p:cNvCxnSpPr>
              <a:stCxn id="8" idx="4"/>
              <a:endCxn id="21" idx="0"/>
            </p:cNvCxnSpPr>
            <p:nvPr/>
          </p:nvCxnSpPr>
          <p:spPr>
            <a:xfrm rot="5400000">
              <a:off x="2420727" y="2645829"/>
              <a:ext cx="981575" cy="1295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25" idx="2"/>
              <a:endCxn id="26" idx="0"/>
            </p:cNvCxnSpPr>
            <p:nvPr/>
          </p:nvCxnSpPr>
          <p:spPr>
            <a:xfrm rot="5400000">
              <a:off x="5874436" y="4727939"/>
              <a:ext cx="85595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6" idx="4"/>
              <a:endCxn id="25" idx="0"/>
            </p:cNvCxnSpPr>
            <p:nvPr/>
          </p:nvCxnSpPr>
          <p:spPr>
            <a:xfrm rot="16200000" flipH="1">
              <a:off x="5326861" y="2867208"/>
              <a:ext cx="1049044" cy="90206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urved Connector 69"/>
            <p:cNvCxnSpPr>
              <a:stCxn id="8" idx="6"/>
              <a:endCxn id="22" idx="5"/>
            </p:cNvCxnSpPr>
            <p:nvPr/>
          </p:nvCxnSpPr>
          <p:spPr>
            <a:xfrm flipH="1">
              <a:off x="3711614" y="2574142"/>
              <a:ext cx="76200" cy="2886575"/>
            </a:xfrm>
            <a:prstGeom prst="curvedConnector3">
              <a:avLst>
                <a:gd name="adj1" fmla="val -40000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104"/>
            <p:cNvSpPr txBox="1">
              <a:spLocks noChangeArrowheads="1"/>
            </p:cNvSpPr>
            <p:nvPr/>
          </p:nvSpPr>
          <p:spPr bwMode="auto">
            <a:xfrm>
              <a:off x="1645478" y="4241517"/>
              <a:ext cx="542136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dirty="0" smtClean="0">
                <a:solidFill>
                  <a:srgbClr val="000000"/>
                </a:solidFill>
                <a:latin typeface="Calibri" pitchFamily="34" charset="0"/>
              </a:endParaRPr>
            </a:p>
            <a:p>
              <a:r>
                <a:rPr lang="en-US" sz="1200" dirty="0" smtClean="0">
                  <a:solidFill>
                    <a:srgbClr val="000000"/>
                  </a:solidFill>
                  <a:latin typeface="Calibri" pitchFamily="34" charset="0"/>
                </a:rPr>
                <a:t>s(1-2</a:t>
              </a:r>
              <a:r>
                <a:rPr lang="en-US" sz="1200" dirty="0">
                  <a:solidFill>
                    <a:srgbClr val="000000"/>
                  </a:solidFill>
                  <a:latin typeface="Calibri" pitchFamily="34" charset="0"/>
                </a:rPr>
                <a:t>)</a:t>
              </a:r>
            </a:p>
          </p:txBody>
        </p:sp>
        <p:sp>
          <p:nvSpPr>
            <p:cNvPr id="35" name="TextBox 104"/>
            <p:cNvSpPr txBox="1">
              <a:spLocks noChangeArrowheads="1"/>
            </p:cNvSpPr>
            <p:nvPr/>
          </p:nvSpPr>
          <p:spPr bwMode="auto">
            <a:xfrm>
              <a:off x="2438141" y="4470117"/>
              <a:ext cx="776175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dirty="0" smtClean="0">
                <a:solidFill>
                  <a:srgbClr val="000000"/>
                </a:solidFill>
                <a:latin typeface="Calibri" pitchFamily="34" charset="0"/>
              </a:endParaRPr>
            </a:p>
            <a:p>
              <a:r>
                <a:rPr lang="en-US" sz="1200" dirty="0" smtClean="0">
                  <a:solidFill>
                    <a:srgbClr val="000000"/>
                  </a:solidFill>
                  <a:latin typeface="Calibri" pitchFamily="34" charset="0"/>
                </a:rPr>
                <a:t>s(1-5,7,8)</a:t>
              </a:r>
              <a:endParaRPr lang="en-US" sz="1200" dirty="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36" name="TextBox 104"/>
            <p:cNvSpPr txBox="1">
              <a:spLocks noChangeArrowheads="1"/>
            </p:cNvSpPr>
            <p:nvPr/>
          </p:nvSpPr>
          <p:spPr bwMode="auto">
            <a:xfrm>
              <a:off x="2510170" y="3095675"/>
              <a:ext cx="542136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dirty="0" smtClean="0">
                <a:solidFill>
                  <a:srgbClr val="000000"/>
                </a:solidFill>
                <a:latin typeface="Calibri" pitchFamily="34" charset="0"/>
              </a:endParaRPr>
            </a:p>
            <a:p>
              <a:r>
                <a:rPr lang="en-US" sz="1200" dirty="0" smtClean="0">
                  <a:solidFill>
                    <a:srgbClr val="000000"/>
                  </a:solidFill>
                  <a:latin typeface="Calibri" pitchFamily="34" charset="0"/>
                </a:rPr>
                <a:t>s(2-5)</a:t>
              </a:r>
              <a:endParaRPr lang="en-US" sz="1200" dirty="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37" name="TextBox 104"/>
            <p:cNvSpPr txBox="1">
              <a:spLocks noChangeArrowheads="1"/>
            </p:cNvSpPr>
            <p:nvPr/>
          </p:nvSpPr>
          <p:spPr bwMode="auto">
            <a:xfrm>
              <a:off x="3931478" y="3781475"/>
              <a:ext cx="542136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dirty="0" smtClean="0">
                <a:solidFill>
                  <a:srgbClr val="000000"/>
                </a:solidFill>
                <a:latin typeface="Calibri" pitchFamily="34" charset="0"/>
              </a:endParaRPr>
            </a:p>
            <a:p>
              <a:r>
                <a:rPr lang="en-US" sz="1200" dirty="0" smtClean="0">
                  <a:solidFill>
                    <a:srgbClr val="000000"/>
                  </a:solidFill>
                  <a:latin typeface="Calibri" pitchFamily="34" charset="0"/>
                </a:rPr>
                <a:t>s(2-6)</a:t>
              </a:r>
              <a:endParaRPr lang="en-US" sz="1200" dirty="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>
              <a:stCxn id="8" idx="4"/>
              <a:endCxn id="23" idx="0"/>
            </p:cNvCxnSpPr>
            <p:nvPr/>
          </p:nvCxnSpPr>
          <p:spPr>
            <a:xfrm rot="5400000">
              <a:off x="3048083" y="3313873"/>
              <a:ext cx="1022263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23" idx="2"/>
              <a:endCxn id="22" idx="0"/>
            </p:cNvCxnSpPr>
            <p:nvPr/>
          </p:nvCxnSpPr>
          <p:spPr>
            <a:xfrm rot="5400000">
              <a:off x="3084258" y="4757161"/>
              <a:ext cx="94991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104"/>
            <p:cNvSpPr txBox="1">
              <a:spLocks noChangeArrowheads="1"/>
            </p:cNvSpPr>
            <p:nvPr/>
          </p:nvSpPr>
          <p:spPr bwMode="auto">
            <a:xfrm>
              <a:off x="3218312" y="3327117"/>
              <a:ext cx="417102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dirty="0" smtClean="0">
                <a:solidFill>
                  <a:srgbClr val="000000"/>
                </a:solidFill>
                <a:latin typeface="Calibri" pitchFamily="34" charset="0"/>
              </a:endParaRPr>
            </a:p>
            <a:p>
              <a:r>
                <a:rPr lang="en-US" sz="1200" dirty="0" smtClean="0">
                  <a:solidFill>
                    <a:srgbClr val="000000"/>
                  </a:solidFill>
                  <a:latin typeface="Calibri" pitchFamily="34" charset="0"/>
                </a:rPr>
                <a:t>s(6)</a:t>
              </a:r>
              <a:endParaRPr lang="en-US" sz="1200" dirty="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41" name="TextBox 104"/>
            <p:cNvSpPr txBox="1">
              <a:spLocks noChangeArrowheads="1"/>
            </p:cNvSpPr>
            <p:nvPr/>
          </p:nvSpPr>
          <p:spPr bwMode="auto">
            <a:xfrm>
              <a:off x="3236658" y="4320694"/>
              <a:ext cx="417102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dirty="0" smtClean="0">
                <a:solidFill>
                  <a:srgbClr val="000000"/>
                </a:solidFill>
                <a:latin typeface="Calibri" pitchFamily="34" charset="0"/>
              </a:endParaRPr>
            </a:p>
            <a:p>
              <a:r>
                <a:rPr lang="en-US" sz="1200" dirty="0" smtClean="0">
                  <a:solidFill>
                    <a:srgbClr val="000000"/>
                  </a:solidFill>
                  <a:latin typeface="Calibri" pitchFamily="34" charset="0"/>
                </a:rPr>
                <a:t>s(6)</a:t>
              </a:r>
              <a:endParaRPr lang="en-US" sz="1200" dirty="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42" name="TextBox 104"/>
            <p:cNvSpPr txBox="1">
              <a:spLocks noChangeArrowheads="1"/>
            </p:cNvSpPr>
            <p:nvPr/>
          </p:nvSpPr>
          <p:spPr bwMode="auto">
            <a:xfrm>
              <a:off x="4455260" y="4701694"/>
              <a:ext cx="551754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dirty="0" smtClean="0">
                <a:solidFill>
                  <a:srgbClr val="000000"/>
                </a:solidFill>
                <a:latin typeface="Calibri" pitchFamily="34" charset="0"/>
              </a:endParaRPr>
            </a:p>
            <a:p>
              <a:r>
                <a:rPr lang="en-US" sz="1200" dirty="0" smtClean="0">
                  <a:solidFill>
                    <a:srgbClr val="000000"/>
                  </a:solidFill>
                  <a:latin typeface="Calibri" pitchFamily="34" charset="0"/>
                </a:rPr>
                <a:t>S(7-8)</a:t>
              </a:r>
              <a:endParaRPr lang="en-US" sz="1200" dirty="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cxnSp>
          <p:nvCxnSpPr>
            <p:cNvPr id="43" name="Straight Connector 42"/>
            <p:cNvCxnSpPr>
              <a:stCxn id="6" idx="3"/>
              <a:endCxn id="21" idx="0"/>
            </p:cNvCxnSpPr>
            <p:nvPr/>
          </p:nvCxnSpPr>
          <p:spPr>
            <a:xfrm rot="5400000">
              <a:off x="3222484" y="1768093"/>
              <a:ext cx="1057555" cy="29748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urved Connector 69"/>
            <p:cNvCxnSpPr>
              <a:stCxn id="6" idx="4"/>
              <a:endCxn id="22" idx="5"/>
            </p:cNvCxnSpPr>
            <p:nvPr/>
          </p:nvCxnSpPr>
          <p:spPr>
            <a:xfrm rot="5400000">
              <a:off x="3222483" y="3282848"/>
              <a:ext cx="2667000" cy="1688738"/>
            </a:xfrm>
            <a:prstGeom prst="curvedConnector2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8" idx="4"/>
              <a:endCxn id="24" idx="0"/>
            </p:cNvCxnSpPr>
            <p:nvPr/>
          </p:nvCxnSpPr>
          <p:spPr>
            <a:xfrm rot="16200000" flipH="1">
              <a:off x="3698371" y="2663585"/>
              <a:ext cx="1017087" cy="1295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24" idx="2"/>
              <a:endCxn id="22" idx="0"/>
            </p:cNvCxnSpPr>
            <p:nvPr/>
          </p:nvCxnSpPr>
          <p:spPr>
            <a:xfrm rot="5400000">
              <a:off x="3729370" y="4106873"/>
              <a:ext cx="955088" cy="1295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104"/>
            <p:cNvSpPr txBox="1">
              <a:spLocks noChangeArrowheads="1"/>
            </p:cNvSpPr>
            <p:nvPr/>
          </p:nvSpPr>
          <p:spPr bwMode="auto">
            <a:xfrm>
              <a:off x="4397414" y="2392119"/>
              <a:ext cx="551754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dirty="0" smtClean="0">
                <a:solidFill>
                  <a:srgbClr val="000000"/>
                </a:solidFill>
                <a:latin typeface="Calibri" pitchFamily="34" charset="0"/>
              </a:endParaRPr>
            </a:p>
            <a:p>
              <a:r>
                <a:rPr lang="en-US" sz="1200" dirty="0" smtClean="0">
                  <a:solidFill>
                    <a:srgbClr val="000000"/>
                  </a:solidFill>
                  <a:latin typeface="Calibri" pitchFamily="34" charset="0"/>
                </a:rPr>
                <a:t>S(7-8)</a:t>
              </a:r>
              <a:endParaRPr lang="en-US" sz="1200" dirty="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cxnSp>
          <p:nvCxnSpPr>
            <p:cNvPr id="48" name="Straight Connector 47"/>
            <p:cNvCxnSpPr>
              <a:stCxn id="7" idx="5"/>
              <a:endCxn id="24" idx="0"/>
            </p:cNvCxnSpPr>
            <p:nvPr/>
          </p:nvCxnSpPr>
          <p:spPr>
            <a:xfrm rot="16200000" flipH="1">
              <a:off x="2869415" y="1834630"/>
              <a:ext cx="1084042" cy="288635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104"/>
            <p:cNvSpPr txBox="1">
              <a:spLocks noChangeArrowheads="1"/>
            </p:cNvSpPr>
            <p:nvPr/>
          </p:nvSpPr>
          <p:spPr bwMode="auto">
            <a:xfrm>
              <a:off x="2416214" y="2412717"/>
              <a:ext cx="542136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dirty="0" smtClean="0">
                <a:solidFill>
                  <a:srgbClr val="000000"/>
                </a:solidFill>
                <a:latin typeface="Calibri" pitchFamily="34" charset="0"/>
              </a:endParaRPr>
            </a:p>
            <a:p>
              <a:r>
                <a:rPr lang="en-US" sz="1200" dirty="0" smtClean="0">
                  <a:solidFill>
                    <a:srgbClr val="000000"/>
                  </a:solidFill>
                  <a:latin typeface="Calibri" pitchFamily="34" charset="0"/>
                </a:rPr>
                <a:t>s(1-2</a:t>
              </a:r>
              <a:r>
                <a:rPr lang="en-US" sz="1200" dirty="0">
                  <a:solidFill>
                    <a:srgbClr val="000000"/>
                  </a:solidFill>
                  <a:latin typeface="Calibri" pitchFamily="34" charset="0"/>
                </a:rPr>
                <a:t>)</a:t>
              </a:r>
            </a:p>
          </p:txBody>
        </p:sp>
        <p:sp>
          <p:nvSpPr>
            <p:cNvPr id="50" name="TextBox 104"/>
            <p:cNvSpPr txBox="1">
              <a:spLocks noChangeArrowheads="1"/>
            </p:cNvSpPr>
            <p:nvPr/>
          </p:nvSpPr>
          <p:spPr bwMode="auto">
            <a:xfrm>
              <a:off x="4236278" y="4317717"/>
              <a:ext cx="542136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dirty="0" smtClean="0">
                <a:solidFill>
                  <a:srgbClr val="000000"/>
                </a:solidFill>
                <a:latin typeface="Calibri" pitchFamily="34" charset="0"/>
              </a:endParaRPr>
            </a:p>
            <a:p>
              <a:r>
                <a:rPr lang="en-US" sz="1200" dirty="0" smtClean="0">
                  <a:solidFill>
                    <a:srgbClr val="000000"/>
                  </a:solidFill>
                  <a:latin typeface="Calibri" pitchFamily="34" charset="0"/>
                </a:rPr>
                <a:t>s(1-5)</a:t>
              </a:r>
              <a:endParaRPr lang="en-US" sz="1200" dirty="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51" name="TextBox 104"/>
            <p:cNvSpPr txBox="1">
              <a:spLocks noChangeArrowheads="1"/>
            </p:cNvSpPr>
            <p:nvPr/>
          </p:nvSpPr>
          <p:spPr bwMode="auto">
            <a:xfrm>
              <a:off x="4321214" y="3060163"/>
              <a:ext cx="551754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dirty="0" smtClean="0">
                <a:solidFill>
                  <a:srgbClr val="000000"/>
                </a:solidFill>
                <a:latin typeface="Calibri" pitchFamily="34" charset="0"/>
              </a:endParaRPr>
            </a:p>
            <a:p>
              <a:r>
                <a:rPr lang="en-US" sz="1200" dirty="0" smtClean="0">
                  <a:solidFill>
                    <a:srgbClr val="000000"/>
                  </a:solidFill>
                  <a:latin typeface="Calibri" pitchFamily="34" charset="0"/>
                </a:rPr>
                <a:t>S(3-5)</a:t>
              </a:r>
              <a:endParaRPr lang="en-US" sz="1200" dirty="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cxnSp>
          <p:nvCxnSpPr>
            <p:cNvPr id="52" name="Curved Connector 69"/>
            <p:cNvCxnSpPr>
              <a:stCxn id="6" idx="4"/>
              <a:endCxn id="26" idx="1"/>
            </p:cNvCxnSpPr>
            <p:nvPr/>
          </p:nvCxnSpPr>
          <p:spPr>
            <a:xfrm rot="16200000" flipH="1">
              <a:off x="4479783" y="3714286"/>
              <a:ext cx="2590800" cy="749662"/>
            </a:xfrm>
            <a:prstGeom prst="curvedConnector2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104"/>
            <p:cNvSpPr txBox="1">
              <a:spLocks noChangeArrowheads="1"/>
            </p:cNvSpPr>
            <p:nvPr/>
          </p:nvSpPr>
          <p:spPr bwMode="auto">
            <a:xfrm>
              <a:off x="5464214" y="3839919"/>
              <a:ext cx="505267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dirty="0" smtClean="0">
                <a:solidFill>
                  <a:srgbClr val="000000"/>
                </a:solidFill>
                <a:latin typeface="Calibri" pitchFamily="34" charset="0"/>
              </a:endParaRPr>
            </a:p>
            <a:p>
              <a:r>
                <a:rPr lang="en-US" sz="1200" dirty="0" smtClean="0">
                  <a:solidFill>
                    <a:srgbClr val="000000"/>
                  </a:solidFill>
                  <a:latin typeface="Calibri" pitchFamily="34" charset="0"/>
                </a:rPr>
                <a:t>S(10)</a:t>
              </a:r>
              <a:endParaRPr lang="en-US" sz="1200" dirty="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54" name="TextBox 104"/>
            <p:cNvSpPr txBox="1">
              <a:spLocks noChangeArrowheads="1"/>
            </p:cNvSpPr>
            <p:nvPr/>
          </p:nvSpPr>
          <p:spPr bwMode="auto">
            <a:xfrm>
              <a:off x="5528449" y="3025294"/>
              <a:ext cx="505267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dirty="0" smtClean="0">
                <a:solidFill>
                  <a:srgbClr val="000000"/>
                </a:solidFill>
                <a:latin typeface="Calibri" pitchFamily="34" charset="0"/>
              </a:endParaRPr>
            </a:p>
            <a:p>
              <a:r>
                <a:rPr lang="en-US" sz="1200" dirty="0" smtClean="0">
                  <a:solidFill>
                    <a:srgbClr val="000000"/>
                  </a:solidFill>
                  <a:latin typeface="Calibri" pitchFamily="34" charset="0"/>
                </a:rPr>
                <a:t>S(10)</a:t>
              </a:r>
              <a:endParaRPr lang="en-US" sz="1200" dirty="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55" name="TextBox 104"/>
            <p:cNvSpPr txBox="1">
              <a:spLocks noChangeArrowheads="1"/>
            </p:cNvSpPr>
            <p:nvPr/>
          </p:nvSpPr>
          <p:spPr bwMode="auto">
            <a:xfrm>
              <a:off x="5921414" y="4622517"/>
              <a:ext cx="630301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dirty="0" smtClean="0">
                <a:solidFill>
                  <a:srgbClr val="000000"/>
                </a:solidFill>
                <a:latin typeface="Calibri" pitchFamily="34" charset="0"/>
              </a:endParaRPr>
            </a:p>
            <a:p>
              <a:r>
                <a:rPr lang="en-US" sz="1200" dirty="0" smtClean="0">
                  <a:solidFill>
                    <a:srgbClr val="000000"/>
                  </a:solidFill>
                  <a:latin typeface="Calibri" pitchFamily="34" charset="0"/>
                </a:rPr>
                <a:t>S(2-10)</a:t>
              </a:r>
              <a:endParaRPr lang="en-US" sz="1200" dirty="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cxnSp>
          <p:nvCxnSpPr>
            <p:cNvPr id="56" name="Straight Connector 55"/>
            <p:cNvCxnSpPr>
              <a:stCxn id="20" idx="4"/>
              <a:endCxn id="25" idx="0"/>
            </p:cNvCxnSpPr>
            <p:nvPr/>
          </p:nvCxnSpPr>
          <p:spPr>
            <a:xfrm rot="5400000">
              <a:off x="6235092" y="2937239"/>
              <a:ext cx="972844" cy="838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104"/>
            <p:cNvSpPr txBox="1">
              <a:spLocks noChangeArrowheads="1"/>
            </p:cNvSpPr>
            <p:nvPr/>
          </p:nvSpPr>
          <p:spPr bwMode="auto">
            <a:xfrm>
              <a:off x="6262316" y="2872894"/>
              <a:ext cx="630301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dirty="0" smtClean="0">
                <a:solidFill>
                  <a:srgbClr val="000000"/>
                </a:solidFill>
                <a:latin typeface="Calibri" pitchFamily="34" charset="0"/>
              </a:endParaRPr>
            </a:p>
            <a:p>
              <a:r>
                <a:rPr lang="en-US" sz="1200" dirty="0" smtClean="0">
                  <a:solidFill>
                    <a:srgbClr val="000000"/>
                  </a:solidFill>
                  <a:latin typeface="Calibri" pitchFamily="34" charset="0"/>
                </a:rPr>
                <a:t>S(1-9)</a:t>
              </a:r>
              <a:endParaRPr lang="en-US" sz="1200" dirty="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cxnSp>
          <p:nvCxnSpPr>
            <p:cNvPr id="58" name="Curved Connector 69"/>
            <p:cNvCxnSpPr>
              <a:stCxn id="20" idx="4"/>
              <a:endCxn id="26" idx="5"/>
            </p:cNvCxnSpPr>
            <p:nvPr/>
          </p:nvCxnSpPr>
          <p:spPr>
            <a:xfrm rot="5400000">
              <a:off x="5540414" y="3784317"/>
              <a:ext cx="2514600" cy="685800"/>
            </a:xfrm>
            <a:prstGeom prst="curvedConnector2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104"/>
            <p:cNvSpPr txBox="1">
              <a:spLocks noChangeArrowheads="1"/>
            </p:cNvSpPr>
            <p:nvPr/>
          </p:nvSpPr>
          <p:spPr bwMode="auto">
            <a:xfrm>
              <a:off x="6967513" y="3784317"/>
              <a:ext cx="630301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endParaRPr lang="en-US" dirty="0" smtClean="0">
                <a:solidFill>
                  <a:srgbClr val="000000"/>
                </a:solidFill>
                <a:latin typeface="Calibri" pitchFamily="34" charset="0"/>
              </a:endParaRPr>
            </a:p>
            <a:p>
              <a:r>
                <a:rPr lang="en-US" sz="1200" dirty="0" smtClean="0">
                  <a:solidFill>
                    <a:srgbClr val="000000"/>
                  </a:solidFill>
                  <a:latin typeface="Calibri" pitchFamily="34" charset="0"/>
                </a:rPr>
                <a:t>S(2-9)</a:t>
              </a:r>
              <a:endParaRPr lang="en-US" sz="1200" dirty="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cxnSp>
          <p:nvCxnSpPr>
            <p:cNvPr id="62" name="Straight Connector 61"/>
            <p:cNvCxnSpPr>
              <a:stCxn id="25" idx="2"/>
              <a:endCxn id="60" idx="0"/>
            </p:cNvCxnSpPr>
            <p:nvPr/>
          </p:nvCxnSpPr>
          <p:spPr>
            <a:xfrm rot="16200000" flipH="1">
              <a:off x="6293536" y="4308839"/>
              <a:ext cx="855956" cy="8382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Freeform 62"/>
            <p:cNvSpPr/>
            <p:nvPr/>
          </p:nvSpPr>
          <p:spPr>
            <a:xfrm>
              <a:off x="7159948" y="2904036"/>
              <a:ext cx="627798" cy="2251881"/>
            </a:xfrm>
            <a:custGeom>
              <a:avLst/>
              <a:gdLst>
                <a:gd name="connsiteX0" fmla="*/ 0 w 627798"/>
                <a:gd name="connsiteY0" fmla="*/ 0 h 2251881"/>
                <a:gd name="connsiteX1" fmla="*/ 491320 w 627798"/>
                <a:gd name="connsiteY1" fmla="*/ 573206 h 2251881"/>
                <a:gd name="connsiteX2" fmla="*/ 545911 w 627798"/>
                <a:gd name="connsiteY2" fmla="*/ 1487606 h 2251881"/>
                <a:gd name="connsiteX3" fmla="*/ 0 w 627798"/>
                <a:gd name="connsiteY3" fmla="*/ 2251881 h 22518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7798" h="2251881">
                  <a:moveTo>
                    <a:pt x="0" y="0"/>
                  </a:moveTo>
                  <a:cubicBezTo>
                    <a:pt x="200167" y="162636"/>
                    <a:pt x="400335" y="325272"/>
                    <a:pt x="491320" y="573206"/>
                  </a:cubicBezTo>
                  <a:cubicBezTo>
                    <a:pt x="582305" y="821140"/>
                    <a:pt x="627798" y="1207827"/>
                    <a:pt x="545911" y="1487606"/>
                  </a:cubicBezTo>
                  <a:cubicBezTo>
                    <a:pt x="464024" y="1767385"/>
                    <a:pt x="232012" y="2009633"/>
                    <a:pt x="0" y="2251881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64" name="TextBox 104"/>
            <p:cNvSpPr txBox="1">
              <a:spLocks noChangeArrowheads="1"/>
            </p:cNvSpPr>
            <p:nvPr/>
          </p:nvSpPr>
          <p:spPr bwMode="auto">
            <a:xfrm>
              <a:off x="7750214" y="3631917"/>
              <a:ext cx="417102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dirty="0" smtClean="0">
                <a:solidFill>
                  <a:srgbClr val="000000"/>
                </a:solidFill>
                <a:latin typeface="Calibri" pitchFamily="34" charset="0"/>
              </a:endParaRPr>
            </a:p>
            <a:p>
              <a:r>
                <a:rPr lang="en-US" sz="1200" dirty="0" smtClean="0">
                  <a:solidFill>
                    <a:srgbClr val="000000"/>
                  </a:solidFill>
                  <a:latin typeface="Calibri" pitchFamily="34" charset="0"/>
                </a:rPr>
                <a:t>s(1)</a:t>
              </a:r>
              <a:endParaRPr lang="en-US" sz="1200" dirty="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65" name="TextBox 104"/>
            <p:cNvSpPr txBox="1">
              <a:spLocks noChangeArrowheads="1"/>
            </p:cNvSpPr>
            <p:nvPr/>
          </p:nvSpPr>
          <p:spPr bwMode="auto">
            <a:xfrm>
              <a:off x="6759614" y="4698717"/>
              <a:ext cx="417102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dirty="0" smtClean="0">
                <a:solidFill>
                  <a:srgbClr val="000000"/>
                </a:solidFill>
                <a:latin typeface="Calibri" pitchFamily="34" charset="0"/>
              </a:endParaRPr>
            </a:p>
            <a:p>
              <a:r>
                <a:rPr lang="en-US" sz="1200" dirty="0" smtClean="0">
                  <a:solidFill>
                    <a:srgbClr val="000000"/>
                  </a:solidFill>
                  <a:latin typeface="Calibri" pitchFamily="34" charset="0"/>
                </a:rPr>
                <a:t>s(1)</a:t>
              </a:r>
              <a:endParaRPr lang="en-US" sz="1200" dirty="0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  <p:sp>
        <p:nvSpPr>
          <p:cNvPr id="72" name="Slide Number Placeholder 7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AEC0-AD9F-4EA0-8305-5234344695B2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70" name="Group 69"/>
          <p:cNvGrpSpPr/>
          <p:nvPr/>
        </p:nvGrpSpPr>
        <p:grpSpPr>
          <a:xfrm>
            <a:off x="2057400" y="4322802"/>
            <a:ext cx="874302" cy="879396"/>
            <a:chOff x="2057400" y="4322802"/>
            <a:chExt cx="874302" cy="879396"/>
          </a:xfrm>
        </p:grpSpPr>
        <p:sp>
          <p:nvSpPr>
            <p:cNvPr id="68" name="TextBox 104"/>
            <p:cNvSpPr txBox="1">
              <a:spLocks noChangeArrowheads="1"/>
            </p:cNvSpPr>
            <p:nvPr/>
          </p:nvSpPr>
          <p:spPr bwMode="auto">
            <a:xfrm>
              <a:off x="2057400" y="4648200"/>
              <a:ext cx="417102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dirty="0" smtClean="0">
                <a:solidFill>
                  <a:srgbClr val="000000"/>
                </a:solidFill>
                <a:latin typeface="Calibri" pitchFamily="34" charset="0"/>
              </a:endParaRPr>
            </a:p>
            <a:p>
              <a:r>
                <a:rPr lang="en-US" sz="1200" dirty="0" smtClean="0">
                  <a:solidFill>
                    <a:srgbClr val="000000"/>
                  </a:solidFill>
                  <a:latin typeface="Calibri" pitchFamily="34" charset="0"/>
                </a:rPr>
                <a:t>s(1)</a:t>
              </a:r>
              <a:endParaRPr lang="en-US" sz="1200" dirty="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69" name="TextBox 104"/>
            <p:cNvSpPr txBox="1">
              <a:spLocks noChangeArrowheads="1"/>
            </p:cNvSpPr>
            <p:nvPr/>
          </p:nvSpPr>
          <p:spPr bwMode="auto">
            <a:xfrm>
              <a:off x="2514600" y="4322802"/>
              <a:ext cx="417102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dirty="0" smtClean="0">
                <a:solidFill>
                  <a:srgbClr val="000000"/>
                </a:solidFill>
                <a:latin typeface="Calibri" pitchFamily="34" charset="0"/>
              </a:endParaRPr>
            </a:p>
            <a:p>
              <a:r>
                <a:rPr lang="en-US" sz="1200" dirty="0" smtClean="0">
                  <a:solidFill>
                    <a:srgbClr val="000000"/>
                  </a:solidFill>
                  <a:latin typeface="Calibri" pitchFamily="34" charset="0"/>
                </a:rPr>
                <a:t>s(1)</a:t>
              </a:r>
              <a:endParaRPr lang="en-US" sz="1200" dirty="0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  <p:graphicFrame>
        <p:nvGraphicFramePr>
          <p:cNvPr id="73" name="Table 72"/>
          <p:cNvGraphicFramePr>
            <a:graphicFrameLocks noGrp="1"/>
          </p:cNvGraphicFramePr>
          <p:nvPr/>
        </p:nvGraphicFramePr>
        <p:xfrm>
          <a:off x="914400" y="617220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1905000"/>
                <a:gridCol w="1447800"/>
                <a:gridCol w="1981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S1</a:t>
                      </a:r>
                      <a:endParaRPr lang="en-US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Microsofe</a:t>
                      </a:r>
                      <a:r>
                        <a:rPr lang="en-US" baseline="0" dirty="0" smtClean="0"/>
                        <a:t> Corp.</a:t>
                      </a:r>
                      <a:endParaRPr lang="en-US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XXX-1255</a:t>
                      </a:r>
                      <a:endParaRPr lang="en-US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Microsoft Way</a:t>
                      </a:r>
                      <a:endParaRPr lang="en-US" dirty="0"/>
                    </a:p>
                  </a:txBody>
                  <a:tcPr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Encoding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149611" y="2198347"/>
            <a:ext cx="457200" cy="4572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/>
                </a:solidFill>
              </a:rPr>
              <a:t>N3</a:t>
            </a:r>
          </a:p>
        </p:txBody>
      </p:sp>
      <p:sp>
        <p:nvSpPr>
          <p:cNvPr id="6" name="Oval 5"/>
          <p:cNvSpPr/>
          <p:nvPr/>
        </p:nvSpPr>
        <p:spPr>
          <a:xfrm>
            <a:off x="1555873" y="2207372"/>
            <a:ext cx="457200" cy="4572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/>
                </a:solidFill>
              </a:rPr>
              <a:t>N1</a:t>
            </a:r>
          </a:p>
        </p:txBody>
      </p:sp>
      <p:sp>
        <p:nvSpPr>
          <p:cNvPr id="7" name="Oval 6"/>
          <p:cNvSpPr/>
          <p:nvPr/>
        </p:nvSpPr>
        <p:spPr>
          <a:xfrm>
            <a:off x="3308473" y="2207372"/>
            <a:ext cx="457200" cy="4572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/>
                </a:solidFill>
              </a:rPr>
              <a:t>N2</a:t>
            </a:r>
          </a:p>
        </p:txBody>
      </p:sp>
      <p:cxnSp>
        <p:nvCxnSpPr>
          <p:cNvPr id="8" name="Straight Connector 7"/>
          <p:cNvCxnSpPr>
            <a:stCxn id="35" idx="4"/>
            <a:endCxn id="39" idx="7"/>
          </p:cNvCxnSpPr>
          <p:nvPr/>
        </p:nvCxnSpPr>
        <p:spPr>
          <a:xfrm rot="5400000">
            <a:off x="2691729" y="2751850"/>
            <a:ext cx="656151" cy="97211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33"/>
          <p:cNvSpPr txBox="1">
            <a:spLocks noChangeArrowheads="1"/>
          </p:cNvSpPr>
          <p:nvPr/>
        </p:nvSpPr>
        <p:spPr bwMode="auto">
          <a:xfrm>
            <a:off x="2839866" y="5627347"/>
            <a:ext cx="138300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 smtClean="0">
                <a:solidFill>
                  <a:schemeClr val="accent2">
                    <a:lumMod val="75000"/>
                  </a:schemeClr>
                </a:solidFill>
              </a:rPr>
              <a:t>1 Microsoft </a:t>
            </a:r>
            <a:r>
              <a:rPr lang="en-US" sz="1400" i="1" dirty="0">
                <a:solidFill>
                  <a:schemeClr val="accent2">
                    <a:lumMod val="75000"/>
                  </a:schemeClr>
                </a:solidFill>
              </a:rPr>
              <a:t>Way</a:t>
            </a:r>
          </a:p>
        </p:txBody>
      </p:sp>
      <p:sp>
        <p:nvSpPr>
          <p:cNvPr id="10" name="TextBox 35"/>
          <p:cNvSpPr txBox="1">
            <a:spLocks noChangeArrowheads="1"/>
          </p:cNvSpPr>
          <p:nvPr/>
        </p:nvSpPr>
        <p:spPr bwMode="auto">
          <a:xfrm rot="2804371">
            <a:off x="2335922" y="4056092"/>
            <a:ext cx="84029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>
                <a:solidFill>
                  <a:schemeClr val="accent2">
                    <a:lumMod val="75000"/>
                  </a:schemeClr>
                </a:solidFill>
              </a:rPr>
              <a:t>xxx-1255</a:t>
            </a:r>
          </a:p>
        </p:txBody>
      </p:sp>
      <p:sp>
        <p:nvSpPr>
          <p:cNvPr id="11" name="TextBox 37"/>
          <p:cNvSpPr txBox="1">
            <a:spLocks noChangeArrowheads="1"/>
          </p:cNvSpPr>
          <p:nvPr/>
        </p:nvSpPr>
        <p:spPr bwMode="auto">
          <a:xfrm rot="2087970">
            <a:off x="990600" y="1752600"/>
            <a:ext cx="133119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Microsofe</a:t>
            </a:r>
            <a:r>
              <a:rPr lang="en-US" sz="1400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Corp.</a:t>
            </a:r>
            <a:endParaRPr lang="en-US" sz="1400" i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12" name="Straight Connector 11"/>
          <p:cNvCxnSpPr>
            <a:stCxn id="39" idx="5"/>
            <a:endCxn id="38" idx="0"/>
          </p:cNvCxnSpPr>
          <p:nvPr/>
        </p:nvCxnSpPr>
        <p:spPr>
          <a:xfrm rot="16200000" flipH="1">
            <a:off x="2615528" y="4076898"/>
            <a:ext cx="808551" cy="97211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6889873" y="2274547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rgbClr val="000000"/>
                </a:solidFill>
              </a:rPr>
              <a:t>N4</a:t>
            </a:r>
            <a:endParaRPr lang="en-US" sz="2000" b="1" dirty="0">
              <a:solidFill>
                <a:srgbClr val="0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013073" y="3646147"/>
            <a:ext cx="4572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/>
                </a:solidFill>
              </a:rPr>
              <a:t>P1</a:t>
            </a:r>
          </a:p>
        </p:txBody>
      </p:sp>
      <p:sp>
        <p:nvSpPr>
          <p:cNvPr id="15" name="Isosceles Triangle 14"/>
          <p:cNvSpPr/>
          <p:nvPr/>
        </p:nvSpPr>
        <p:spPr>
          <a:xfrm>
            <a:off x="3232273" y="5093947"/>
            <a:ext cx="609600" cy="457200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9144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tx1"/>
                </a:solidFill>
              </a:rPr>
              <a:t>A1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308473" y="3686835"/>
            <a:ext cx="4572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/>
                </a:solidFill>
              </a:rPr>
              <a:t>P2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603873" y="3681659"/>
            <a:ext cx="4572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tx1"/>
                </a:solidFill>
              </a:rPr>
              <a:t>P3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051673" y="3704591"/>
            <a:ext cx="457200" cy="457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rgbClr val="000000"/>
                </a:solidFill>
              </a:rPr>
              <a:t>P4</a:t>
            </a:r>
            <a:endParaRPr lang="en-US" sz="2000" b="1" dirty="0">
              <a:solidFill>
                <a:srgbClr val="000000"/>
              </a:solidFill>
            </a:endParaRPr>
          </a:p>
        </p:txBody>
      </p:sp>
      <p:sp>
        <p:nvSpPr>
          <p:cNvPr id="19" name="Isosceles Triangle 18"/>
          <p:cNvSpPr/>
          <p:nvPr/>
        </p:nvSpPr>
        <p:spPr>
          <a:xfrm>
            <a:off x="5975473" y="5017747"/>
            <a:ext cx="609600" cy="457200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9144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rgbClr val="000000"/>
                </a:solidFill>
              </a:rPr>
              <a:t>A2</a:t>
            </a:r>
            <a:endParaRPr lang="en-US" sz="2000" b="1" dirty="0">
              <a:solidFill>
                <a:srgbClr val="000000"/>
              </a:solidFill>
            </a:endParaRPr>
          </a:p>
        </p:txBody>
      </p:sp>
      <p:sp>
        <p:nvSpPr>
          <p:cNvPr id="20" name="TextBox 37"/>
          <p:cNvSpPr txBox="1">
            <a:spLocks noChangeArrowheads="1"/>
          </p:cNvSpPr>
          <p:nvPr/>
        </p:nvSpPr>
        <p:spPr bwMode="auto">
          <a:xfrm rot="2087970">
            <a:off x="2789815" y="1772887"/>
            <a:ext cx="13099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Microsoft Corp.</a:t>
            </a:r>
            <a:endParaRPr lang="en-US" sz="1400" i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1" name="TextBox 37"/>
          <p:cNvSpPr txBox="1">
            <a:spLocks noChangeArrowheads="1"/>
          </p:cNvSpPr>
          <p:nvPr/>
        </p:nvSpPr>
        <p:spPr bwMode="auto">
          <a:xfrm rot="2087970">
            <a:off x="4660916" y="1802378"/>
            <a:ext cx="84510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MS Corp.</a:t>
            </a:r>
            <a:endParaRPr lang="en-US" sz="1400" i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2" name="TextBox 37"/>
          <p:cNvSpPr txBox="1">
            <a:spLocks noChangeArrowheads="1"/>
          </p:cNvSpPr>
          <p:nvPr/>
        </p:nvSpPr>
        <p:spPr bwMode="auto">
          <a:xfrm rot="2087970">
            <a:off x="5906419" y="1913532"/>
            <a:ext cx="123463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 err="1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Macrosoft</a:t>
            </a:r>
            <a:r>
              <a:rPr lang="en-US" sz="1400" i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 Inc.</a:t>
            </a:r>
            <a:endParaRPr lang="en-US" sz="1400" i="1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3" name="TextBox 33"/>
          <p:cNvSpPr txBox="1">
            <a:spLocks noChangeArrowheads="1"/>
          </p:cNvSpPr>
          <p:nvPr/>
        </p:nvSpPr>
        <p:spPr bwMode="auto">
          <a:xfrm>
            <a:off x="5739878" y="5627347"/>
            <a:ext cx="114999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>
                <a:solidFill>
                  <a:schemeClr val="accent5">
                    <a:lumMod val="75000"/>
                  </a:schemeClr>
                </a:solidFill>
              </a:rPr>
              <a:t>2 Sylvan Way</a:t>
            </a:r>
          </a:p>
        </p:txBody>
      </p:sp>
      <p:sp>
        <p:nvSpPr>
          <p:cNvPr id="24" name="TextBox 35"/>
          <p:cNvSpPr txBox="1">
            <a:spLocks noChangeArrowheads="1"/>
          </p:cNvSpPr>
          <p:nvPr/>
        </p:nvSpPr>
        <p:spPr bwMode="auto">
          <a:xfrm rot="2804371">
            <a:off x="3631322" y="4056092"/>
            <a:ext cx="84029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 smtClean="0"/>
              <a:t>xxx-2255</a:t>
            </a:r>
            <a:endParaRPr lang="en-US" sz="1400" i="1" dirty="0"/>
          </a:p>
        </p:txBody>
      </p:sp>
      <p:sp>
        <p:nvSpPr>
          <p:cNvPr id="25" name="TextBox 35"/>
          <p:cNvSpPr txBox="1">
            <a:spLocks noChangeArrowheads="1"/>
          </p:cNvSpPr>
          <p:nvPr/>
        </p:nvSpPr>
        <p:spPr bwMode="auto">
          <a:xfrm rot="2804371">
            <a:off x="4964730" y="3995225"/>
            <a:ext cx="84029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 smtClean="0">
                <a:solidFill>
                  <a:schemeClr val="accent2">
                    <a:lumMod val="75000"/>
                  </a:schemeClr>
                </a:solidFill>
              </a:rPr>
              <a:t>xxx-9400</a:t>
            </a:r>
            <a:endParaRPr lang="en-US" sz="1400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" name="TextBox 35"/>
          <p:cNvSpPr txBox="1">
            <a:spLocks noChangeArrowheads="1"/>
          </p:cNvSpPr>
          <p:nvPr/>
        </p:nvSpPr>
        <p:spPr bwMode="auto">
          <a:xfrm rot="2804371">
            <a:off x="6412529" y="4056092"/>
            <a:ext cx="84029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 smtClean="0">
                <a:solidFill>
                  <a:schemeClr val="accent5">
                    <a:lumMod val="75000"/>
                  </a:schemeClr>
                </a:solidFill>
              </a:rPr>
              <a:t>xxx-0500</a:t>
            </a:r>
            <a:endParaRPr lang="en-US" sz="1400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27" name="Straight Connector 26"/>
          <p:cNvCxnSpPr>
            <a:stCxn id="35" idx="4"/>
            <a:endCxn id="41" idx="1"/>
          </p:cNvCxnSpPr>
          <p:nvPr/>
        </p:nvCxnSpPr>
        <p:spPr>
          <a:xfrm rot="16200000" flipH="1">
            <a:off x="3663839" y="2751849"/>
            <a:ext cx="656151" cy="97211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41" idx="3"/>
            <a:endCxn id="38" idx="0"/>
          </p:cNvCxnSpPr>
          <p:nvPr/>
        </p:nvCxnSpPr>
        <p:spPr>
          <a:xfrm rot="5400000">
            <a:off x="3587640" y="4076899"/>
            <a:ext cx="808551" cy="97211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37" idx="4"/>
            <a:endCxn id="42" idx="0"/>
          </p:cNvCxnSpPr>
          <p:nvPr/>
        </p:nvCxnSpPr>
        <p:spPr>
          <a:xfrm rot="5400000">
            <a:off x="6363359" y="2795530"/>
            <a:ext cx="609600" cy="8382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Isosceles Triangle 29"/>
          <p:cNvSpPr/>
          <p:nvPr/>
        </p:nvSpPr>
        <p:spPr>
          <a:xfrm>
            <a:off x="6813673" y="5017747"/>
            <a:ext cx="609600" cy="457200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9144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rgbClr val="000000"/>
                </a:solidFill>
              </a:rPr>
              <a:t>A3</a:t>
            </a:r>
            <a:endParaRPr lang="en-US" sz="2000" b="1" dirty="0">
              <a:solidFill>
                <a:srgbClr val="000000"/>
              </a:solidFill>
            </a:endParaRPr>
          </a:p>
        </p:txBody>
      </p:sp>
      <p:sp>
        <p:nvSpPr>
          <p:cNvPr id="31" name="TextBox 33"/>
          <p:cNvSpPr txBox="1">
            <a:spLocks noChangeArrowheads="1"/>
          </p:cNvSpPr>
          <p:nvPr/>
        </p:nvSpPr>
        <p:spPr bwMode="auto">
          <a:xfrm>
            <a:off x="6889873" y="5627347"/>
            <a:ext cx="101091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>
                <a:solidFill>
                  <a:schemeClr val="accent5">
                    <a:lumMod val="75000"/>
                  </a:schemeClr>
                </a:solidFill>
              </a:rPr>
              <a:t>2 Sylvan </a:t>
            </a:r>
            <a:r>
              <a:rPr lang="en-US" sz="1400" i="1" dirty="0" smtClean="0">
                <a:solidFill>
                  <a:schemeClr val="accent5">
                    <a:lumMod val="75000"/>
                  </a:schemeClr>
                </a:solidFill>
              </a:rPr>
              <a:t>W.</a:t>
            </a:r>
            <a:endParaRPr lang="en-US" sz="1400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32" name="Straight Connector 31"/>
          <p:cNvCxnSpPr>
            <a:stCxn id="42" idx="4"/>
            <a:endCxn id="36" idx="0"/>
          </p:cNvCxnSpPr>
          <p:nvPr/>
        </p:nvCxnSpPr>
        <p:spPr>
          <a:xfrm rot="16200000" flipH="1">
            <a:off x="6306209" y="4300480"/>
            <a:ext cx="457200" cy="5715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reeform 32"/>
          <p:cNvSpPr/>
          <p:nvPr/>
        </p:nvSpPr>
        <p:spPr>
          <a:xfrm>
            <a:off x="3536903" y="2909830"/>
            <a:ext cx="533400" cy="2057400"/>
          </a:xfrm>
          <a:custGeom>
            <a:avLst/>
            <a:gdLst>
              <a:gd name="connsiteX0" fmla="*/ 0 w 627798"/>
              <a:gd name="connsiteY0" fmla="*/ 0 h 2251881"/>
              <a:gd name="connsiteX1" fmla="*/ 491320 w 627798"/>
              <a:gd name="connsiteY1" fmla="*/ 573206 h 2251881"/>
              <a:gd name="connsiteX2" fmla="*/ 545911 w 627798"/>
              <a:gd name="connsiteY2" fmla="*/ 1487606 h 2251881"/>
              <a:gd name="connsiteX3" fmla="*/ 0 w 627798"/>
              <a:gd name="connsiteY3" fmla="*/ 2251881 h 2251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7798" h="2251881">
                <a:moveTo>
                  <a:pt x="0" y="0"/>
                </a:moveTo>
                <a:cubicBezTo>
                  <a:pt x="200167" y="162636"/>
                  <a:pt x="400335" y="325272"/>
                  <a:pt x="491320" y="573206"/>
                </a:cubicBezTo>
                <a:cubicBezTo>
                  <a:pt x="582305" y="821140"/>
                  <a:pt x="627798" y="1207827"/>
                  <a:pt x="545911" y="1487606"/>
                </a:cubicBezTo>
                <a:cubicBezTo>
                  <a:pt x="464024" y="1767385"/>
                  <a:pt x="232012" y="2009633"/>
                  <a:pt x="0" y="2251881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>
            <a:stCxn id="37" idx="4"/>
            <a:endCxn id="36" idx="0"/>
          </p:cNvCxnSpPr>
          <p:nvPr/>
        </p:nvCxnSpPr>
        <p:spPr>
          <a:xfrm rot="5400000">
            <a:off x="6001409" y="3728980"/>
            <a:ext cx="1905000" cy="2667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991259" y="1843030"/>
            <a:ext cx="5029200" cy="1066800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5563259" y="4814830"/>
            <a:ext cx="2514600" cy="1219200"/>
          </a:xfrm>
          <a:prstGeom prst="ellipse">
            <a:avLst/>
          </a:prstGeom>
          <a:noFill/>
          <a:ln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6630059" y="2071630"/>
            <a:ext cx="914400" cy="838200"/>
          </a:xfrm>
          <a:prstGeom prst="ellipse">
            <a:avLst/>
          </a:prstGeom>
          <a:noFill/>
          <a:ln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3048659" y="4967230"/>
            <a:ext cx="914400" cy="838200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1753259" y="3443230"/>
            <a:ext cx="914400" cy="838200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3048659" y="3519430"/>
            <a:ext cx="914400" cy="838200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4344059" y="3443230"/>
            <a:ext cx="914400" cy="838200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5791859" y="3519430"/>
            <a:ext cx="914400" cy="838200"/>
          </a:xfrm>
          <a:prstGeom prst="ellipse">
            <a:avLst/>
          </a:prstGeom>
          <a:noFill/>
          <a:ln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38200" y="6044624"/>
            <a:ext cx="71628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Clustering problem &amp; Matching problem</a:t>
            </a:r>
          </a:p>
        </p:txBody>
      </p:sp>
      <p:sp>
        <p:nvSpPr>
          <p:cNvPr id="131" name="Slide Number Placeholder 1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AEC0-AD9F-4EA0-8305-5234344695B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Solution Encoding with Hard Constraint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AEC0-AD9F-4EA0-8305-5234344695B2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25986" y="1565483"/>
            <a:ext cx="8489414" cy="5128449"/>
            <a:chOff x="425986" y="1565483"/>
            <a:chExt cx="8489414" cy="5128449"/>
          </a:xfrm>
        </p:grpSpPr>
        <p:sp>
          <p:nvSpPr>
            <p:cNvPr id="6" name="TextBox 37"/>
            <p:cNvSpPr txBox="1">
              <a:spLocks noChangeArrowheads="1"/>
            </p:cNvSpPr>
            <p:nvPr/>
          </p:nvSpPr>
          <p:spPr bwMode="auto">
            <a:xfrm rot="2087970">
              <a:off x="425986" y="1752600"/>
              <a:ext cx="133119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 dirty="0" err="1" smtClean="0">
                  <a:solidFill>
                    <a:schemeClr val="accent2">
                      <a:lumMod val="75000"/>
                    </a:schemeClr>
                  </a:solidFill>
                  <a:latin typeface="Calibri" pitchFamily="34" charset="0"/>
                </a:rPr>
                <a:t>Microsofe</a:t>
              </a:r>
              <a:r>
                <a:rPr lang="en-US" sz="1400" i="1" dirty="0" smtClean="0">
                  <a:solidFill>
                    <a:schemeClr val="accent2">
                      <a:lumMod val="75000"/>
                    </a:schemeClr>
                  </a:solidFill>
                  <a:latin typeface="Calibri" pitchFamily="34" charset="0"/>
                </a:rPr>
                <a:t> Corp.</a:t>
              </a:r>
              <a:endParaRPr lang="en-US" sz="1400" i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5029200" y="2971800"/>
              <a:ext cx="1295400" cy="2209800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505200" y="2971800"/>
              <a:ext cx="1295400" cy="220980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609600" y="1600200"/>
              <a:ext cx="2667000" cy="4724400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6705600" y="1600200"/>
              <a:ext cx="1981200" cy="4495800"/>
            </a:xfrm>
            <a:prstGeom prst="ellipse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2450935" y="2198347"/>
              <a:ext cx="457200" cy="4572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>
                  <a:solidFill>
                    <a:schemeClr val="tx1"/>
                  </a:solidFill>
                </a:rPr>
                <a:t>N3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991259" y="2207372"/>
              <a:ext cx="457200" cy="4572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>
                  <a:solidFill>
                    <a:schemeClr val="tx1"/>
                  </a:solidFill>
                </a:rPr>
                <a:t>N1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1753528" y="2207372"/>
              <a:ext cx="457200" cy="4572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>
                  <a:solidFill>
                    <a:schemeClr val="tx1"/>
                  </a:solidFill>
                </a:rPr>
                <a:t>N2</a:t>
              </a:r>
            </a:p>
          </p:txBody>
        </p:sp>
        <p:sp>
          <p:nvSpPr>
            <p:cNvPr id="15" name="TextBox 33"/>
            <p:cNvSpPr txBox="1">
              <a:spLocks noChangeArrowheads="1"/>
            </p:cNvSpPr>
            <p:nvPr/>
          </p:nvSpPr>
          <p:spPr bwMode="auto">
            <a:xfrm>
              <a:off x="1066800" y="5627347"/>
              <a:ext cx="1383007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 dirty="0" smtClean="0">
                  <a:solidFill>
                    <a:schemeClr val="accent2">
                      <a:lumMod val="75000"/>
                    </a:schemeClr>
                  </a:solidFill>
                </a:rPr>
                <a:t>1 Microsoft </a:t>
              </a:r>
              <a:r>
                <a:rPr lang="en-US" sz="1400" i="1" dirty="0">
                  <a:solidFill>
                    <a:schemeClr val="accent2">
                      <a:lumMod val="75000"/>
                    </a:schemeClr>
                  </a:solidFill>
                </a:rPr>
                <a:t>Way</a:t>
              </a:r>
            </a:p>
          </p:txBody>
        </p:sp>
        <p:sp>
          <p:nvSpPr>
            <p:cNvPr id="16" name="TextBox 35"/>
            <p:cNvSpPr txBox="1">
              <a:spLocks noChangeArrowheads="1"/>
            </p:cNvSpPr>
            <p:nvPr/>
          </p:nvSpPr>
          <p:spPr bwMode="auto">
            <a:xfrm rot="2804371">
              <a:off x="2113456" y="4143746"/>
              <a:ext cx="84029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 dirty="0">
                  <a:solidFill>
                    <a:schemeClr val="accent2">
                      <a:lumMod val="75000"/>
                    </a:schemeClr>
                  </a:solidFill>
                </a:rPr>
                <a:t>xxx-1255</a:t>
              </a:r>
            </a:p>
          </p:txBody>
        </p:sp>
        <p:sp>
          <p:nvSpPr>
            <p:cNvPr id="18" name="Oval 17"/>
            <p:cNvSpPr/>
            <p:nvPr/>
          </p:nvSpPr>
          <p:spPr>
            <a:xfrm>
              <a:off x="7467600" y="2274547"/>
              <a:ext cx="457200" cy="457200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 smtClean="0">
                  <a:solidFill>
                    <a:srgbClr val="000000"/>
                  </a:solidFill>
                </a:rPr>
                <a:t>N4</a:t>
              </a:r>
              <a:endParaRPr lang="en-US" sz="2000" b="1" dirty="0">
                <a:solidFill>
                  <a:srgbClr val="000000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676400" y="3646147"/>
              <a:ext cx="457200" cy="4572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>
                  <a:solidFill>
                    <a:schemeClr val="tx1"/>
                  </a:solidFill>
                </a:rPr>
                <a:t>P1</a:t>
              </a:r>
            </a:p>
          </p:txBody>
        </p:sp>
        <p:sp>
          <p:nvSpPr>
            <p:cNvPr id="20" name="Isosceles Triangle 19"/>
            <p:cNvSpPr/>
            <p:nvPr/>
          </p:nvSpPr>
          <p:spPr>
            <a:xfrm>
              <a:off x="1459207" y="5093947"/>
              <a:ext cx="609600" cy="457200"/>
            </a:xfrm>
            <a:prstGeom prst="triangl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9144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 smtClean="0">
                  <a:solidFill>
                    <a:schemeClr val="tx1"/>
                  </a:solidFill>
                </a:rPr>
                <a:t>A1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879880" y="3748805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>
                  <a:solidFill>
                    <a:schemeClr val="tx1"/>
                  </a:solidFill>
                </a:rPr>
                <a:t>P2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506017" y="3743629"/>
              <a:ext cx="457200" cy="4572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 smtClean="0">
                  <a:solidFill>
                    <a:schemeClr val="tx1"/>
                  </a:solidFill>
                </a:rPr>
                <a:t>P3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391400" y="3704591"/>
              <a:ext cx="457200" cy="4572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 smtClean="0">
                  <a:solidFill>
                    <a:srgbClr val="000000"/>
                  </a:solidFill>
                </a:rPr>
                <a:t>P4</a:t>
              </a:r>
              <a:endParaRPr lang="en-US" sz="2000" b="1" dirty="0">
                <a:solidFill>
                  <a:srgbClr val="000000"/>
                </a:solidFill>
              </a:endParaRPr>
            </a:p>
          </p:txBody>
        </p:sp>
        <p:sp>
          <p:nvSpPr>
            <p:cNvPr id="24" name="Isosceles Triangle 23"/>
            <p:cNvSpPr/>
            <p:nvPr/>
          </p:nvSpPr>
          <p:spPr>
            <a:xfrm>
              <a:off x="6990082" y="5017747"/>
              <a:ext cx="609600" cy="457200"/>
            </a:xfrm>
            <a:prstGeom prst="triangl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9144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 smtClean="0">
                  <a:solidFill>
                    <a:srgbClr val="000000"/>
                  </a:solidFill>
                </a:rPr>
                <a:t>A2</a:t>
              </a:r>
              <a:endParaRPr lang="en-US" sz="2000" b="1" dirty="0">
                <a:solidFill>
                  <a:srgbClr val="000000"/>
                </a:solidFill>
              </a:endParaRPr>
            </a:p>
          </p:txBody>
        </p:sp>
        <p:sp>
          <p:nvSpPr>
            <p:cNvPr id="25" name="TextBox 37"/>
            <p:cNvSpPr txBox="1">
              <a:spLocks noChangeArrowheads="1"/>
            </p:cNvSpPr>
            <p:nvPr/>
          </p:nvSpPr>
          <p:spPr bwMode="auto">
            <a:xfrm rot="2087970">
              <a:off x="885084" y="1565483"/>
              <a:ext cx="130997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 dirty="0" smtClean="0">
                  <a:solidFill>
                    <a:schemeClr val="accent2">
                      <a:lumMod val="75000"/>
                    </a:schemeClr>
                  </a:solidFill>
                  <a:latin typeface="Calibri" pitchFamily="34" charset="0"/>
                </a:rPr>
                <a:t>Microsoft Corp.</a:t>
              </a:r>
              <a:endParaRPr lang="en-US" sz="1400" i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6" name="TextBox 37"/>
            <p:cNvSpPr txBox="1">
              <a:spLocks noChangeArrowheads="1"/>
            </p:cNvSpPr>
            <p:nvPr/>
          </p:nvSpPr>
          <p:spPr bwMode="auto">
            <a:xfrm rot="2087970">
              <a:off x="1993454" y="1661431"/>
              <a:ext cx="84510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 dirty="0" smtClean="0">
                  <a:solidFill>
                    <a:schemeClr val="accent2">
                      <a:lumMod val="75000"/>
                    </a:schemeClr>
                  </a:solidFill>
                  <a:latin typeface="Calibri" pitchFamily="34" charset="0"/>
                </a:rPr>
                <a:t>MS Corp.</a:t>
              </a:r>
              <a:endParaRPr lang="en-US" sz="1400" i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7" name="TextBox 37"/>
            <p:cNvSpPr txBox="1">
              <a:spLocks noChangeArrowheads="1"/>
            </p:cNvSpPr>
            <p:nvPr/>
          </p:nvSpPr>
          <p:spPr bwMode="auto">
            <a:xfrm rot="2087970">
              <a:off x="6429094" y="1913532"/>
              <a:ext cx="123463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 dirty="0" err="1" smtClean="0">
                  <a:solidFill>
                    <a:schemeClr val="accent5">
                      <a:lumMod val="75000"/>
                    </a:schemeClr>
                  </a:solidFill>
                  <a:latin typeface="Calibri" pitchFamily="34" charset="0"/>
                </a:rPr>
                <a:t>Macrosoft</a:t>
              </a:r>
              <a:r>
                <a:rPr lang="en-US" sz="1400" i="1" dirty="0" smtClean="0">
                  <a:solidFill>
                    <a:schemeClr val="accent5">
                      <a:lumMod val="75000"/>
                    </a:schemeClr>
                  </a:solidFill>
                  <a:latin typeface="Calibri" pitchFamily="34" charset="0"/>
                </a:rPr>
                <a:t> Inc.</a:t>
              </a:r>
              <a:endParaRPr lang="en-US" sz="1400" i="1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8" name="TextBox 33"/>
            <p:cNvSpPr txBox="1">
              <a:spLocks noChangeArrowheads="1"/>
            </p:cNvSpPr>
            <p:nvPr/>
          </p:nvSpPr>
          <p:spPr bwMode="auto">
            <a:xfrm>
              <a:off x="6754487" y="5627347"/>
              <a:ext cx="114999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 dirty="0">
                  <a:solidFill>
                    <a:schemeClr val="accent5">
                      <a:lumMod val="75000"/>
                    </a:schemeClr>
                  </a:solidFill>
                </a:rPr>
                <a:t>2 Sylvan Way</a:t>
              </a:r>
            </a:p>
          </p:txBody>
        </p:sp>
        <p:sp>
          <p:nvSpPr>
            <p:cNvPr id="29" name="TextBox 35"/>
            <p:cNvSpPr txBox="1">
              <a:spLocks noChangeArrowheads="1"/>
            </p:cNvSpPr>
            <p:nvPr/>
          </p:nvSpPr>
          <p:spPr bwMode="auto">
            <a:xfrm rot="2804371">
              <a:off x="4285249" y="4266582"/>
              <a:ext cx="84029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 dirty="0" smtClean="0"/>
                <a:t>xxx-2255</a:t>
              </a:r>
              <a:endParaRPr lang="en-US" sz="1400" i="1" dirty="0"/>
            </a:p>
          </p:txBody>
        </p:sp>
        <p:sp>
          <p:nvSpPr>
            <p:cNvPr id="30" name="TextBox 35"/>
            <p:cNvSpPr txBox="1">
              <a:spLocks noChangeArrowheads="1"/>
            </p:cNvSpPr>
            <p:nvPr/>
          </p:nvSpPr>
          <p:spPr bwMode="auto">
            <a:xfrm rot="2804371">
              <a:off x="5931511" y="4205715"/>
              <a:ext cx="87606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 dirty="0" smtClean="0">
                  <a:solidFill>
                    <a:srgbClr val="000000"/>
                  </a:solidFill>
                </a:rPr>
                <a:t>xxx-9400</a:t>
              </a:r>
              <a:endParaRPr lang="en-US" sz="1400" i="1" dirty="0">
                <a:solidFill>
                  <a:srgbClr val="000000"/>
                </a:solidFill>
              </a:endParaRPr>
            </a:p>
          </p:txBody>
        </p:sp>
        <p:sp>
          <p:nvSpPr>
            <p:cNvPr id="31" name="TextBox 35"/>
            <p:cNvSpPr txBox="1">
              <a:spLocks noChangeArrowheads="1"/>
            </p:cNvSpPr>
            <p:nvPr/>
          </p:nvSpPr>
          <p:spPr bwMode="auto">
            <a:xfrm rot="2804371">
              <a:off x="7790449" y="4204612"/>
              <a:ext cx="84029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 dirty="0" smtClean="0">
                  <a:solidFill>
                    <a:schemeClr val="accent5">
                      <a:lumMod val="75000"/>
                    </a:schemeClr>
                  </a:solidFill>
                </a:rPr>
                <a:t>xxx-0500</a:t>
              </a:r>
              <a:endParaRPr lang="en-US" sz="1400" i="1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34" name="Isosceles Triangle 33"/>
            <p:cNvSpPr/>
            <p:nvPr/>
          </p:nvSpPr>
          <p:spPr>
            <a:xfrm>
              <a:off x="7828282" y="5017747"/>
              <a:ext cx="609600" cy="457200"/>
            </a:xfrm>
            <a:prstGeom prst="triangl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9144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 smtClean="0">
                  <a:solidFill>
                    <a:srgbClr val="000000"/>
                  </a:solidFill>
                </a:rPr>
                <a:t>A3</a:t>
              </a:r>
              <a:endParaRPr lang="en-US" sz="2000" b="1" dirty="0">
                <a:solidFill>
                  <a:srgbClr val="000000"/>
                </a:solidFill>
              </a:endParaRPr>
            </a:p>
          </p:txBody>
        </p:sp>
        <p:sp>
          <p:nvSpPr>
            <p:cNvPr id="35" name="TextBox 33"/>
            <p:cNvSpPr txBox="1">
              <a:spLocks noChangeArrowheads="1"/>
            </p:cNvSpPr>
            <p:nvPr/>
          </p:nvSpPr>
          <p:spPr bwMode="auto">
            <a:xfrm>
              <a:off x="7904482" y="5627347"/>
              <a:ext cx="101091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 dirty="0">
                  <a:solidFill>
                    <a:schemeClr val="accent5">
                      <a:lumMod val="75000"/>
                    </a:schemeClr>
                  </a:solidFill>
                </a:rPr>
                <a:t>2 Sylvan </a:t>
              </a:r>
              <a:r>
                <a:rPr lang="en-US" sz="1400" i="1" dirty="0" smtClean="0">
                  <a:solidFill>
                    <a:schemeClr val="accent5">
                      <a:lumMod val="75000"/>
                    </a:schemeClr>
                  </a:solidFill>
                </a:rPr>
                <a:t>W.</a:t>
              </a:r>
              <a:endParaRPr lang="en-US" sz="1400" i="1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676400" y="6324600"/>
              <a:ext cx="4247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C1</a:t>
              </a:r>
              <a:endParaRPr 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886200" y="5257800"/>
              <a:ext cx="4247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C2</a:t>
              </a:r>
              <a:endParaRPr lang="en-US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486400" y="5269468"/>
              <a:ext cx="4247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C3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467600" y="6248400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C4</a:t>
              </a:r>
              <a:endParaRPr lang="en-US" dirty="0"/>
            </a:p>
          </p:txBody>
        </p:sp>
      </p:grpSp>
      <p:sp>
        <p:nvSpPr>
          <p:cNvPr id="49" name="Rectangle 48"/>
          <p:cNvSpPr/>
          <p:nvPr/>
        </p:nvSpPr>
        <p:spPr>
          <a:xfrm>
            <a:off x="1447800" y="6044624"/>
            <a:ext cx="67056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Clustering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 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Motivation and overview</a:t>
            </a:r>
          </a:p>
          <a:p>
            <a:r>
              <a:rPr lang="en-US" altLang="zh-CN" dirty="0" smtClean="0">
                <a:solidFill>
                  <a:schemeClr val="bg1">
                    <a:lumMod val="75000"/>
                  </a:schemeClr>
                </a:solidFill>
              </a:rPr>
              <a:t>Problem definition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457200" indent="-457200" defTabSz="947738">
              <a:spcAft>
                <a:spcPct val="20000"/>
              </a:spcAft>
              <a:buSzPct val="100000"/>
              <a:buFont typeface="Arial" pitchFamily="-65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Solution</a:t>
            </a:r>
          </a:p>
          <a:p>
            <a:pPr marL="857250" lvl="1" indent="-457200" defTabSz="947738">
              <a:spcAft>
                <a:spcPct val="20000"/>
              </a:spcAft>
              <a:buSzPct val="100000"/>
              <a:buFont typeface="Arial" pitchFamily="-65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Clustering </a:t>
            </a:r>
            <a:r>
              <a:rPr lang="en-US" dirty="0" err="1" smtClean="0">
                <a:solidFill>
                  <a:srgbClr val="000000"/>
                </a:solidFill>
              </a:rPr>
              <a:t>w.r.t</a:t>
            </a:r>
            <a:r>
              <a:rPr lang="en-US" dirty="0" smtClean="0">
                <a:solidFill>
                  <a:srgbClr val="000000"/>
                </a:solidFill>
              </a:rPr>
              <a:t>. hard constraint</a:t>
            </a:r>
          </a:p>
          <a:p>
            <a:pPr marL="857250" lvl="1" indent="-457200" defTabSz="947738">
              <a:spcAft>
                <a:spcPct val="20000"/>
              </a:spcAft>
              <a:buSzPct val="100000"/>
              <a:buFont typeface="Arial" pitchFamily="-65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Matching </a:t>
            </a:r>
            <a:r>
              <a:rPr lang="en-US" dirty="0" err="1" smtClean="0">
                <a:solidFill>
                  <a:srgbClr val="000000"/>
                </a:solidFill>
              </a:rPr>
              <a:t>w.r.t</a:t>
            </a:r>
            <a:r>
              <a:rPr lang="en-US" dirty="0" smtClean="0">
                <a:solidFill>
                  <a:srgbClr val="000000"/>
                </a:solidFill>
              </a:rPr>
              <a:t>. soft constraint</a:t>
            </a:r>
          </a:p>
          <a:p>
            <a:pPr marL="457200" indent="-457200" defTabSz="947738">
              <a:spcAft>
                <a:spcPct val="20000"/>
              </a:spcAft>
              <a:buSzPct val="100000"/>
              <a:buFont typeface="Arial" pitchFamily="-65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Evaluations on YP data</a:t>
            </a:r>
          </a:p>
          <a:p>
            <a:pPr marL="457200" indent="-457200" defTabSz="947738">
              <a:spcAft>
                <a:spcPct val="20000"/>
              </a:spcAft>
              <a:buSzPct val="100000"/>
              <a:buFont typeface="Arial" pitchFamily="-65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Conclusions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AEC0-AD9F-4EA0-8305-5234344695B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Clustering </a:t>
            </a:r>
            <a:r>
              <a:rPr lang="en-US" dirty="0" err="1" smtClean="0"/>
              <a:t>w.r.t</a:t>
            </a:r>
            <a:r>
              <a:rPr lang="en-US" dirty="0" smtClean="0"/>
              <a:t>. Hard Constraints</a:t>
            </a:r>
            <a:endParaRPr lang="en-US" dirty="0"/>
          </a:p>
        </p:txBody>
      </p:sp>
      <p:sp>
        <p:nvSpPr>
          <p:cNvPr id="77" name="Oval 76"/>
          <p:cNvSpPr/>
          <p:nvPr/>
        </p:nvSpPr>
        <p:spPr>
          <a:xfrm>
            <a:off x="2755739" y="1809913"/>
            <a:ext cx="2197261" cy="4438487"/>
          </a:xfrm>
          <a:prstGeom prst="ellips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sp>
      <p:sp>
        <p:nvSpPr>
          <p:cNvPr id="76" name="Oval 75"/>
          <p:cNvSpPr/>
          <p:nvPr/>
        </p:nvSpPr>
        <p:spPr>
          <a:xfrm>
            <a:off x="235352" y="1743157"/>
            <a:ext cx="2197261" cy="4438487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sp>
      <p:sp>
        <p:nvSpPr>
          <p:cNvPr id="130" name="Oval 129"/>
          <p:cNvSpPr/>
          <p:nvPr/>
        </p:nvSpPr>
        <p:spPr>
          <a:xfrm>
            <a:off x="2044861" y="2606800"/>
            <a:ext cx="387752" cy="40054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/>
                </a:solidFill>
              </a:rPr>
              <a:t>N3</a:t>
            </a:r>
          </a:p>
        </p:txBody>
      </p:sp>
      <p:sp>
        <p:nvSpPr>
          <p:cNvPr id="131" name="Oval 130"/>
          <p:cNvSpPr/>
          <p:nvPr/>
        </p:nvSpPr>
        <p:spPr>
          <a:xfrm>
            <a:off x="326450" y="2592207"/>
            <a:ext cx="387752" cy="40054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/>
                </a:solidFill>
              </a:rPr>
              <a:t>N1</a:t>
            </a:r>
          </a:p>
        </p:txBody>
      </p:sp>
      <p:sp>
        <p:nvSpPr>
          <p:cNvPr id="132" name="Oval 131"/>
          <p:cNvSpPr/>
          <p:nvPr/>
        </p:nvSpPr>
        <p:spPr>
          <a:xfrm>
            <a:off x="1204732" y="2606800"/>
            <a:ext cx="387752" cy="40054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/>
                </a:solidFill>
              </a:rPr>
              <a:t>N2</a:t>
            </a:r>
          </a:p>
        </p:txBody>
      </p:sp>
      <p:sp>
        <p:nvSpPr>
          <p:cNvPr id="134" name="TextBox 33"/>
          <p:cNvSpPr txBox="1">
            <a:spLocks noChangeArrowheads="1"/>
          </p:cNvSpPr>
          <p:nvPr/>
        </p:nvSpPr>
        <p:spPr bwMode="auto">
          <a:xfrm>
            <a:off x="752354" y="5588349"/>
            <a:ext cx="1172930" cy="269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 smtClean="0">
                <a:solidFill>
                  <a:schemeClr val="accent2">
                    <a:lumMod val="75000"/>
                  </a:schemeClr>
                </a:solidFill>
              </a:rPr>
              <a:t>1 Microsoft </a:t>
            </a:r>
            <a:r>
              <a:rPr lang="en-US" sz="1400" i="1" dirty="0">
                <a:solidFill>
                  <a:schemeClr val="accent2">
                    <a:lumMod val="75000"/>
                  </a:schemeClr>
                </a:solidFill>
              </a:rPr>
              <a:t>Way</a:t>
            </a:r>
          </a:p>
        </p:txBody>
      </p:sp>
      <p:sp>
        <p:nvSpPr>
          <p:cNvPr id="135" name="TextBox 35"/>
          <p:cNvSpPr txBox="1">
            <a:spLocks noChangeArrowheads="1"/>
          </p:cNvSpPr>
          <p:nvPr/>
        </p:nvSpPr>
        <p:spPr bwMode="auto">
          <a:xfrm rot="2804371">
            <a:off x="1402163" y="4216122"/>
            <a:ext cx="736159" cy="261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>
                <a:solidFill>
                  <a:schemeClr val="accent2">
                    <a:lumMod val="75000"/>
                  </a:schemeClr>
                </a:solidFill>
              </a:rPr>
              <a:t>xxx-1255</a:t>
            </a:r>
          </a:p>
        </p:txBody>
      </p:sp>
      <p:sp>
        <p:nvSpPr>
          <p:cNvPr id="174" name="TextBox 37"/>
          <p:cNvSpPr txBox="1">
            <a:spLocks noChangeArrowheads="1"/>
          </p:cNvSpPr>
          <p:nvPr/>
        </p:nvSpPr>
        <p:spPr bwMode="auto">
          <a:xfrm rot="2087970">
            <a:off x="-152400" y="2206260"/>
            <a:ext cx="1128991" cy="269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Microsofe</a:t>
            </a:r>
            <a:r>
              <a:rPr lang="en-US" sz="1400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Corp.</a:t>
            </a:r>
            <a:endParaRPr lang="en-US" sz="1400" i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76" name="Oval 175"/>
          <p:cNvSpPr/>
          <p:nvPr/>
        </p:nvSpPr>
        <p:spPr>
          <a:xfrm>
            <a:off x="3635284" y="2651057"/>
            <a:ext cx="387752" cy="40054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rgbClr val="000000"/>
                </a:solidFill>
              </a:rPr>
              <a:t>N4</a:t>
            </a:r>
            <a:endParaRPr lang="en-US" sz="2000" b="1" dirty="0">
              <a:solidFill>
                <a:srgbClr val="000000"/>
              </a:solidFill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1140106" y="3852676"/>
            <a:ext cx="387752" cy="4005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/>
                </a:solidFill>
              </a:rPr>
              <a:t>P1</a:t>
            </a:r>
          </a:p>
        </p:txBody>
      </p:sp>
      <p:sp>
        <p:nvSpPr>
          <p:cNvPr id="178" name="Isosceles Triangle 177"/>
          <p:cNvSpPr/>
          <p:nvPr/>
        </p:nvSpPr>
        <p:spPr>
          <a:xfrm>
            <a:off x="1085155" y="5121053"/>
            <a:ext cx="517003" cy="400540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13716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tx1"/>
                </a:solidFill>
              </a:rPr>
              <a:t>A1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81" name="Rectangle 180"/>
          <p:cNvSpPr/>
          <p:nvPr/>
        </p:nvSpPr>
        <p:spPr>
          <a:xfrm>
            <a:off x="3499009" y="3903878"/>
            <a:ext cx="387752" cy="4005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rgbClr val="000000"/>
                </a:solidFill>
              </a:rPr>
              <a:t>P4</a:t>
            </a:r>
            <a:endParaRPr lang="en-US" sz="2000" b="1" dirty="0">
              <a:solidFill>
                <a:srgbClr val="000000"/>
              </a:solidFill>
            </a:endParaRPr>
          </a:p>
        </p:txBody>
      </p:sp>
      <p:sp>
        <p:nvSpPr>
          <p:cNvPr id="182" name="Isosceles Triangle 181"/>
          <p:cNvSpPr/>
          <p:nvPr/>
        </p:nvSpPr>
        <p:spPr>
          <a:xfrm>
            <a:off x="3143491" y="5125246"/>
            <a:ext cx="517003" cy="400540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13716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rgbClr val="000000"/>
                </a:solidFill>
              </a:rPr>
              <a:t>A2</a:t>
            </a:r>
            <a:endParaRPr lang="en-US" sz="2000" b="1" dirty="0">
              <a:solidFill>
                <a:srgbClr val="000000"/>
              </a:solidFill>
            </a:endParaRPr>
          </a:p>
        </p:txBody>
      </p:sp>
      <p:sp>
        <p:nvSpPr>
          <p:cNvPr id="183" name="TextBox 37"/>
          <p:cNvSpPr txBox="1">
            <a:spLocks noChangeArrowheads="1"/>
          </p:cNvSpPr>
          <p:nvPr/>
        </p:nvSpPr>
        <p:spPr bwMode="auto">
          <a:xfrm rot="2087970">
            <a:off x="598241" y="2042332"/>
            <a:ext cx="1110991" cy="269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Microsoft Corp.</a:t>
            </a:r>
            <a:endParaRPr lang="en-US" sz="1400" i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84" name="TextBox 37"/>
          <p:cNvSpPr txBox="1">
            <a:spLocks noChangeArrowheads="1"/>
          </p:cNvSpPr>
          <p:nvPr/>
        </p:nvSpPr>
        <p:spPr bwMode="auto">
          <a:xfrm rot="2087970">
            <a:off x="1667501" y="1992876"/>
            <a:ext cx="716733" cy="269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MS Corp.</a:t>
            </a:r>
            <a:endParaRPr lang="en-US" sz="1400" i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85" name="TextBox 37"/>
          <p:cNvSpPr txBox="1">
            <a:spLocks noChangeArrowheads="1"/>
          </p:cNvSpPr>
          <p:nvPr/>
        </p:nvSpPr>
        <p:spPr bwMode="auto">
          <a:xfrm rot="2087970">
            <a:off x="3149552" y="2094448"/>
            <a:ext cx="1047094" cy="269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 err="1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Macrosoft</a:t>
            </a:r>
            <a:r>
              <a:rPr lang="en-US" sz="1400" i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 Inc.</a:t>
            </a:r>
            <a:endParaRPr lang="en-US" sz="1400" i="1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86" name="TextBox 33"/>
          <p:cNvSpPr txBox="1">
            <a:spLocks noChangeArrowheads="1"/>
          </p:cNvSpPr>
          <p:nvPr/>
        </p:nvSpPr>
        <p:spPr bwMode="auto">
          <a:xfrm>
            <a:off x="2755739" y="5659299"/>
            <a:ext cx="975312" cy="269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>
                <a:solidFill>
                  <a:schemeClr val="accent5">
                    <a:lumMod val="75000"/>
                  </a:schemeClr>
                </a:solidFill>
              </a:rPr>
              <a:t>2 Sylvan Way</a:t>
            </a:r>
          </a:p>
        </p:txBody>
      </p:sp>
      <p:sp>
        <p:nvSpPr>
          <p:cNvPr id="189" name="TextBox 35"/>
          <p:cNvSpPr txBox="1">
            <a:spLocks noChangeArrowheads="1"/>
          </p:cNvSpPr>
          <p:nvPr/>
        </p:nvSpPr>
        <p:spPr bwMode="auto">
          <a:xfrm rot="2804371">
            <a:off x="3793300" y="4216122"/>
            <a:ext cx="736159" cy="261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 smtClean="0">
                <a:solidFill>
                  <a:schemeClr val="accent5">
                    <a:lumMod val="75000"/>
                  </a:schemeClr>
                </a:solidFill>
              </a:rPr>
              <a:t>xxx-0500</a:t>
            </a:r>
            <a:endParaRPr lang="en-US" sz="1400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93" name="Isosceles Triangle 192"/>
          <p:cNvSpPr/>
          <p:nvPr/>
        </p:nvSpPr>
        <p:spPr>
          <a:xfrm>
            <a:off x="3854370" y="5125246"/>
            <a:ext cx="517003" cy="400540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13716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rgbClr val="000000"/>
                </a:solidFill>
              </a:rPr>
              <a:t>A3</a:t>
            </a:r>
            <a:endParaRPr lang="en-US" sz="2000" b="1" dirty="0">
              <a:solidFill>
                <a:srgbClr val="000000"/>
              </a:solidFill>
            </a:endParaRPr>
          </a:p>
        </p:txBody>
      </p:sp>
      <p:sp>
        <p:nvSpPr>
          <p:cNvPr id="194" name="TextBox 33"/>
          <p:cNvSpPr txBox="1">
            <a:spLocks noChangeArrowheads="1"/>
          </p:cNvSpPr>
          <p:nvPr/>
        </p:nvSpPr>
        <p:spPr bwMode="auto">
          <a:xfrm>
            <a:off x="3731051" y="5659299"/>
            <a:ext cx="857361" cy="269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>
                <a:solidFill>
                  <a:schemeClr val="accent5">
                    <a:lumMod val="75000"/>
                  </a:schemeClr>
                </a:solidFill>
              </a:rPr>
              <a:t>2 Sylvan </a:t>
            </a:r>
            <a:r>
              <a:rPr lang="en-US" sz="1400" i="1" dirty="0" smtClean="0">
                <a:solidFill>
                  <a:schemeClr val="accent5">
                    <a:lumMod val="75000"/>
                  </a:schemeClr>
                </a:solidFill>
              </a:rPr>
              <a:t>W.</a:t>
            </a:r>
            <a:endParaRPr lang="en-US" sz="1400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595" name="Curved Connector 594"/>
          <p:cNvCxnSpPr/>
          <p:nvPr/>
        </p:nvCxnSpPr>
        <p:spPr>
          <a:xfrm rot="16200000" flipH="1">
            <a:off x="3757409" y="5170346"/>
            <a:ext cx="1391" cy="710878"/>
          </a:xfrm>
          <a:prstGeom prst="curvedConnector3">
            <a:avLst>
              <a:gd name="adj1" fmla="val 7997484"/>
            </a:avLst>
          </a:prstGeom>
          <a:ln w="127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1143000" y="6324600"/>
            <a:ext cx="424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C1</a:t>
            </a:r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3581400" y="632460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C4</a:t>
            </a:r>
            <a:endParaRPr lang="en-US" dirty="0"/>
          </a:p>
        </p:txBody>
      </p:sp>
      <p:sp>
        <p:nvSpPr>
          <p:cNvPr id="58" name="Content Placeholder 2"/>
          <p:cNvSpPr>
            <a:spLocks noGrp="1"/>
          </p:cNvSpPr>
          <p:nvPr>
            <p:ph idx="1"/>
          </p:nvPr>
        </p:nvSpPr>
        <p:spPr>
          <a:xfrm>
            <a:off x="5257800" y="1600200"/>
            <a:ext cx="37338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Ideal clustering: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high cohesion </a:t>
            </a:r>
            <a:r>
              <a:rPr lang="en-US" dirty="0" smtClean="0"/>
              <a:t>within each cluster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low correlation </a:t>
            </a:r>
            <a:r>
              <a:rPr lang="en-US" dirty="0" smtClean="0"/>
              <a:t>between different clusters</a:t>
            </a:r>
          </a:p>
          <a:p>
            <a:r>
              <a:rPr lang="en-US" dirty="0" smtClean="0"/>
              <a:t>Objective function</a:t>
            </a:r>
          </a:p>
          <a:p>
            <a:pPr lvl="1"/>
            <a:r>
              <a:rPr lang="en-US" dirty="0" smtClean="0"/>
              <a:t>Davis-</a:t>
            </a:r>
            <a:r>
              <a:rPr lang="en-US" dirty="0" err="1" smtClean="0"/>
              <a:t>Bouldin</a:t>
            </a:r>
            <a:r>
              <a:rPr lang="en-US" dirty="0" smtClean="0"/>
              <a:t> Index (Minimization)</a:t>
            </a:r>
          </a:p>
          <a:p>
            <a:r>
              <a:rPr lang="en-US" dirty="0" smtClean="0"/>
              <a:t>Average distance of</a:t>
            </a:r>
          </a:p>
          <a:p>
            <a:pPr lvl="1"/>
            <a:r>
              <a:rPr lang="en-US" dirty="0" smtClean="0"/>
              <a:t>similarity distance</a:t>
            </a:r>
          </a:p>
          <a:p>
            <a:pPr lvl="1"/>
            <a:r>
              <a:rPr lang="en-US" dirty="0" smtClean="0"/>
              <a:t>association distance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Similarity Distance</a:t>
            </a:r>
            <a:endParaRPr lang="en-US" dirty="0"/>
          </a:p>
        </p:txBody>
      </p:sp>
      <p:sp>
        <p:nvSpPr>
          <p:cNvPr id="72" name="Slide Number Placeholder 71"/>
          <p:cNvSpPr>
            <a:spLocks noGrp="1"/>
          </p:cNvSpPr>
          <p:nvPr>
            <p:ph type="sldNum" sz="quarter" idx="12"/>
          </p:nvPr>
        </p:nvSpPr>
        <p:spPr>
          <a:xfrm>
            <a:off x="6477000" y="6127750"/>
            <a:ext cx="2133600" cy="365125"/>
          </a:xfrm>
        </p:spPr>
        <p:txBody>
          <a:bodyPr/>
          <a:lstStyle/>
          <a:p>
            <a:fld id="{F0D5AEC0-AD9F-4EA0-8305-5234344695B2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2755739" y="1809913"/>
            <a:ext cx="2197261" cy="4438487"/>
          </a:xfrm>
          <a:prstGeom prst="ellips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sp>
      <p:sp>
        <p:nvSpPr>
          <p:cNvPr id="76" name="Oval 75"/>
          <p:cNvSpPr/>
          <p:nvPr/>
        </p:nvSpPr>
        <p:spPr>
          <a:xfrm>
            <a:off x="235352" y="1743157"/>
            <a:ext cx="2197261" cy="4438487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sp>
      <p:sp>
        <p:nvSpPr>
          <p:cNvPr id="130" name="Oval 129"/>
          <p:cNvSpPr/>
          <p:nvPr/>
        </p:nvSpPr>
        <p:spPr>
          <a:xfrm>
            <a:off x="2044861" y="2606800"/>
            <a:ext cx="387752" cy="40054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/>
                </a:solidFill>
              </a:rPr>
              <a:t>N3</a:t>
            </a:r>
          </a:p>
        </p:txBody>
      </p:sp>
      <p:sp>
        <p:nvSpPr>
          <p:cNvPr id="131" name="Oval 130"/>
          <p:cNvSpPr/>
          <p:nvPr/>
        </p:nvSpPr>
        <p:spPr>
          <a:xfrm>
            <a:off x="326450" y="2592207"/>
            <a:ext cx="387752" cy="40054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/>
                </a:solidFill>
              </a:rPr>
              <a:t>N1</a:t>
            </a:r>
          </a:p>
        </p:txBody>
      </p:sp>
      <p:sp>
        <p:nvSpPr>
          <p:cNvPr id="132" name="Oval 131"/>
          <p:cNvSpPr/>
          <p:nvPr/>
        </p:nvSpPr>
        <p:spPr>
          <a:xfrm>
            <a:off x="1204732" y="2606800"/>
            <a:ext cx="387752" cy="40054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/>
                </a:solidFill>
              </a:rPr>
              <a:t>N2</a:t>
            </a:r>
          </a:p>
        </p:txBody>
      </p:sp>
      <p:sp>
        <p:nvSpPr>
          <p:cNvPr id="134" name="TextBox 33"/>
          <p:cNvSpPr txBox="1">
            <a:spLocks noChangeArrowheads="1"/>
          </p:cNvSpPr>
          <p:nvPr/>
        </p:nvSpPr>
        <p:spPr bwMode="auto">
          <a:xfrm>
            <a:off x="752354" y="5588349"/>
            <a:ext cx="1172930" cy="269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 smtClean="0">
                <a:solidFill>
                  <a:schemeClr val="accent2">
                    <a:lumMod val="75000"/>
                  </a:schemeClr>
                </a:solidFill>
              </a:rPr>
              <a:t>1 Microsoft </a:t>
            </a:r>
            <a:r>
              <a:rPr lang="en-US" sz="1400" i="1" dirty="0">
                <a:solidFill>
                  <a:schemeClr val="accent2">
                    <a:lumMod val="75000"/>
                  </a:schemeClr>
                </a:solidFill>
              </a:rPr>
              <a:t>Way</a:t>
            </a:r>
          </a:p>
        </p:txBody>
      </p:sp>
      <p:sp>
        <p:nvSpPr>
          <p:cNvPr id="135" name="TextBox 35"/>
          <p:cNvSpPr txBox="1">
            <a:spLocks noChangeArrowheads="1"/>
          </p:cNvSpPr>
          <p:nvPr/>
        </p:nvSpPr>
        <p:spPr bwMode="auto">
          <a:xfrm rot="2804371">
            <a:off x="1402163" y="4216122"/>
            <a:ext cx="736159" cy="261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>
                <a:solidFill>
                  <a:schemeClr val="accent2">
                    <a:lumMod val="75000"/>
                  </a:schemeClr>
                </a:solidFill>
              </a:rPr>
              <a:t>xxx-1255</a:t>
            </a:r>
          </a:p>
        </p:txBody>
      </p:sp>
      <p:sp>
        <p:nvSpPr>
          <p:cNvPr id="174" name="TextBox 37"/>
          <p:cNvSpPr txBox="1">
            <a:spLocks noChangeArrowheads="1"/>
          </p:cNvSpPr>
          <p:nvPr/>
        </p:nvSpPr>
        <p:spPr bwMode="auto">
          <a:xfrm rot="2087970">
            <a:off x="-152400" y="2206260"/>
            <a:ext cx="1128991" cy="269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Microsofe</a:t>
            </a:r>
            <a:r>
              <a:rPr lang="en-US" sz="1400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Corp.</a:t>
            </a:r>
            <a:endParaRPr lang="en-US" sz="1400" i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76" name="Oval 175"/>
          <p:cNvSpPr/>
          <p:nvPr/>
        </p:nvSpPr>
        <p:spPr>
          <a:xfrm>
            <a:off x="3635284" y="2651057"/>
            <a:ext cx="387752" cy="40054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rgbClr val="000000"/>
                </a:solidFill>
              </a:rPr>
              <a:t>N4</a:t>
            </a:r>
            <a:endParaRPr lang="en-US" sz="2000" b="1" dirty="0">
              <a:solidFill>
                <a:srgbClr val="000000"/>
              </a:solidFill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1140106" y="3852676"/>
            <a:ext cx="387752" cy="4005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/>
                </a:solidFill>
              </a:rPr>
              <a:t>P1</a:t>
            </a:r>
          </a:p>
        </p:txBody>
      </p:sp>
      <p:sp>
        <p:nvSpPr>
          <p:cNvPr id="178" name="Isosceles Triangle 177"/>
          <p:cNvSpPr/>
          <p:nvPr/>
        </p:nvSpPr>
        <p:spPr>
          <a:xfrm>
            <a:off x="1085155" y="5121053"/>
            <a:ext cx="517003" cy="400540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13716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tx1"/>
                </a:solidFill>
              </a:rPr>
              <a:t>A1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81" name="Rectangle 180"/>
          <p:cNvSpPr/>
          <p:nvPr/>
        </p:nvSpPr>
        <p:spPr>
          <a:xfrm>
            <a:off x="3499009" y="3903878"/>
            <a:ext cx="387752" cy="4005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rgbClr val="000000"/>
                </a:solidFill>
              </a:rPr>
              <a:t>P4</a:t>
            </a:r>
            <a:endParaRPr lang="en-US" sz="2000" b="1" dirty="0">
              <a:solidFill>
                <a:srgbClr val="000000"/>
              </a:solidFill>
            </a:endParaRPr>
          </a:p>
        </p:txBody>
      </p:sp>
      <p:sp>
        <p:nvSpPr>
          <p:cNvPr id="182" name="Isosceles Triangle 181"/>
          <p:cNvSpPr/>
          <p:nvPr/>
        </p:nvSpPr>
        <p:spPr>
          <a:xfrm>
            <a:off x="3143491" y="5125246"/>
            <a:ext cx="517003" cy="400540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13716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rgbClr val="000000"/>
                </a:solidFill>
              </a:rPr>
              <a:t>A2</a:t>
            </a:r>
            <a:endParaRPr lang="en-US" sz="2000" b="1" dirty="0">
              <a:solidFill>
                <a:srgbClr val="000000"/>
              </a:solidFill>
            </a:endParaRPr>
          </a:p>
        </p:txBody>
      </p:sp>
      <p:sp>
        <p:nvSpPr>
          <p:cNvPr id="183" name="TextBox 37"/>
          <p:cNvSpPr txBox="1">
            <a:spLocks noChangeArrowheads="1"/>
          </p:cNvSpPr>
          <p:nvPr/>
        </p:nvSpPr>
        <p:spPr bwMode="auto">
          <a:xfrm rot="2087970">
            <a:off x="598241" y="2042332"/>
            <a:ext cx="1110991" cy="269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Microsoft Corp.</a:t>
            </a:r>
            <a:endParaRPr lang="en-US" sz="1400" i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84" name="TextBox 37"/>
          <p:cNvSpPr txBox="1">
            <a:spLocks noChangeArrowheads="1"/>
          </p:cNvSpPr>
          <p:nvPr/>
        </p:nvSpPr>
        <p:spPr bwMode="auto">
          <a:xfrm rot="2087970">
            <a:off x="1667501" y="1992876"/>
            <a:ext cx="716733" cy="269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MS Corp.</a:t>
            </a:r>
            <a:endParaRPr lang="en-US" sz="1400" i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85" name="TextBox 37"/>
          <p:cNvSpPr txBox="1">
            <a:spLocks noChangeArrowheads="1"/>
          </p:cNvSpPr>
          <p:nvPr/>
        </p:nvSpPr>
        <p:spPr bwMode="auto">
          <a:xfrm rot="2087970">
            <a:off x="3149552" y="2094448"/>
            <a:ext cx="1047094" cy="269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 err="1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Macrosoft</a:t>
            </a:r>
            <a:r>
              <a:rPr lang="en-US" sz="1400" i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 Inc.</a:t>
            </a:r>
            <a:endParaRPr lang="en-US" sz="1400" i="1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86" name="TextBox 33"/>
          <p:cNvSpPr txBox="1">
            <a:spLocks noChangeArrowheads="1"/>
          </p:cNvSpPr>
          <p:nvPr/>
        </p:nvSpPr>
        <p:spPr bwMode="auto">
          <a:xfrm>
            <a:off x="2755739" y="5659299"/>
            <a:ext cx="975312" cy="269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>
                <a:solidFill>
                  <a:schemeClr val="accent5">
                    <a:lumMod val="75000"/>
                  </a:schemeClr>
                </a:solidFill>
              </a:rPr>
              <a:t>2 Sylvan Way</a:t>
            </a:r>
          </a:p>
        </p:txBody>
      </p:sp>
      <p:sp>
        <p:nvSpPr>
          <p:cNvPr id="189" name="TextBox 35"/>
          <p:cNvSpPr txBox="1">
            <a:spLocks noChangeArrowheads="1"/>
          </p:cNvSpPr>
          <p:nvPr/>
        </p:nvSpPr>
        <p:spPr bwMode="auto">
          <a:xfrm rot="2804371">
            <a:off x="3793300" y="4216122"/>
            <a:ext cx="736159" cy="261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 smtClean="0">
                <a:solidFill>
                  <a:schemeClr val="accent5">
                    <a:lumMod val="75000"/>
                  </a:schemeClr>
                </a:solidFill>
              </a:rPr>
              <a:t>xxx-0500</a:t>
            </a:r>
            <a:endParaRPr lang="en-US" sz="1400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93" name="Isosceles Triangle 192"/>
          <p:cNvSpPr/>
          <p:nvPr/>
        </p:nvSpPr>
        <p:spPr>
          <a:xfrm>
            <a:off x="3854370" y="5125246"/>
            <a:ext cx="517003" cy="400540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13716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rgbClr val="000000"/>
                </a:solidFill>
              </a:rPr>
              <a:t>A3</a:t>
            </a:r>
            <a:endParaRPr lang="en-US" sz="2000" b="1" dirty="0">
              <a:solidFill>
                <a:srgbClr val="000000"/>
              </a:solidFill>
            </a:endParaRPr>
          </a:p>
        </p:txBody>
      </p:sp>
      <p:sp>
        <p:nvSpPr>
          <p:cNvPr id="194" name="TextBox 33"/>
          <p:cNvSpPr txBox="1">
            <a:spLocks noChangeArrowheads="1"/>
          </p:cNvSpPr>
          <p:nvPr/>
        </p:nvSpPr>
        <p:spPr bwMode="auto">
          <a:xfrm>
            <a:off x="3731051" y="5659299"/>
            <a:ext cx="857361" cy="269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>
                <a:solidFill>
                  <a:schemeClr val="accent5">
                    <a:lumMod val="75000"/>
                  </a:schemeClr>
                </a:solidFill>
              </a:rPr>
              <a:t>2 Sylvan </a:t>
            </a:r>
            <a:r>
              <a:rPr lang="en-US" sz="1400" i="1" dirty="0" smtClean="0">
                <a:solidFill>
                  <a:schemeClr val="accent5">
                    <a:lumMod val="75000"/>
                  </a:schemeClr>
                </a:solidFill>
              </a:rPr>
              <a:t>W.</a:t>
            </a:r>
            <a:endParaRPr lang="en-US" sz="1400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520325" y="1943426"/>
            <a:ext cx="1719085" cy="717016"/>
            <a:chOff x="520325" y="1943426"/>
            <a:chExt cx="1719085" cy="717016"/>
          </a:xfrm>
        </p:grpSpPr>
        <p:cxnSp>
          <p:nvCxnSpPr>
            <p:cNvPr id="105" name="Curved Connector 104"/>
            <p:cNvCxnSpPr/>
            <p:nvPr/>
          </p:nvCxnSpPr>
          <p:spPr>
            <a:xfrm rot="16200000" flipH="1">
              <a:off x="952170" y="2160363"/>
              <a:ext cx="14594" cy="878282"/>
            </a:xfrm>
            <a:prstGeom prst="curvedConnector3">
              <a:avLst>
                <a:gd name="adj1" fmla="val -1372314"/>
              </a:avLst>
            </a:prstGeom>
            <a:ln w="12700">
              <a:solidFill>
                <a:srgbClr val="00B05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urved Connector 106"/>
            <p:cNvCxnSpPr/>
            <p:nvPr/>
          </p:nvCxnSpPr>
          <p:spPr>
            <a:xfrm rot="5400000" flipH="1" flipV="1">
              <a:off x="1818650" y="2186736"/>
              <a:ext cx="1391" cy="840129"/>
            </a:xfrm>
            <a:prstGeom prst="curvedConnector3">
              <a:avLst>
                <a:gd name="adj1" fmla="val 14395466"/>
              </a:avLst>
            </a:prstGeom>
            <a:ln w="12700">
              <a:solidFill>
                <a:srgbClr val="00B05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Curved Connector 109"/>
            <p:cNvCxnSpPr/>
            <p:nvPr/>
          </p:nvCxnSpPr>
          <p:spPr>
            <a:xfrm rot="16200000" flipH="1">
              <a:off x="1372234" y="1740298"/>
              <a:ext cx="14594" cy="1718411"/>
            </a:xfrm>
            <a:prstGeom prst="curvedConnector3">
              <a:avLst>
                <a:gd name="adj1" fmla="val -2592149"/>
              </a:avLst>
            </a:prstGeom>
            <a:ln w="12700">
              <a:solidFill>
                <a:srgbClr val="00B05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2" name="TextBox 591"/>
            <p:cNvSpPr txBox="1"/>
            <p:nvPr/>
          </p:nvSpPr>
          <p:spPr>
            <a:xfrm>
              <a:off x="752354" y="2336881"/>
              <a:ext cx="503290" cy="3235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B050"/>
                  </a:solidFill>
                </a:rPr>
                <a:t>0.95</a:t>
              </a:r>
              <a:endParaRPr lang="en-US" b="1" dirty="0">
                <a:solidFill>
                  <a:srgbClr val="00B050"/>
                </a:solidFill>
              </a:endParaRPr>
            </a:p>
          </p:txBody>
        </p:sp>
        <p:sp>
          <p:nvSpPr>
            <p:cNvPr id="593" name="TextBox 592"/>
            <p:cNvSpPr txBox="1"/>
            <p:nvPr/>
          </p:nvSpPr>
          <p:spPr>
            <a:xfrm>
              <a:off x="1592484" y="2336881"/>
              <a:ext cx="506009" cy="3235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B050"/>
                  </a:solidFill>
                </a:rPr>
                <a:t>0.65</a:t>
              </a:r>
              <a:endParaRPr lang="en-US" b="1" dirty="0">
                <a:solidFill>
                  <a:srgbClr val="00B050"/>
                </a:solidFill>
              </a:endParaRPr>
            </a:p>
          </p:txBody>
        </p:sp>
        <p:sp>
          <p:nvSpPr>
            <p:cNvPr id="594" name="TextBox 593"/>
            <p:cNvSpPr txBox="1"/>
            <p:nvPr/>
          </p:nvSpPr>
          <p:spPr>
            <a:xfrm>
              <a:off x="1140106" y="1943426"/>
              <a:ext cx="506009" cy="3235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B050"/>
                  </a:solidFill>
                </a:rPr>
                <a:t>0.65</a:t>
              </a:r>
              <a:endParaRPr lang="en-US" b="1" dirty="0">
                <a:solidFill>
                  <a:srgbClr val="00B050"/>
                </a:solidFill>
              </a:endParaRPr>
            </a:p>
          </p:txBody>
        </p:sp>
      </p:grpSp>
      <p:cxnSp>
        <p:nvCxnSpPr>
          <p:cNvPr id="595" name="Curved Connector 594"/>
          <p:cNvCxnSpPr/>
          <p:nvPr/>
        </p:nvCxnSpPr>
        <p:spPr>
          <a:xfrm rot="16200000" flipH="1">
            <a:off x="3757409" y="5170346"/>
            <a:ext cx="1391" cy="710878"/>
          </a:xfrm>
          <a:prstGeom prst="curvedConnector3">
            <a:avLst>
              <a:gd name="adj1" fmla="val 7997484"/>
            </a:avLst>
          </a:prstGeom>
          <a:ln w="127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46"/>
          <p:cNvGrpSpPr/>
          <p:nvPr/>
        </p:nvGrpSpPr>
        <p:grpSpPr>
          <a:xfrm>
            <a:off x="520325" y="1676400"/>
            <a:ext cx="3308835" cy="974657"/>
            <a:chOff x="520325" y="1676400"/>
            <a:chExt cx="3308835" cy="974657"/>
          </a:xfrm>
        </p:grpSpPr>
        <p:cxnSp>
          <p:nvCxnSpPr>
            <p:cNvPr id="598" name="Curved Connector 597"/>
            <p:cNvCxnSpPr>
              <a:stCxn id="130" idx="0"/>
              <a:endCxn id="176" idx="0"/>
            </p:cNvCxnSpPr>
            <p:nvPr/>
          </p:nvCxnSpPr>
          <p:spPr>
            <a:xfrm rot="16200000" flipH="1">
              <a:off x="3011819" y="1833717"/>
              <a:ext cx="44257" cy="1590423"/>
            </a:xfrm>
            <a:prstGeom prst="curvedConnector3">
              <a:avLst>
                <a:gd name="adj1" fmla="val -452521"/>
              </a:avLst>
            </a:prstGeom>
            <a:ln w="12700">
              <a:solidFill>
                <a:srgbClr val="00B05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1" name="Curved Connector 600"/>
            <p:cNvCxnSpPr>
              <a:stCxn id="132" idx="0"/>
              <a:endCxn id="176" idx="0"/>
            </p:cNvCxnSpPr>
            <p:nvPr/>
          </p:nvCxnSpPr>
          <p:spPr>
            <a:xfrm rot="16200000" flipH="1">
              <a:off x="2591755" y="1413652"/>
              <a:ext cx="44257" cy="2430552"/>
            </a:xfrm>
            <a:prstGeom prst="curvedConnector3">
              <a:avLst>
                <a:gd name="adj1" fmla="val -1058238"/>
              </a:avLst>
            </a:prstGeom>
            <a:ln w="12700">
              <a:solidFill>
                <a:srgbClr val="00B05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5" name="Curved Connector 604"/>
            <p:cNvCxnSpPr>
              <a:stCxn id="131" idx="0"/>
              <a:endCxn id="176" idx="0"/>
            </p:cNvCxnSpPr>
            <p:nvPr/>
          </p:nvCxnSpPr>
          <p:spPr>
            <a:xfrm rot="16200000" flipH="1">
              <a:off x="2145317" y="967215"/>
              <a:ext cx="58850" cy="3308834"/>
            </a:xfrm>
            <a:prstGeom prst="curvedConnector3">
              <a:avLst>
                <a:gd name="adj1" fmla="val -1137450"/>
              </a:avLst>
            </a:prstGeom>
            <a:ln w="12700">
              <a:solidFill>
                <a:srgbClr val="00B05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9" name="TextBox 608"/>
            <p:cNvSpPr txBox="1"/>
            <p:nvPr/>
          </p:nvSpPr>
          <p:spPr>
            <a:xfrm>
              <a:off x="2672101" y="2277210"/>
              <a:ext cx="406765" cy="3235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B050"/>
                  </a:solidFill>
                </a:rPr>
                <a:t>0.4</a:t>
              </a:r>
              <a:endParaRPr lang="en-US" b="1" dirty="0">
                <a:solidFill>
                  <a:srgbClr val="00B050"/>
                </a:solidFill>
              </a:endParaRPr>
            </a:p>
          </p:txBody>
        </p:sp>
        <p:sp>
          <p:nvSpPr>
            <p:cNvPr id="610" name="TextBox 609"/>
            <p:cNvSpPr txBox="1"/>
            <p:nvPr/>
          </p:nvSpPr>
          <p:spPr>
            <a:xfrm>
              <a:off x="2432613" y="1876670"/>
              <a:ext cx="406765" cy="3235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B050"/>
                  </a:solidFill>
                </a:rPr>
                <a:t>0.7</a:t>
              </a:r>
              <a:endParaRPr lang="en-US" b="1" dirty="0">
                <a:solidFill>
                  <a:srgbClr val="00B050"/>
                </a:solidFill>
              </a:endParaRPr>
            </a:p>
          </p:txBody>
        </p:sp>
        <p:sp>
          <p:nvSpPr>
            <p:cNvPr id="611" name="TextBox 610"/>
            <p:cNvSpPr txBox="1"/>
            <p:nvPr/>
          </p:nvSpPr>
          <p:spPr>
            <a:xfrm>
              <a:off x="2044861" y="1676400"/>
              <a:ext cx="406765" cy="3235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B050"/>
                  </a:solidFill>
                </a:rPr>
                <a:t>0.7</a:t>
              </a:r>
              <a:endParaRPr lang="en-US" b="1" dirty="0">
                <a:solidFill>
                  <a:srgbClr val="00B050"/>
                </a:solidFill>
              </a:endParaRPr>
            </a:p>
          </p:txBody>
        </p:sp>
      </p:grpSp>
      <p:sp>
        <p:nvSpPr>
          <p:cNvPr id="613" name="TextBox 612"/>
          <p:cNvSpPr txBox="1"/>
          <p:nvPr/>
        </p:nvSpPr>
        <p:spPr>
          <a:xfrm>
            <a:off x="3569396" y="5468414"/>
            <a:ext cx="406765" cy="3235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0.9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562600" y="5269468"/>
            <a:ext cx="3581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d</a:t>
            </a:r>
            <a:r>
              <a:rPr lang="en-US" baseline="30000" dirty="0" smtClean="0"/>
              <a:t>2</a:t>
            </a:r>
            <a:r>
              <a:rPr lang="en-US" baseline="-25000" dirty="0" smtClean="0"/>
              <a:t>S</a:t>
            </a:r>
            <a:r>
              <a:rPr lang="en-US" dirty="0" smtClean="0"/>
              <a:t>(C1,C4) = 1-0 = 1</a:t>
            </a:r>
          </a:p>
          <a:p>
            <a:r>
              <a:rPr lang="en-US" dirty="0" smtClean="0"/>
              <a:t>d</a:t>
            </a:r>
            <a:r>
              <a:rPr lang="en-US" baseline="30000" dirty="0" smtClean="0"/>
              <a:t>3</a:t>
            </a:r>
            <a:r>
              <a:rPr lang="en-US" baseline="-25000" dirty="0" smtClean="0"/>
              <a:t>S</a:t>
            </a:r>
            <a:r>
              <a:rPr lang="en-US" dirty="0" smtClean="0"/>
              <a:t>(C1,C4) = 1-0 = 1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143000" y="6324600"/>
            <a:ext cx="424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C1</a:t>
            </a:r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3581400" y="632460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C4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5562600" y="2907268"/>
            <a:ext cx="373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/>
              <a:t>d</a:t>
            </a:r>
            <a:r>
              <a:rPr lang="en-US" i="1" baseline="30000" dirty="0" smtClean="0"/>
              <a:t>1</a:t>
            </a:r>
            <a:r>
              <a:rPr lang="en-US" baseline="-25000" dirty="0" smtClean="0"/>
              <a:t>S</a:t>
            </a:r>
            <a:r>
              <a:rPr lang="en-US" dirty="0" smtClean="0"/>
              <a:t>(C1,C1) = 1 − (0.95+0.65+0.65)/3</a:t>
            </a:r>
          </a:p>
          <a:p>
            <a:r>
              <a:rPr lang="en-US" dirty="0" smtClean="0"/>
              <a:t>                    = 0.25 (name)</a:t>
            </a:r>
          </a:p>
        </p:txBody>
      </p:sp>
      <p:sp>
        <p:nvSpPr>
          <p:cNvPr id="49" name="Rectangle 48"/>
          <p:cNvSpPr/>
          <p:nvPr/>
        </p:nvSpPr>
        <p:spPr>
          <a:xfrm>
            <a:off x="5562600" y="351686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i="1" dirty="0" smtClean="0"/>
              <a:t>d</a:t>
            </a:r>
            <a:r>
              <a:rPr lang="en-US" i="1" baseline="30000" dirty="0" smtClean="0"/>
              <a:t>2</a:t>
            </a:r>
            <a:r>
              <a:rPr lang="en-US" baseline="-25000" dirty="0" smtClean="0"/>
              <a:t>S</a:t>
            </a:r>
            <a:r>
              <a:rPr lang="en-US" dirty="0" smtClean="0"/>
              <a:t>(C1,C1) = 0  (phone)</a:t>
            </a:r>
          </a:p>
          <a:p>
            <a:r>
              <a:rPr lang="en-US" i="1" dirty="0" smtClean="0"/>
              <a:t>d</a:t>
            </a:r>
            <a:r>
              <a:rPr lang="en-US" i="1" baseline="30000" dirty="0" smtClean="0"/>
              <a:t>3</a:t>
            </a:r>
            <a:r>
              <a:rPr lang="en-US" baseline="-25000" dirty="0" smtClean="0"/>
              <a:t>S</a:t>
            </a:r>
            <a:r>
              <a:rPr lang="en-US" dirty="0" smtClean="0"/>
              <a:t>(C1,C1) = 0  (address) </a:t>
            </a:r>
          </a:p>
        </p:txBody>
      </p:sp>
      <p:sp>
        <p:nvSpPr>
          <p:cNvPr id="50" name="Rectangle 49"/>
          <p:cNvSpPr/>
          <p:nvPr/>
        </p:nvSpPr>
        <p:spPr>
          <a:xfrm>
            <a:off x="5562600" y="4214336"/>
            <a:ext cx="32491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</a:t>
            </a:r>
            <a:r>
              <a:rPr lang="en-US" baseline="-25000" dirty="0" smtClean="0"/>
              <a:t>S</a:t>
            </a:r>
            <a:r>
              <a:rPr lang="en-US" dirty="0" smtClean="0"/>
              <a:t>(C1,C1) </a:t>
            </a:r>
            <a:r>
              <a:rPr lang="en-US" i="1" dirty="0" smtClean="0"/>
              <a:t>= </a:t>
            </a:r>
            <a:r>
              <a:rPr lang="en-US" dirty="0" smtClean="0"/>
              <a:t>(0.25+0+0)/3 = 0.083</a:t>
            </a:r>
          </a:p>
        </p:txBody>
      </p:sp>
      <p:grpSp>
        <p:nvGrpSpPr>
          <p:cNvPr id="65" name="Group 64"/>
          <p:cNvGrpSpPr/>
          <p:nvPr/>
        </p:nvGrpSpPr>
        <p:grpSpPr>
          <a:xfrm>
            <a:off x="1333981" y="3352800"/>
            <a:ext cx="2778890" cy="1772446"/>
            <a:chOff x="1333981" y="3352800"/>
            <a:chExt cx="2778890" cy="1772446"/>
          </a:xfrm>
        </p:grpSpPr>
        <p:cxnSp>
          <p:nvCxnSpPr>
            <p:cNvPr id="51" name="Curved Connector 50"/>
            <p:cNvCxnSpPr>
              <a:stCxn id="177" idx="0"/>
              <a:endCxn id="181" idx="0"/>
            </p:cNvCxnSpPr>
            <p:nvPr/>
          </p:nvCxnSpPr>
          <p:spPr>
            <a:xfrm rot="16200000" flipH="1">
              <a:off x="2487832" y="2698826"/>
              <a:ext cx="51202" cy="2358903"/>
            </a:xfrm>
            <a:prstGeom prst="curvedConnector3">
              <a:avLst>
                <a:gd name="adj1" fmla="val -446467"/>
              </a:avLst>
            </a:prstGeom>
            <a:ln w="12700">
              <a:solidFill>
                <a:srgbClr val="00B05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2365314" y="3352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B050"/>
                  </a:solidFill>
                </a:rPr>
                <a:t>0</a:t>
              </a:r>
              <a:endParaRPr lang="en-US" b="1" dirty="0">
                <a:solidFill>
                  <a:srgbClr val="00B050"/>
                </a:solidFill>
              </a:endParaRPr>
            </a:p>
          </p:txBody>
        </p:sp>
        <p:cxnSp>
          <p:nvCxnSpPr>
            <p:cNvPr id="55" name="Curved Connector 54"/>
            <p:cNvCxnSpPr>
              <a:stCxn id="178" idx="0"/>
              <a:endCxn id="182" idx="0"/>
            </p:cNvCxnSpPr>
            <p:nvPr/>
          </p:nvCxnSpPr>
          <p:spPr>
            <a:xfrm rot="16200000" flipH="1">
              <a:off x="2370728" y="4093981"/>
              <a:ext cx="4193" cy="2058336"/>
            </a:xfrm>
            <a:prstGeom prst="curvedConnector3">
              <a:avLst>
                <a:gd name="adj1" fmla="val -5451944"/>
              </a:avLst>
            </a:prstGeom>
            <a:ln w="12700">
              <a:solidFill>
                <a:srgbClr val="00B05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2107835" y="4584526"/>
              <a:ext cx="4067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00B050"/>
                  </a:solidFill>
                </a:rPr>
                <a:t>0</a:t>
              </a:r>
              <a:endParaRPr lang="en-US" b="1" dirty="0">
                <a:solidFill>
                  <a:srgbClr val="00B050"/>
                </a:solidFill>
              </a:endParaRPr>
            </a:p>
          </p:txBody>
        </p:sp>
        <p:cxnSp>
          <p:nvCxnSpPr>
            <p:cNvPr id="60" name="Curved Connector 59"/>
            <p:cNvCxnSpPr>
              <a:stCxn id="178" idx="0"/>
              <a:endCxn id="193" idx="0"/>
            </p:cNvCxnSpPr>
            <p:nvPr/>
          </p:nvCxnSpPr>
          <p:spPr>
            <a:xfrm rot="16200000" flipH="1">
              <a:off x="2726167" y="3738542"/>
              <a:ext cx="4193" cy="2769215"/>
            </a:xfrm>
            <a:prstGeom prst="curvedConnector3">
              <a:avLst>
                <a:gd name="adj1" fmla="val -7543122"/>
              </a:avLst>
            </a:prstGeom>
            <a:ln w="12700">
              <a:solidFill>
                <a:srgbClr val="00B05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2667000" y="4495800"/>
              <a:ext cx="4067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00B050"/>
                  </a:solidFill>
                </a:rPr>
                <a:t>0</a:t>
              </a:r>
              <a:endParaRPr lang="en-US" b="1" dirty="0">
                <a:solidFill>
                  <a:srgbClr val="00B050"/>
                </a:solidFill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5562600" y="4775537"/>
            <a:ext cx="3581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/>
              <a:t>d</a:t>
            </a:r>
            <a:r>
              <a:rPr lang="en-US" i="1" baseline="30000" dirty="0" smtClean="0"/>
              <a:t>1</a:t>
            </a:r>
            <a:r>
              <a:rPr lang="en-US" baseline="-25000" dirty="0" smtClean="0"/>
              <a:t>S</a:t>
            </a:r>
            <a:r>
              <a:rPr lang="en-US" dirty="0" smtClean="0"/>
              <a:t>(C1,C4) = 1 − (0.7+0.7+0.4)/3</a:t>
            </a:r>
          </a:p>
          <a:p>
            <a:r>
              <a:rPr lang="en-US" dirty="0" smtClean="0"/>
              <a:t>	 = 0.4</a:t>
            </a:r>
          </a:p>
        </p:txBody>
      </p:sp>
      <p:sp>
        <p:nvSpPr>
          <p:cNvPr id="67" name="Rectangle 66"/>
          <p:cNvSpPr/>
          <p:nvPr/>
        </p:nvSpPr>
        <p:spPr>
          <a:xfrm>
            <a:off x="5562600" y="5879068"/>
            <a:ext cx="27895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d</a:t>
            </a:r>
            <a:r>
              <a:rPr lang="en-US" baseline="-25000" dirty="0" err="1" smtClean="0"/>
              <a:t>S</a:t>
            </a:r>
            <a:r>
              <a:rPr lang="en-US" dirty="0" smtClean="0"/>
              <a:t>(C1,C4) = (0.4+1+1)/3=0.8</a:t>
            </a:r>
          </a:p>
        </p:txBody>
      </p:sp>
      <p:sp>
        <p:nvSpPr>
          <p:cNvPr id="58" name="Content Placeholder 2"/>
          <p:cNvSpPr>
            <a:spLocks noGrp="1"/>
          </p:cNvSpPr>
          <p:nvPr>
            <p:ph idx="1"/>
          </p:nvPr>
        </p:nvSpPr>
        <p:spPr>
          <a:xfrm>
            <a:off x="5181600" y="1600200"/>
            <a:ext cx="3810000" cy="4800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Similarity of values</a:t>
            </a:r>
          </a:p>
          <a:p>
            <a:r>
              <a:rPr lang="en-US" sz="2400" dirty="0" smtClean="0"/>
              <a:t>Defined for each attribute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3" grpId="0"/>
      <p:bldP spid="48" grpId="0"/>
      <p:bldP spid="49" grpId="0"/>
      <p:bldP spid="50" grpId="0"/>
      <p:bldP spid="66" grpId="0"/>
      <p:bldP spid="6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Oval 214"/>
          <p:cNvSpPr/>
          <p:nvPr/>
        </p:nvSpPr>
        <p:spPr>
          <a:xfrm>
            <a:off x="3449318" y="1295400"/>
            <a:ext cx="1981200" cy="4800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val 213"/>
          <p:cNvSpPr/>
          <p:nvPr/>
        </p:nvSpPr>
        <p:spPr>
          <a:xfrm>
            <a:off x="100868" y="1219200"/>
            <a:ext cx="2514600" cy="46482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Association Distance</a:t>
            </a:r>
            <a:endParaRPr lang="en-US" dirty="0"/>
          </a:p>
        </p:txBody>
      </p:sp>
      <p:sp>
        <p:nvSpPr>
          <p:cNvPr id="72" name="Slide Number Placeholder 71"/>
          <p:cNvSpPr>
            <a:spLocks noGrp="1"/>
          </p:cNvSpPr>
          <p:nvPr>
            <p:ph type="sldNum" sz="quarter" idx="12"/>
          </p:nvPr>
        </p:nvSpPr>
        <p:spPr>
          <a:xfrm>
            <a:off x="6629400" y="6492875"/>
            <a:ext cx="2133600" cy="365125"/>
          </a:xfrm>
        </p:spPr>
        <p:txBody>
          <a:bodyPr/>
          <a:lstStyle/>
          <a:p>
            <a:fld id="{F0D5AEC0-AD9F-4EA0-8305-5234344695B2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98" name="Oval 97"/>
          <p:cNvSpPr/>
          <p:nvPr/>
        </p:nvSpPr>
        <p:spPr>
          <a:xfrm>
            <a:off x="2225584" y="2206823"/>
            <a:ext cx="457200" cy="4572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/>
                </a:solidFill>
              </a:rPr>
              <a:t>N3</a:t>
            </a:r>
          </a:p>
        </p:txBody>
      </p:sp>
      <p:sp>
        <p:nvSpPr>
          <p:cNvPr id="99" name="Oval 98"/>
          <p:cNvSpPr/>
          <p:nvPr/>
        </p:nvSpPr>
        <p:spPr>
          <a:xfrm>
            <a:off x="132082" y="2215848"/>
            <a:ext cx="457200" cy="4572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/>
                </a:solidFill>
              </a:rPr>
              <a:t>N1</a:t>
            </a:r>
          </a:p>
        </p:txBody>
      </p:sp>
      <p:sp>
        <p:nvSpPr>
          <p:cNvPr id="100" name="Oval 99"/>
          <p:cNvSpPr/>
          <p:nvPr/>
        </p:nvSpPr>
        <p:spPr>
          <a:xfrm>
            <a:off x="1190926" y="2215848"/>
            <a:ext cx="457200" cy="4572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/>
                </a:solidFill>
              </a:rPr>
              <a:t>N2</a:t>
            </a:r>
          </a:p>
        </p:txBody>
      </p:sp>
      <p:cxnSp>
        <p:nvCxnSpPr>
          <p:cNvPr id="101" name="Straight Connector 100"/>
          <p:cNvCxnSpPr>
            <a:stCxn id="99" idx="4"/>
            <a:endCxn id="116" idx="0"/>
          </p:cNvCxnSpPr>
          <p:nvPr/>
        </p:nvCxnSpPr>
        <p:spPr>
          <a:xfrm rot="16200000" flipH="1">
            <a:off x="268946" y="2764784"/>
            <a:ext cx="981575" cy="7981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100" idx="4"/>
            <a:endCxn id="116" idx="0"/>
          </p:cNvCxnSpPr>
          <p:nvPr/>
        </p:nvCxnSpPr>
        <p:spPr>
          <a:xfrm rot="5400000">
            <a:off x="798368" y="3033464"/>
            <a:ext cx="981575" cy="26074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98" idx="4"/>
            <a:endCxn id="120" idx="0"/>
          </p:cNvCxnSpPr>
          <p:nvPr/>
        </p:nvCxnSpPr>
        <p:spPr>
          <a:xfrm rot="16200000" flipH="1">
            <a:off x="2879987" y="2238220"/>
            <a:ext cx="1049044" cy="19006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33"/>
          <p:cNvSpPr txBox="1">
            <a:spLocks noChangeArrowheads="1"/>
          </p:cNvSpPr>
          <p:nvPr/>
        </p:nvSpPr>
        <p:spPr bwMode="auto">
          <a:xfrm>
            <a:off x="786668" y="5635823"/>
            <a:ext cx="138300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 smtClean="0">
                <a:solidFill>
                  <a:schemeClr val="accent2">
                    <a:lumMod val="75000"/>
                  </a:schemeClr>
                </a:solidFill>
              </a:rPr>
              <a:t>1 Microsoft </a:t>
            </a:r>
            <a:r>
              <a:rPr lang="en-US" sz="1400" i="1" dirty="0">
                <a:solidFill>
                  <a:schemeClr val="accent2">
                    <a:lumMod val="75000"/>
                  </a:schemeClr>
                </a:solidFill>
              </a:rPr>
              <a:t>Way</a:t>
            </a:r>
          </a:p>
        </p:txBody>
      </p:sp>
      <p:sp>
        <p:nvSpPr>
          <p:cNvPr id="108" name="TextBox 35"/>
          <p:cNvSpPr txBox="1">
            <a:spLocks noChangeArrowheads="1"/>
          </p:cNvSpPr>
          <p:nvPr/>
        </p:nvSpPr>
        <p:spPr bwMode="auto">
          <a:xfrm rot="2804371">
            <a:off x="1122856" y="4235278"/>
            <a:ext cx="84029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>
                <a:solidFill>
                  <a:schemeClr val="accent2">
                    <a:lumMod val="75000"/>
                  </a:schemeClr>
                </a:solidFill>
              </a:rPr>
              <a:t>xxx-1255</a:t>
            </a:r>
          </a:p>
        </p:txBody>
      </p:sp>
      <p:sp>
        <p:nvSpPr>
          <p:cNvPr id="109" name="TextBox 37"/>
          <p:cNvSpPr txBox="1">
            <a:spLocks noChangeArrowheads="1"/>
          </p:cNvSpPr>
          <p:nvPr/>
        </p:nvSpPr>
        <p:spPr bwMode="auto">
          <a:xfrm rot="2087970">
            <a:off x="-183614" y="1854483"/>
            <a:ext cx="133119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Microsofe</a:t>
            </a:r>
            <a:r>
              <a:rPr lang="en-US" sz="1400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Corp.</a:t>
            </a:r>
            <a:endParaRPr lang="en-US" sz="1400" i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11" name="TextBox 104"/>
          <p:cNvSpPr txBox="1">
            <a:spLocks noChangeArrowheads="1"/>
          </p:cNvSpPr>
          <p:nvPr/>
        </p:nvSpPr>
        <p:spPr bwMode="auto">
          <a:xfrm>
            <a:off x="514009" y="3121223"/>
            <a:ext cx="4161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Calibri" pitchFamily="34" charset="0"/>
              </a:rPr>
              <a:t>s(1)</a:t>
            </a:r>
            <a:endParaRPr lang="en-US" sz="1200" dirty="0">
              <a:latin typeface="Calibri" pitchFamily="34" charset="0"/>
            </a:endParaRPr>
          </a:p>
        </p:txBody>
      </p:sp>
      <p:sp>
        <p:nvSpPr>
          <p:cNvPr id="115" name="Oval 114"/>
          <p:cNvSpPr/>
          <p:nvPr/>
        </p:nvSpPr>
        <p:spPr>
          <a:xfrm>
            <a:off x="4547332" y="2283023"/>
            <a:ext cx="457200" cy="457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rgbClr val="000000"/>
                </a:solidFill>
              </a:rPr>
              <a:t>N4</a:t>
            </a:r>
            <a:endParaRPr lang="en-US" sz="2000" b="1" dirty="0">
              <a:solidFill>
                <a:srgbClr val="000000"/>
              </a:solidFill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930184" y="3654623"/>
            <a:ext cx="4572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/>
                </a:solidFill>
              </a:rPr>
              <a:t>P1</a:t>
            </a:r>
          </a:p>
        </p:txBody>
      </p:sp>
      <p:sp>
        <p:nvSpPr>
          <p:cNvPr id="117" name="Isosceles Triangle 116"/>
          <p:cNvSpPr/>
          <p:nvPr/>
        </p:nvSpPr>
        <p:spPr>
          <a:xfrm>
            <a:off x="1006384" y="5102423"/>
            <a:ext cx="609600" cy="457200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9144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tx1"/>
                </a:solidFill>
              </a:rPr>
              <a:t>A1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4126234" y="3713067"/>
            <a:ext cx="457200" cy="457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rgbClr val="000000"/>
                </a:solidFill>
              </a:rPr>
              <a:t>P4</a:t>
            </a:r>
            <a:endParaRPr lang="en-US" sz="2000" b="1" dirty="0">
              <a:solidFill>
                <a:srgbClr val="000000"/>
              </a:solidFill>
            </a:endParaRPr>
          </a:p>
        </p:txBody>
      </p:sp>
      <p:sp>
        <p:nvSpPr>
          <p:cNvPr id="121" name="Isosceles Triangle 120"/>
          <p:cNvSpPr/>
          <p:nvPr/>
        </p:nvSpPr>
        <p:spPr>
          <a:xfrm>
            <a:off x="3632932" y="5026223"/>
            <a:ext cx="609600" cy="457200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9144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rgbClr val="000000"/>
                </a:solidFill>
              </a:rPr>
              <a:t>A2</a:t>
            </a:r>
            <a:endParaRPr lang="en-US" sz="2000" b="1" dirty="0">
              <a:solidFill>
                <a:srgbClr val="000000"/>
              </a:solidFill>
            </a:endParaRPr>
          </a:p>
        </p:txBody>
      </p:sp>
      <p:sp>
        <p:nvSpPr>
          <p:cNvPr id="122" name="TextBox 37"/>
          <p:cNvSpPr txBox="1">
            <a:spLocks noChangeArrowheads="1"/>
          </p:cNvSpPr>
          <p:nvPr/>
        </p:nvSpPr>
        <p:spPr bwMode="auto">
          <a:xfrm rot="2087970">
            <a:off x="672268" y="1781363"/>
            <a:ext cx="13099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Microsoft Corp.</a:t>
            </a:r>
            <a:endParaRPr lang="en-US" sz="1400" i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23" name="TextBox 37"/>
          <p:cNvSpPr txBox="1">
            <a:spLocks noChangeArrowheads="1"/>
          </p:cNvSpPr>
          <p:nvPr/>
        </p:nvSpPr>
        <p:spPr bwMode="auto">
          <a:xfrm rot="2087970">
            <a:off x="1612454" y="1840792"/>
            <a:ext cx="84510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MS Corp.</a:t>
            </a:r>
            <a:endParaRPr lang="en-US" sz="1400" i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24" name="TextBox 37"/>
          <p:cNvSpPr txBox="1">
            <a:spLocks noChangeArrowheads="1"/>
          </p:cNvSpPr>
          <p:nvPr/>
        </p:nvSpPr>
        <p:spPr bwMode="auto">
          <a:xfrm rot="2087970">
            <a:off x="3736596" y="1772585"/>
            <a:ext cx="123463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 err="1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Macrosoft</a:t>
            </a:r>
            <a:r>
              <a:rPr lang="en-US" sz="1400" i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 Inc.</a:t>
            </a:r>
            <a:endParaRPr lang="en-US" sz="1400" i="1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25" name="TextBox 33"/>
          <p:cNvSpPr txBox="1">
            <a:spLocks noChangeArrowheads="1"/>
          </p:cNvSpPr>
          <p:nvPr/>
        </p:nvSpPr>
        <p:spPr bwMode="auto">
          <a:xfrm>
            <a:off x="3397337" y="5635823"/>
            <a:ext cx="114999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>
                <a:solidFill>
                  <a:schemeClr val="accent5">
                    <a:lumMod val="75000"/>
                  </a:schemeClr>
                </a:solidFill>
              </a:rPr>
              <a:t>2 Sylvan Way</a:t>
            </a:r>
          </a:p>
        </p:txBody>
      </p:sp>
      <p:sp>
        <p:nvSpPr>
          <p:cNvPr id="128" name="TextBox 35"/>
          <p:cNvSpPr txBox="1">
            <a:spLocks noChangeArrowheads="1"/>
          </p:cNvSpPr>
          <p:nvPr/>
        </p:nvSpPr>
        <p:spPr bwMode="auto">
          <a:xfrm rot="2804371">
            <a:off x="4318906" y="4311478"/>
            <a:ext cx="84029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 smtClean="0">
                <a:solidFill>
                  <a:schemeClr val="accent5">
                    <a:lumMod val="75000"/>
                  </a:schemeClr>
                </a:solidFill>
              </a:rPr>
              <a:t>xxx-0500</a:t>
            </a:r>
            <a:endParaRPr lang="en-US" sz="1400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37" name="TextBox 104"/>
          <p:cNvSpPr txBox="1">
            <a:spLocks noChangeArrowheads="1"/>
          </p:cNvSpPr>
          <p:nvPr/>
        </p:nvSpPr>
        <p:spPr bwMode="auto">
          <a:xfrm>
            <a:off x="998500" y="3048000"/>
            <a:ext cx="54128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Calibri" pitchFamily="34" charset="0"/>
              </a:rPr>
              <a:t>s(2-5)</a:t>
            </a:r>
            <a:endParaRPr lang="en-US" sz="1200" dirty="0">
              <a:latin typeface="Calibri" pitchFamily="34" charset="0"/>
            </a:endParaRPr>
          </a:p>
        </p:txBody>
      </p:sp>
      <p:cxnSp>
        <p:nvCxnSpPr>
          <p:cNvPr id="144" name="Straight Connector 143"/>
          <p:cNvCxnSpPr>
            <a:stCxn id="98" idx="3"/>
            <a:endCxn id="116" idx="0"/>
          </p:cNvCxnSpPr>
          <p:nvPr/>
        </p:nvCxnSpPr>
        <p:spPr>
          <a:xfrm rot="5400000">
            <a:off x="1196885" y="2558968"/>
            <a:ext cx="1057555" cy="11337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TextBox 104"/>
          <p:cNvSpPr txBox="1">
            <a:spLocks noChangeArrowheads="1"/>
          </p:cNvSpPr>
          <p:nvPr/>
        </p:nvSpPr>
        <p:spPr bwMode="auto">
          <a:xfrm>
            <a:off x="1234984" y="3304401"/>
            <a:ext cx="55180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Calibri" pitchFamily="34" charset="0"/>
              </a:rPr>
              <a:t>S(7-8)</a:t>
            </a:r>
            <a:endParaRPr lang="en-US" sz="1200" dirty="0">
              <a:latin typeface="Calibri" pitchFamily="34" charset="0"/>
            </a:endParaRPr>
          </a:p>
        </p:txBody>
      </p:sp>
      <p:sp>
        <p:nvSpPr>
          <p:cNvPr id="150" name="TextBox 104"/>
          <p:cNvSpPr txBox="1">
            <a:spLocks noChangeArrowheads="1"/>
          </p:cNvSpPr>
          <p:nvPr/>
        </p:nvSpPr>
        <p:spPr bwMode="auto">
          <a:xfrm>
            <a:off x="616648" y="2542401"/>
            <a:ext cx="54128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dirty="0" smtClean="0">
                <a:latin typeface="Calibri" pitchFamily="34" charset="0"/>
              </a:rPr>
              <a:t>s(1-2</a:t>
            </a:r>
            <a:r>
              <a:rPr lang="en-US" sz="1200" dirty="0">
                <a:latin typeface="Calibri" pitchFamily="34" charset="0"/>
              </a:rPr>
              <a:t>)</a:t>
            </a:r>
          </a:p>
        </p:txBody>
      </p:sp>
      <p:sp>
        <p:nvSpPr>
          <p:cNvPr id="152" name="TextBox 104"/>
          <p:cNvSpPr txBox="1">
            <a:spLocks noChangeArrowheads="1"/>
          </p:cNvSpPr>
          <p:nvPr/>
        </p:nvSpPr>
        <p:spPr bwMode="auto">
          <a:xfrm>
            <a:off x="1978580" y="2819400"/>
            <a:ext cx="55180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Calibri" pitchFamily="34" charset="0"/>
              </a:rPr>
              <a:t>S(3-5)</a:t>
            </a:r>
            <a:endParaRPr lang="en-US" sz="1200" dirty="0">
              <a:latin typeface="Calibri" pitchFamily="34" charset="0"/>
            </a:endParaRPr>
          </a:p>
        </p:txBody>
      </p:sp>
      <p:sp>
        <p:nvSpPr>
          <p:cNvPr id="155" name="TextBox 104"/>
          <p:cNvSpPr txBox="1">
            <a:spLocks noChangeArrowheads="1"/>
          </p:cNvSpPr>
          <p:nvPr/>
        </p:nvSpPr>
        <p:spPr bwMode="auto">
          <a:xfrm>
            <a:off x="3124200" y="3024425"/>
            <a:ext cx="5046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Calibri" pitchFamily="34" charset="0"/>
              </a:rPr>
              <a:t>S(10)</a:t>
            </a:r>
            <a:endParaRPr lang="en-US" sz="1200" dirty="0">
              <a:latin typeface="Calibri" pitchFamily="34" charset="0"/>
            </a:endParaRPr>
          </a:p>
        </p:txBody>
      </p:sp>
      <p:cxnSp>
        <p:nvCxnSpPr>
          <p:cNvPr id="157" name="Straight Connector 156"/>
          <p:cNvCxnSpPr>
            <a:stCxn id="115" idx="4"/>
            <a:endCxn id="120" idx="0"/>
          </p:cNvCxnSpPr>
          <p:nvPr/>
        </p:nvCxnSpPr>
        <p:spPr>
          <a:xfrm rot="5400000">
            <a:off x="4078961" y="3016096"/>
            <a:ext cx="972844" cy="42109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xtBox 104"/>
          <p:cNvSpPr txBox="1">
            <a:spLocks noChangeArrowheads="1"/>
          </p:cNvSpPr>
          <p:nvPr/>
        </p:nvSpPr>
        <p:spPr bwMode="auto">
          <a:xfrm>
            <a:off x="4184088" y="3024425"/>
            <a:ext cx="6303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Calibri" pitchFamily="34" charset="0"/>
              </a:rPr>
              <a:t>S(1-9)</a:t>
            </a:r>
            <a:endParaRPr lang="en-US" sz="1200" dirty="0">
              <a:latin typeface="Calibri" pitchFamily="34" charset="0"/>
            </a:endParaRPr>
          </a:p>
        </p:txBody>
      </p:sp>
      <p:sp>
        <p:nvSpPr>
          <p:cNvPr id="161" name="Isosceles Triangle 160"/>
          <p:cNvSpPr/>
          <p:nvPr/>
        </p:nvSpPr>
        <p:spPr>
          <a:xfrm>
            <a:off x="4471132" y="5026223"/>
            <a:ext cx="609600" cy="457200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9144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rgbClr val="000000"/>
                </a:solidFill>
              </a:rPr>
              <a:t>A3</a:t>
            </a:r>
            <a:endParaRPr lang="en-US" sz="2000" b="1" dirty="0">
              <a:solidFill>
                <a:srgbClr val="000000"/>
              </a:solidFill>
            </a:endParaRPr>
          </a:p>
        </p:txBody>
      </p:sp>
      <p:sp>
        <p:nvSpPr>
          <p:cNvPr id="162" name="TextBox 33"/>
          <p:cNvSpPr txBox="1">
            <a:spLocks noChangeArrowheads="1"/>
          </p:cNvSpPr>
          <p:nvPr/>
        </p:nvSpPr>
        <p:spPr bwMode="auto">
          <a:xfrm>
            <a:off x="4572000" y="5635823"/>
            <a:ext cx="101091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>
                <a:solidFill>
                  <a:schemeClr val="accent5">
                    <a:lumMod val="75000"/>
                  </a:schemeClr>
                </a:solidFill>
              </a:rPr>
              <a:t>2 Sylvan </a:t>
            </a:r>
            <a:r>
              <a:rPr lang="en-US" sz="1400" i="1" dirty="0" smtClean="0">
                <a:solidFill>
                  <a:schemeClr val="accent5">
                    <a:lumMod val="75000"/>
                  </a:schemeClr>
                </a:solidFill>
              </a:rPr>
              <a:t>W.</a:t>
            </a:r>
            <a:endParaRPr lang="en-US" sz="1400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103" name="Straight Connector 102"/>
          <p:cNvCxnSpPr>
            <a:stCxn id="120" idx="2"/>
            <a:endCxn id="121" idx="0"/>
          </p:cNvCxnSpPr>
          <p:nvPr/>
        </p:nvCxnSpPr>
        <p:spPr>
          <a:xfrm rot="5400000">
            <a:off x="3718305" y="4389694"/>
            <a:ext cx="855956" cy="4171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Box 104"/>
          <p:cNvSpPr txBox="1">
            <a:spLocks noChangeArrowheads="1"/>
          </p:cNvSpPr>
          <p:nvPr/>
        </p:nvSpPr>
        <p:spPr bwMode="auto">
          <a:xfrm>
            <a:off x="3902102" y="4447401"/>
            <a:ext cx="629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Calibri" pitchFamily="34" charset="0"/>
              </a:rPr>
              <a:t>S(2-10)</a:t>
            </a:r>
            <a:endParaRPr lang="en-US" sz="1200" dirty="0">
              <a:latin typeface="Calibri" pitchFamily="34" charset="0"/>
            </a:endParaRPr>
          </a:p>
        </p:txBody>
      </p:sp>
      <p:cxnSp>
        <p:nvCxnSpPr>
          <p:cNvPr id="163" name="Straight Connector 162"/>
          <p:cNvCxnSpPr>
            <a:stCxn id="120" idx="2"/>
            <a:endCxn id="161" idx="0"/>
          </p:cNvCxnSpPr>
          <p:nvPr/>
        </p:nvCxnSpPr>
        <p:spPr>
          <a:xfrm rot="16200000" flipH="1">
            <a:off x="4137405" y="4387696"/>
            <a:ext cx="855956" cy="42109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9" name="Group 88"/>
          <p:cNvGrpSpPr/>
          <p:nvPr/>
        </p:nvGrpSpPr>
        <p:grpSpPr>
          <a:xfrm>
            <a:off x="199036" y="2444448"/>
            <a:ext cx="2425952" cy="2886575"/>
            <a:chOff x="199036" y="2444448"/>
            <a:chExt cx="2425952" cy="2886575"/>
          </a:xfrm>
        </p:grpSpPr>
        <p:cxnSp>
          <p:nvCxnSpPr>
            <p:cNvPr id="112" name="Curved Connector 69"/>
            <p:cNvCxnSpPr>
              <a:stCxn id="99" idx="3"/>
              <a:endCxn id="117" idx="1"/>
            </p:cNvCxnSpPr>
            <p:nvPr/>
          </p:nvCxnSpPr>
          <p:spPr>
            <a:xfrm rot="16200000" flipH="1">
              <a:off x="-683555" y="3488684"/>
              <a:ext cx="2724930" cy="959747"/>
            </a:xfrm>
            <a:prstGeom prst="curvedConnector2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urved Connector 69"/>
            <p:cNvCxnSpPr>
              <a:stCxn id="100" idx="6"/>
              <a:endCxn id="117" idx="5"/>
            </p:cNvCxnSpPr>
            <p:nvPr/>
          </p:nvCxnSpPr>
          <p:spPr>
            <a:xfrm flipH="1">
              <a:off x="1463584" y="2444448"/>
              <a:ext cx="184542" cy="2886575"/>
            </a:xfrm>
            <a:prstGeom prst="curvedConnector3">
              <a:avLst>
                <a:gd name="adj1" fmla="val -123874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>
              <a:stCxn id="116" idx="2"/>
              <a:endCxn id="117" idx="0"/>
            </p:cNvCxnSpPr>
            <p:nvPr/>
          </p:nvCxnSpPr>
          <p:spPr>
            <a:xfrm rot="16200000" flipH="1">
              <a:off x="739684" y="4530923"/>
              <a:ext cx="99060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TextBox 104"/>
            <p:cNvSpPr txBox="1">
              <a:spLocks noChangeArrowheads="1"/>
            </p:cNvSpPr>
            <p:nvPr/>
          </p:nvSpPr>
          <p:spPr bwMode="auto">
            <a:xfrm>
              <a:off x="199546" y="4111823"/>
              <a:ext cx="54128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Calibri" pitchFamily="34" charset="0"/>
                </a:rPr>
                <a:t>s(1-2</a:t>
              </a:r>
              <a:r>
                <a:rPr lang="en-US" sz="1200" dirty="0">
                  <a:latin typeface="Calibri" pitchFamily="34" charset="0"/>
                </a:rPr>
                <a:t>)</a:t>
              </a:r>
            </a:p>
          </p:txBody>
        </p:sp>
        <p:sp>
          <p:nvSpPr>
            <p:cNvPr id="136" name="TextBox 104"/>
            <p:cNvSpPr txBox="1">
              <a:spLocks noChangeArrowheads="1"/>
            </p:cNvSpPr>
            <p:nvPr/>
          </p:nvSpPr>
          <p:spPr bwMode="auto">
            <a:xfrm>
              <a:off x="701584" y="4599801"/>
              <a:ext cx="77407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Calibri" pitchFamily="34" charset="0"/>
                </a:rPr>
                <a:t>s(1-5,7,8)</a:t>
              </a:r>
              <a:endParaRPr lang="en-US" sz="1200" dirty="0">
                <a:latin typeface="Calibri" pitchFamily="34" charset="0"/>
              </a:endParaRPr>
            </a:p>
          </p:txBody>
        </p:sp>
        <p:sp>
          <p:nvSpPr>
            <p:cNvPr id="138" name="TextBox 104"/>
            <p:cNvSpPr txBox="1">
              <a:spLocks noChangeArrowheads="1"/>
            </p:cNvSpPr>
            <p:nvPr/>
          </p:nvSpPr>
          <p:spPr bwMode="auto">
            <a:xfrm>
              <a:off x="1539784" y="3733800"/>
              <a:ext cx="54213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 smtClean="0">
                  <a:latin typeface="Calibri" pitchFamily="34" charset="0"/>
                </a:rPr>
                <a:t>s(2-6)</a:t>
              </a:r>
              <a:endParaRPr lang="en-US" sz="1200" dirty="0">
                <a:latin typeface="Calibri" pitchFamily="34" charset="0"/>
              </a:endParaRPr>
            </a:p>
          </p:txBody>
        </p:sp>
        <p:sp>
          <p:nvSpPr>
            <p:cNvPr id="143" name="TextBox 104"/>
            <p:cNvSpPr txBox="1">
              <a:spLocks noChangeArrowheads="1"/>
            </p:cNvSpPr>
            <p:nvPr/>
          </p:nvSpPr>
          <p:spPr bwMode="auto">
            <a:xfrm>
              <a:off x="2073184" y="3733800"/>
              <a:ext cx="55180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Calibri" pitchFamily="34" charset="0"/>
                </a:rPr>
                <a:t>S(7-8)</a:t>
              </a:r>
              <a:endParaRPr lang="en-US" sz="1200" dirty="0">
                <a:latin typeface="Calibri" pitchFamily="34" charset="0"/>
              </a:endParaRPr>
            </a:p>
          </p:txBody>
        </p:sp>
        <p:cxnSp>
          <p:nvCxnSpPr>
            <p:cNvPr id="145" name="Curved Connector 69"/>
            <p:cNvCxnSpPr>
              <a:stCxn id="98" idx="4"/>
              <a:endCxn id="117" idx="5"/>
            </p:cNvCxnSpPr>
            <p:nvPr/>
          </p:nvCxnSpPr>
          <p:spPr>
            <a:xfrm rot="5400000">
              <a:off x="625384" y="3502223"/>
              <a:ext cx="2667000" cy="990600"/>
            </a:xfrm>
            <a:prstGeom prst="curvedConnector2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3" name="Curved Connector 69"/>
          <p:cNvCxnSpPr>
            <a:stCxn id="98" idx="4"/>
            <a:endCxn id="121" idx="0"/>
          </p:cNvCxnSpPr>
          <p:nvPr/>
        </p:nvCxnSpPr>
        <p:spPr>
          <a:xfrm rot="16200000" flipH="1">
            <a:off x="2014858" y="3103349"/>
            <a:ext cx="2362200" cy="1483548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urved Connector 69"/>
          <p:cNvCxnSpPr>
            <a:stCxn id="115" idx="4"/>
            <a:endCxn id="121" idx="5"/>
          </p:cNvCxnSpPr>
          <p:nvPr/>
        </p:nvCxnSpPr>
        <p:spPr>
          <a:xfrm rot="5400000">
            <a:off x="3175732" y="3654623"/>
            <a:ext cx="2514600" cy="685800"/>
          </a:xfrm>
          <a:prstGeom prst="curvedConnector2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104"/>
          <p:cNvSpPr txBox="1">
            <a:spLocks noChangeArrowheads="1"/>
          </p:cNvSpPr>
          <p:nvPr/>
        </p:nvSpPr>
        <p:spPr bwMode="auto">
          <a:xfrm>
            <a:off x="4572000" y="3654623"/>
            <a:ext cx="6303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Calibri" pitchFamily="34" charset="0"/>
              </a:rPr>
              <a:t>S(2-9)</a:t>
            </a:r>
            <a:endParaRPr lang="en-US" sz="1200" dirty="0">
              <a:latin typeface="Calibri" pitchFamily="34" charset="0"/>
            </a:endParaRPr>
          </a:p>
        </p:txBody>
      </p:sp>
      <p:sp>
        <p:nvSpPr>
          <p:cNvPr id="164" name="Freeform 163"/>
          <p:cNvSpPr/>
          <p:nvPr/>
        </p:nvSpPr>
        <p:spPr>
          <a:xfrm>
            <a:off x="4764435" y="2774342"/>
            <a:ext cx="627798" cy="2251881"/>
          </a:xfrm>
          <a:custGeom>
            <a:avLst/>
            <a:gdLst>
              <a:gd name="connsiteX0" fmla="*/ 0 w 627798"/>
              <a:gd name="connsiteY0" fmla="*/ 0 h 2251881"/>
              <a:gd name="connsiteX1" fmla="*/ 491320 w 627798"/>
              <a:gd name="connsiteY1" fmla="*/ 573206 h 2251881"/>
              <a:gd name="connsiteX2" fmla="*/ 545911 w 627798"/>
              <a:gd name="connsiteY2" fmla="*/ 1487606 h 2251881"/>
              <a:gd name="connsiteX3" fmla="*/ 0 w 627798"/>
              <a:gd name="connsiteY3" fmla="*/ 2251881 h 2251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7798" h="2251881">
                <a:moveTo>
                  <a:pt x="0" y="0"/>
                </a:moveTo>
                <a:cubicBezTo>
                  <a:pt x="200167" y="162636"/>
                  <a:pt x="400335" y="325272"/>
                  <a:pt x="491320" y="573206"/>
                </a:cubicBezTo>
                <a:cubicBezTo>
                  <a:pt x="582305" y="821140"/>
                  <a:pt x="627798" y="1207827"/>
                  <a:pt x="545911" y="1487606"/>
                </a:cubicBezTo>
                <a:cubicBezTo>
                  <a:pt x="464024" y="1767385"/>
                  <a:pt x="232012" y="2009633"/>
                  <a:pt x="0" y="2251881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TextBox 104"/>
          <p:cNvSpPr txBox="1">
            <a:spLocks noChangeArrowheads="1"/>
          </p:cNvSpPr>
          <p:nvPr/>
        </p:nvSpPr>
        <p:spPr bwMode="auto">
          <a:xfrm>
            <a:off x="4983512" y="3502223"/>
            <a:ext cx="4161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Calibri" pitchFamily="34" charset="0"/>
              </a:rPr>
              <a:t>s(1)</a:t>
            </a:r>
            <a:endParaRPr lang="en-US" sz="1200" dirty="0">
              <a:latin typeface="Calibri" pitchFamily="34" charset="0"/>
            </a:endParaRPr>
          </a:p>
        </p:txBody>
      </p:sp>
      <p:sp>
        <p:nvSpPr>
          <p:cNvPr id="166" name="TextBox 104"/>
          <p:cNvSpPr txBox="1">
            <a:spLocks noChangeArrowheads="1"/>
          </p:cNvSpPr>
          <p:nvPr/>
        </p:nvSpPr>
        <p:spPr bwMode="auto">
          <a:xfrm>
            <a:off x="4572927" y="4569023"/>
            <a:ext cx="4161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Calibri" pitchFamily="34" charset="0"/>
              </a:rPr>
              <a:t>s(1)</a:t>
            </a:r>
            <a:endParaRPr lang="en-US" sz="1200" dirty="0">
              <a:latin typeface="Calibri" pitchFamily="34" charset="0"/>
            </a:endParaRPr>
          </a:p>
        </p:txBody>
      </p:sp>
      <p:sp>
        <p:nvSpPr>
          <p:cNvPr id="209" name="Rectangle 208"/>
          <p:cNvSpPr/>
          <p:nvPr/>
        </p:nvSpPr>
        <p:spPr>
          <a:xfrm>
            <a:off x="5867400" y="3714576"/>
            <a:ext cx="259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d</a:t>
            </a:r>
            <a:r>
              <a:rPr lang="en-US" sz="1600" baseline="30000" dirty="0" smtClean="0"/>
              <a:t>1,3</a:t>
            </a:r>
            <a:r>
              <a:rPr lang="en-US" sz="1600" baseline="-25000" dirty="0" smtClean="0"/>
              <a:t>A</a:t>
            </a:r>
            <a:r>
              <a:rPr lang="en-US" sz="1600" dirty="0" smtClean="0"/>
              <a:t>(C1,C1) = 1− 8/9 = 0.11 </a:t>
            </a:r>
          </a:p>
          <a:p>
            <a:r>
              <a:rPr lang="en-US" sz="1600" dirty="0" smtClean="0"/>
              <a:t>d</a:t>
            </a:r>
            <a:r>
              <a:rPr lang="en-US" sz="1600" baseline="30000" dirty="0" smtClean="0"/>
              <a:t>2,3</a:t>
            </a:r>
            <a:r>
              <a:rPr lang="en-US" sz="1600" baseline="-25000" dirty="0" smtClean="0"/>
              <a:t>A</a:t>
            </a:r>
            <a:r>
              <a:rPr lang="en-US" sz="1600" dirty="0" smtClean="0"/>
              <a:t> (C1,C1) = 1− 7/8 = 0.125</a:t>
            </a:r>
          </a:p>
        </p:txBody>
      </p:sp>
      <p:sp>
        <p:nvSpPr>
          <p:cNvPr id="210" name="TextBox 209"/>
          <p:cNvSpPr txBox="1"/>
          <p:nvPr/>
        </p:nvSpPr>
        <p:spPr>
          <a:xfrm>
            <a:off x="710468" y="6324600"/>
            <a:ext cx="424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C1</a:t>
            </a:r>
            <a:endParaRPr lang="en-US" dirty="0"/>
          </a:p>
        </p:txBody>
      </p:sp>
      <p:sp>
        <p:nvSpPr>
          <p:cNvPr id="211" name="TextBox 210"/>
          <p:cNvSpPr txBox="1"/>
          <p:nvPr/>
        </p:nvSpPr>
        <p:spPr>
          <a:xfrm>
            <a:off x="4287518" y="632460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C4</a:t>
            </a:r>
            <a:endParaRPr lang="en-US" dirty="0"/>
          </a:p>
        </p:txBody>
      </p:sp>
      <p:sp>
        <p:nvSpPr>
          <p:cNvPr id="78" name="Rectangle 77"/>
          <p:cNvSpPr/>
          <p:nvPr/>
        </p:nvSpPr>
        <p:spPr>
          <a:xfrm>
            <a:off x="5867400" y="3409776"/>
            <a:ext cx="25487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i="1" dirty="0" smtClean="0"/>
              <a:t>d</a:t>
            </a:r>
            <a:r>
              <a:rPr lang="en-US" sz="1600" i="1" baseline="30000" dirty="0" smtClean="0"/>
              <a:t>1,2</a:t>
            </a:r>
            <a:r>
              <a:rPr lang="en-US" sz="1600" baseline="-25000" dirty="0" smtClean="0"/>
              <a:t>A</a:t>
            </a:r>
            <a:r>
              <a:rPr lang="en-US" sz="1600" dirty="0" smtClean="0"/>
              <a:t> (C1,C1) = 1 − 7/9 = 0.22</a:t>
            </a:r>
          </a:p>
        </p:txBody>
      </p:sp>
      <p:sp>
        <p:nvSpPr>
          <p:cNvPr id="79" name="Rectangle 78"/>
          <p:cNvSpPr/>
          <p:nvPr/>
        </p:nvSpPr>
        <p:spPr>
          <a:xfrm>
            <a:off x="5829837" y="6062246"/>
            <a:ext cx="4572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 smtClean="0"/>
              <a:t>d</a:t>
            </a:r>
            <a:r>
              <a:rPr lang="en-US" sz="1600" baseline="-25000" dirty="0" err="1" smtClean="0"/>
              <a:t>A</a:t>
            </a:r>
            <a:r>
              <a:rPr lang="en-US" sz="1600" dirty="0" smtClean="0"/>
              <a:t>(C1,C4)  = (0.9+0.9+1)/3 =  0.93</a:t>
            </a:r>
          </a:p>
        </p:txBody>
      </p:sp>
      <p:sp>
        <p:nvSpPr>
          <p:cNvPr id="80" name="Rectangle 79"/>
          <p:cNvSpPr/>
          <p:nvPr/>
        </p:nvSpPr>
        <p:spPr>
          <a:xfrm>
            <a:off x="5823099" y="4951489"/>
            <a:ext cx="4572000" cy="589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d</a:t>
            </a:r>
            <a:r>
              <a:rPr lang="en-US" sz="1600" baseline="30000" dirty="0" smtClean="0"/>
              <a:t>1,2</a:t>
            </a:r>
            <a:r>
              <a:rPr lang="en-US" sz="1600" baseline="-25000" dirty="0" smtClean="0"/>
              <a:t>A</a:t>
            </a:r>
            <a:r>
              <a:rPr lang="en-US" sz="1600" dirty="0" smtClean="0"/>
              <a:t> (C1,C4) = 1 − max(1/10,0/10) </a:t>
            </a:r>
          </a:p>
          <a:p>
            <a:r>
              <a:rPr lang="en-US" sz="1600" dirty="0" smtClean="0"/>
              <a:t>	    = 0.9</a:t>
            </a:r>
          </a:p>
        </p:txBody>
      </p:sp>
      <p:sp>
        <p:nvSpPr>
          <p:cNvPr id="85" name="Rectangle 84"/>
          <p:cNvSpPr/>
          <p:nvPr/>
        </p:nvSpPr>
        <p:spPr>
          <a:xfrm>
            <a:off x="5867400" y="4267200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 err="1" smtClean="0"/>
              <a:t>d</a:t>
            </a:r>
            <a:r>
              <a:rPr lang="en-US" sz="1600" baseline="-25000" dirty="0" err="1" smtClean="0"/>
              <a:t>A</a:t>
            </a:r>
            <a:r>
              <a:rPr lang="en-US" sz="1600" dirty="0" smtClean="0"/>
              <a:t>(C1,C1) 	= (0.22+0.11+0.125)/3 </a:t>
            </a:r>
          </a:p>
          <a:p>
            <a:r>
              <a:rPr lang="en-US" sz="1600" dirty="0" smtClean="0"/>
              <a:t>	=  0.153</a:t>
            </a:r>
          </a:p>
        </p:txBody>
      </p:sp>
      <p:sp>
        <p:nvSpPr>
          <p:cNvPr id="88" name="TextBox 104"/>
          <p:cNvSpPr txBox="1">
            <a:spLocks noChangeArrowheads="1"/>
          </p:cNvSpPr>
          <p:nvPr/>
        </p:nvSpPr>
        <p:spPr bwMode="auto">
          <a:xfrm>
            <a:off x="2971800" y="3657600"/>
            <a:ext cx="5046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Calibri" pitchFamily="34" charset="0"/>
              </a:rPr>
              <a:t>S(10)</a:t>
            </a:r>
            <a:endParaRPr lang="en-US" sz="1200" dirty="0">
              <a:latin typeface="Calibri" pitchFamily="34" charset="0"/>
            </a:endParaRPr>
          </a:p>
        </p:txBody>
      </p:sp>
      <p:grpSp>
        <p:nvGrpSpPr>
          <p:cNvPr id="90" name="Group 89"/>
          <p:cNvGrpSpPr/>
          <p:nvPr/>
        </p:nvGrpSpPr>
        <p:grpSpPr>
          <a:xfrm>
            <a:off x="3886200" y="2133600"/>
            <a:ext cx="1371600" cy="2209800"/>
            <a:chOff x="381000" y="1828800"/>
            <a:chExt cx="1371600" cy="2209800"/>
          </a:xfrm>
        </p:grpSpPr>
        <p:sp>
          <p:nvSpPr>
            <p:cNvPr id="91" name="Oval 90"/>
            <p:cNvSpPr/>
            <p:nvPr/>
          </p:nvSpPr>
          <p:spPr>
            <a:xfrm>
              <a:off x="838200" y="1828800"/>
              <a:ext cx="914400" cy="762000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381000" y="3276600"/>
              <a:ext cx="914400" cy="762000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-76200" y="2057400"/>
            <a:ext cx="2895600" cy="2209800"/>
            <a:chOff x="-76200" y="2057400"/>
            <a:chExt cx="2895600" cy="2209800"/>
          </a:xfrm>
        </p:grpSpPr>
        <p:sp>
          <p:nvSpPr>
            <p:cNvPr id="81" name="Oval 80"/>
            <p:cNvSpPr/>
            <p:nvPr/>
          </p:nvSpPr>
          <p:spPr>
            <a:xfrm>
              <a:off x="-76200" y="2057400"/>
              <a:ext cx="2895600" cy="762000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>
            <a:xfrm>
              <a:off x="762000" y="3505200"/>
              <a:ext cx="838200" cy="762000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2819400" y="1295400"/>
            <a:ext cx="2667000" cy="1159669"/>
            <a:chOff x="5562600" y="3581400"/>
            <a:chExt cx="2667000" cy="1159669"/>
          </a:xfrm>
        </p:grpSpPr>
        <p:sp>
          <p:nvSpPr>
            <p:cNvPr id="131" name="Rounded Rectangle 130"/>
            <p:cNvSpPr/>
            <p:nvPr/>
          </p:nvSpPr>
          <p:spPr>
            <a:xfrm>
              <a:off x="5562600" y="3581400"/>
              <a:ext cx="2667000" cy="550069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rgbClr val="FF0000"/>
                  </a:solidFill>
                </a:rPr>
                <a:t>9</a:t>
              </a:r>
              <a:r>
                <a:rPr lang="en-US" b="1" dirty="0" smtClean="0">
                  <a:solidFill>
                    <a:schemeClr val="bg1"/>
                  </a:solidFill>
                </a:rPr>
                <a:t> sources (S1-S8,S10)</a:t>
              </a:r>
            </a:p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mention (N1,N2,N3,P1)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32" name="Rounded Rectangle 131"/>
            <p:cNvSpPr/>
            <p:nvPr/>
          </p:nvSpPr>
          <p:spPr>
            <a:xfrm>
              <a:off x="5562600" y="4191000"/>
              <a:ext cx="2667000" cy="550069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rgbClr val="FF0000"/>
                  </a:solidFill>
                </a:rPr>
                <a:t>7</a:t>
              </a:r>
              <a:r>
                <a:rPr lang="en-US" b="1" dirty="0" smtClean="0">
                  <a:solidFill>
                    <a:schemeClr val="bg1"/>
                  </a:solidFill>
                </a:rPr>
                <a:t> sources (S1-S5,S7,S8)</a:t>
              </a:r>
            </a:p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Support (N1,N2,N3)-P1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34" name="Rectangle 133"/>
          <p:cNvSpPr/>
          <p:nvPr/>
        </p:nvSpPr>
        <p:spPr>
          <a:xfrm>
            <a:off x="5815884" y="5452646"/>
            <a:ext cx="4267200" cy="5898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d</a:t>
            </a:r>
            <a:r>
              <a:rPr lang="en-US" sz="1600" baseline="30000" dirty="0" smtClean="0"/>
              <a:t>1,3</a:t>
            </a:r>
            <a:r>
              <a:rPr lang="en-US" sz="1600" baseline="-25000" dirty="0" smtClean="0"/>
              <a:t>A</a:t>
            </a:r>
            <a:r>
              <a:rPr lang="en-US" sz="1600" dirty="0" smtClean="0"/>
              <a:t>(C1,C4) = 0.9 </a:t>
            </a:r>
          </a:p>
          <a:p>
            <a:r>
              <a:rPr lang="en-US" sz="1600" dirty="0" smtClean="0"/>
              <a:t>d</a:t>
            </a:r>
            <a:r>
              <a:rPr lang="en-US" sz="1600" baseline="30000" dirty="0" smtClean="0"/>
              <a:t>2,3</a:t>
            </a:r>
            <a:r>
              <a:rPr lang="en-US" sz="1600" baseline="-25000" dirty="0" smtClean="0"/>
              <a:t>A</a:t>
            </a:r>
            <a:r>
              <a:rPr lang="en-US" sz="1600" dirty="0" smtClean="0"/>
              <a:t> (C1,C4) = 1</a:t>
            </a:r>
          </a:p>
        </p:txBody>
      </p:sp>
      <p:sp>
        <p:nvSpPr>
          <p:cNvPr id="76" name="Content Placeholder 2"/>
          <p:cNvSpPr>
            <a:spLocks noGrp="1"/>
          </p:cNvSpPr>
          <p:nvPr>
            <p:ph idx="1"/>
          </p:nvPr>
        </p:nvSpPr>
        <p:spPr>
          <a:xfrm>
            <a:off x="5181600" y="1600200"/>
            <a:ext cx="3810000" cy="4800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Association by edges</a:t>
            </a:r>
          </a:p>
          <a:p>
            <a:r>
              <a:rPr lang="en-US" sz="2400" dirty="0" smtClean="0"/>
              <a:t>Defined for each pair of attributes</a:t>
            </a:r>
          </a:p>
        </p:txBody>
      </p:sp>
      <p:grpSp>
        <p:nvGrpSpPr>
          <p:cNvPr id="130" name="Group 129"/>
          <p:cNvGrpSpPr/>
          <p:nvPr/>
        </p:nvGrpSpPr>
        <p:grpSpPr>
          <a:xfrm>
            <a:off x="5638800" y="1143000"/>
            <a:ext cx="3276600" cy="1752602"/>
            <a:chOff x="5867400" y="2971800"/>
            <a:chExt cx="3276600" cy="1699492"/>
          </a:xfrm>
        </p:grpSpPr>
        <p:sp>
          <p:nvSpPr>
            <p:cNvPr id="105" name="Rounded Rectangle 104"/>
            <p:cNvSpPr/>
            <p:nvPr/>
          </p:nvSpPr>
          <p:spPr>
            <a:xfrm>
              <a:off x="5867400" y="2971800"/>
              <a:ext cx="3276600" cy="5334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rgbClr val="FF0000"/>
                  </a:solidFill>
                </a:rPr>
                <a:t>10</a:t>
              </a:r>
              <a:r>
                <a:rPr lang="en-US" b="1" dirty="0" smtClean="0">
                  <a:solidFill>
                    <a:schemeClr val="bg1"/>
                  </a:solidFill>
                </a:rPr>
                <a:t> sources (S1-S10)</a:t>
              </a:r>
            </a:p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mention (N1,N2,N3,N4) (P1,P4)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07" name="Rounded Rectangle 106"/>
            <p:cNvSpPr/>
            <p:nvPr/>
          </p:nvSpPr>
          <p:spPr>
            <a:xfrm>
              <a:off x="5867400" y="3546763"/>
              <a:ext cx="3276600" cy="5334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rgbClr val="FF0000"/>
                  </a:solidFill>
                </a:rPr>
                <a:t>1</a:t>
              </a:r>
              <a:r>
                <a:rPr lang="en-US" b="1" dirty="0" smtClean="0">
                  <a:solidFill>
                    <a:schemeClr val="bg1"/>
                  </a:solidFill>
                </a:rPr>
                <a:t> source (S10)</a:t>
              </a:r>
            </a:p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supports (N1,N2,N3)-P4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10" name="Rounded Rectangle 109"/>
            <p:cNvSpPr/>
            <p:nvPr/>
          </p:nvSpPr>
          <p:spPr>
            <a:xfrm>
              <a:off x="5867400" y="4130965"/>
              <a:ext cx="3276600" cy="540327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No connection between</a:t>
              </a:r>
            </a:p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(N4,P1)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" grpId="0"/>
      <p:bldP spid="78" grpId="0"/>
      <p:bldP spid="79" grpId="0"/>
      <p:bldP spid="80" grpId="0"/>
      <p:bldP spid="85" grpId="0"/>
      <p:bldP spid="13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Greedy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9579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Obtaining optimal clustering is intractable</a:t>
            </a:r>
          </a:p>
          <a:p>
            <a:pPr lvl="1"/>
            <a:r>
              <a:rPr lang="en-US" dirty="0" smtClean="0"/>
              <a:t>[T.F. Gonzales., 82],[J. </a:t>
            </a:r>
            <a:r>
              <a:rPr lang="en-US" dirty="0" err="1" smtClean="0"/>
              <a:t>Simal</a:t>
            </a:r>
            <a:r>
              <a:rPr lang="en-US" dirty="0" smtClean="0"/>
              <a:t> et al., 06]</a:t>
            </a:r>
          </a:p>
          <a:p>
            <a:r>
              <a:rPr lang="en-US" dirty="0" smtClean="0"/>
              <a:t>Hill climbing approximation: </a:t>
            </a:r>
            <a:r>
              <a:rPr lang="en-US" i="1" dirty="0" smtClean="0"/>
              <a:t>CLUSTER</a:t>
            </a:r>
          </a:p>
          <a:p>
            <a:pPr lvl="1"/>
            <a:r>
              <a:rPr lang="en-US" dirty="0" smtClean="0"/>
              <a:t>Step1: Initialization</a:t>
            </a:r>
          </a:p>
          <a:p>
            <a:pPr lvl="2"/>
            <a:r>
              <a:rPr lang="en-US" dirty="0" smtClean="0"/>
              <a:t>Cluster value representations by their similarity. Do majority voting to associate clusters </a:t>
            </a:r>
          </a:p>
          <a:p>
            <a:pPr lvl="1"/>
            <a:r>
              <a:rPr lang="en-US" dirty="0" smtClean="0"/>
              <a:t>Step2: Adjustment</a:t>
            </a:r>
          </a:p>
          <a:p>
            <a:pPr lvl="2"/>
            <a:r>
              <a:rPr lang="en-US" dirty="0" smtClean="0"/>
              <a:t>For each node, moving to the cluster that minimize this DB index</a:t>
            </a:r>
          </a:p>
          <a:p>
            <a:pPr lvl="1"/>
            <a:r>
              <a:rPr lang="en-US" dirty="0" smtClean="0"/>
              <a:t>Step3: Convergence checking</a:t>
            </a:r>
          </a:p>
          <a:p>
            <a:pPr lvl="2"/>
            <a:r>
              <a:rPr lang="en-US" dirty="0" smtClean="0"/>
              <a:t>terminate if step 2 doesn’t change the clustering result. Otherwise, repeat step 2 </a:t>
            </a:r>
          </a:p>
          <a:p>
            <a:r>
              <a:rPr lang="en-US" dirty="0" smtClean="0"/>
              <a:t>The algorithm converges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AEC0-AD9F-4EA0-8305-5234344695B2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AEC0-AD9F-4EA0-8305-5234344695B2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029200" y="1676400"/>
            <a:ext cx="1295400" cy="4495800"/>
          </a:xfrm>
          <a:prstGeom prst="ellipse">
            <a:avLst/>
          </a:prstGeom>
          <a:solidFill>
            <a:srgbClr val="FCD5B5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flipH="1">
            <a:off x="3276600" y="1828800"/>
            <a:ext cx="1066800" cy="43434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990600" y="1600200"/>
            <a:ext cx="1752600" cy="45720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7010400" y="1600200"/>
            <a:ext cx="1371600" cy="449580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sp>
      <p:sp>
        <p:nvSpPr>
          <p:cNvPr id="11" name="Oval 10"/>
          <p:cNvSpPr/>
          <p:nvPr/>
        </p:nvSpPr>
        <p:spPr>
          <a:xfrm>
            <a:off x="1676400" y="2198347"/>
            <a:ext cx="4572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/>
                </a:solidFill>
              </a:rPr>
              <a:t>N3</a:t>
            </a:r>
          </a:p>
        </p:txBody>
      </p:sp>
      <p:sp>
        <p:nvSpPr>
          <p:cNvPr id="12" name="Oval 11"/>
          <p:cNvSpPr/>
          <p:nvPr/>
        </p:nvSpPr>
        <p:spPr>
          <a:xfrm>
            <a:off x="5105131" y="2207372"/>
            <a:ext cx="4572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/>
                </a:solidFill>
              </a:rPr>
              <a:t>N1</a:t>
            </a:r>
          </a:p>
        </p:txBody>
      </p:sp>
      <p:sp>
        <p:nvSpPr>
          <p:cNvPr id="15" name="TextBox 33"/>
          <p:cNvSpPr txBox="1">
            <a:spLocks noChangeArrowheads="1"/>
          </p:cNvSpPr>
          <p:nvPr/>
        </p:nvSpPr>
        <p:spPr bwMode="auto">
          <a:xfrm>
            <a:off x="1250414" y="5627347"/>
            <a:ext cx="138300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 smtClean="0">
                <a:solidFill>
                  <a:schemeClr val="accent2">
                    <a:lumMod val="75000"/>
                  </a:schemeClr>
                </a:solidFill>
              </a:rPr>
              <a:t>1 Microsoft </a:t>
            </a:r>
            <a:r>
              <a:rPr lang="en-US" sz="1400" i="1" dirty="0">
                <a:solidFill>
                  <a:schemeClr val="accent2">
                    <a:lumMod val="75000"/>
                  </a:schemeClr>
                </a:solidFill>
              </a:rPr>
              <a:t>Way</a:t>
            </a:r>
          </a:p>
        </p:txBody>
      </p:sp>
      <p:sp>
        <p:nvSpPr>
          <p:cNvPr id="16" name="TextBox 35"/>
          <p:cNvSpPr txBox="1">
            <a:spLocks noChangeArrowheads="1"/>
          </p:cNvSpPr>
          <p:nvPr/>
        </p:nvSpPr>
        <p:spPr bwMode="auto">
          <a:xfrm rot="2804371">
            <a:off x="2151649" y="4235278"/>
            <a:ext cx="84029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>
                <a:solidFill>
                  <a:schemeClr val="accent2">
                    <a:lumMod val="75000"/>
                  </a:schemeClr>
                </a:solidFill>
              </a:rPr>
              <a:t>xxx-1255</a:t>
            </a:r>
          </a:p>
        </p:txBody>
      </p:sp>
      <p:sp>
        <p:nvSpPr>
          <p:cNvPr id="18" name="Oval 17"/>
          <p:cNvSpPr/>
          <p:nvPr/>
        </p:nvSpPr>
        <p:spPr>
          <a:xfrm>
            <a:off x="7467600" y="2274547"/>
            <a:ext cx="4572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rgbClr val="000000"/>
                </a:solidFill>
              </a:rPr>
              <a:t>N4</a:t>
            </a:r>
            <a:endParaRPr lang="en-US" sz="2000" b="1" dirty="0">
              <a:solidFill>
                <a:srgbClr val="00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707614" y="3722347"/>
            <a:ext cx="457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/>
                </a:solidFill>
              </a:rPr>
              <a:t>P1</a:t>
            </a:r>
          </a:p>
        </p:txBody>
      </p:sp>
      <p:sp>
        <p:nvSpPr>
          <p:cNvPr id="20" name="Isosceles Triangle 19"/>
          <p:cNvSpPr/>
          <p:nvPr/>
        </p:nvSpPr>
        <p:spPr>
          <a:xfrm>
            <a:off x="1642821" y="5093947"/>
            <a:ext cx="609600" cy="4572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9144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tx1"/>
                </a:solidFill>
              </a:rPr>
              <a:t>A1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575080" y="3748805"/>
            <a:ext cx="457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/>
                </a:solidFill>
              </a:rPr>
              <a:t>P2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506017" y="3743629"/>
            <a:ext cx="457200" cy="45720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tx1"/>
                </a:solidFill>
              </a:rPr>
              <a:t>P3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422614" y="3704591"/>
            <a:ext cx="457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rgbClr val="000000"/>
                </a:solidFill>
              </a:rPr>
              <a:t>P4</a:t>
            </a:r>
            <a:endParaRPr lang="en-US" sz="2000" b="1" dirty="0">
              <a:solidFill>
                <a:srgbClr val="000000"/>
              </a:solidFill>
            </a:endParaRPr>
          </a:p>
        </p:txBody>
      </p:sp>
      <p:sp>
        <p:nvSpPr>
          <p:cNvPr id="24" name="Isosceles Triangle 23"/>
          <p:cNvSpPr/>
          <p:nvPr/>
        </p:nvSpPr>
        <p:spPr>
          <a:xfrm>
            <a:off x="6990082" y="5017747"/>
            <a:ext cx="609600" cy="4572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9144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rgbClr val="000000"/>
                </a:solidFill>
              </a:rPr>
              <a:t>A2</a:t>
            </a:r>
            <a:endParaRPr lang="en-US" sz="2000" b="1" dirty="0">
              <a:solidFill>
                <a:srgbClr val="00000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867400" y="2207372"/>
            <a:ext cx="4572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/>
                </a:solidFill>
              </a:rPr>
              <a:t>N2</a:t>
            </a:r>
          </a:p>
        </p:txBody>
      </p:sp>
      <p:sp>
        <p:nvSpPr>
          <p:cNvPr id="25" name="TextBox 37"/>
          <p:cNvSpPr txBox="1">
            <a:spLocks noChangeArrowheads="1"/>
          </p:cNvSpPr>
          <p:nvPr/>
        </p:nvSpPr>
        <p:spPr bwMode="auto">
          <a:xfrm rot="2087970">
            <a:off x="4998956" y="1565483"/>
            <a:ext cx="13099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Microsoft Corp.</a:t>
            </a:r>
            <a:endParaRPr lang="en-US" sz="1400" i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6" name="TextBox 37"/>
          <p:cNvSpPr txBox="1">
            <a:spLocks noChangeArrowheads="1"/>
          </p:cNvSpPr>
          <p:nvPr/>
        </p:nvSpPr>
        <p:spPr bwMode="auto">
          <a:xfrm rot="2087970">
            <a:off x="1123843" y="1688392"/>
            <a:ext cx="84510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MS Corp.</a:t>
            </a:r>
            <a:endParaRPr lang="en-US" sz="1400" i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7" name="TextBox 37"/>
          <p:cNvSpPr txBox="1">
            <a:spLocks noChangeArrowheads="1"/>
          </p:cNvSpPr>
          <p:nvPr/>
        </p:nvSpPr>
        <p:spPr bwMode="auto">
          <a:xfrm rot="2087970">
            <a:off x="6429094" y="1913532"/>
            <a:ext cx="123463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 err="1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Macrosoft</a:t>
            </a:r>
            <a:r>
              <a:rPr lang="en-US" sz="1400" i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 Inc.</a:t>
            </a:r>
            <a:endParaRPr lang="en-US" sz="1400" i="1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8" name="TextBox 33"/>
          <p:cNvSpPr txBox="1">
            <a:spLocks noChangeArrowheads="1"/>
          </p:cNvSpPr>
          <p:nvPr/>
        </p:nvSpPr>
        <p:spPr bwMode="auto">
          <a:xfrm>
            <a:off x="6754487" y="5627347"/>
            <a:ext cx="114999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>
                <a:solidFill>
                  <a:schemeClr val="accent5">
                    <a:lumMod val="75000"/>
                  </a:schemeClr>
                </a:solidFill>
              </a:rPr>
              <a:t>2 Sylvan Way</a:t>
            </a:r>
          </a:p>
        </p:txBody>
      </p:sp>
      <p:sp>
        <p:nvSpPr>
          <p:cNvPr id="29" name="TextBox 35"/>
          <p:cNvSpPr txBox="1">
            <a:spLocks noChangeArrowheads="1"/>
          </p:cNvSpPr>
          <p:nvPr/>
        </p:nvSpPr>
        <p:spPr bwMode="auto">
          <a:xfrm rot="2804371">
            <a:off x="3980449" y="4266582"/>
            <a:ext cx="84029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 smtClean="0"/>
              <a:t>xxx-2255</a:t>
            </a:r>
            <a:endParaRPr lang="en-US" sz="1400" i="1" dirty="0"/>
          </a:p>
        </p:txBody>
      </p:sp>
      <p:sp>
        <p:nvSpPr>
          <p:cNvPr id="30" name="TextBox 35"/>
          <p:cNvSpPr txBox="1">
            <a:spLocks noChangeArrowheads="1"/>
          </p:cNvSpPr>
          <p:nvPr/>
        </p:nvSpPr>
        <p:spPr bwMode="auto">
          <a:xfrm rot="2804371">
            <a:off x="5931511" y="4205715"/>
            <a:ext cx="8760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 smtClean="0">
                <a:solidFill>
                  <a:srgbClr val="000000"/>
                </a:solidFill>
              </a:rPr>
              <a:t>xxx-9400</a:t>
            </a:r>
            <a:endParaRPr lang="en-US" sz="1400" i="1" dirty="0">
              <a:solidFill>
                <a:srgbClr val="000000"/>
              </a:solidFill>
            </a:endParaRPr>
          </a:p>
        </p:txBody>
      </p:sp>
      <p:sp>
        <p:nvSpPr>
          <p:cNvPr id="31" name="TextBox 35"/>
          <p:cNvSpPr txBox="1">
            <a:spLocks noChangeArrowheads="1"/>
          </p:cNvSpPr>
          <p:nvPr/>
        </p:nvSpPr>
        <p:spPr bwMode="auto">
          <a:xfrm rot="2804371">
            <a:off x="7866649" y="4204612"/>
            <a:ext cx="84029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 smtClean="0">
                <a:solidFill>
                  <a:schemeClr val="accent5">
                    <a:lumMod val="75000"/>
                  </a:schemeClr>
                </a:solidFill>
              </a:rPr>
              <a:t>xxx-0500</a:t>
            </a:r>
            <a:endParaRPr lang="en-US" sz="1400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4" name="Isosceles Triangle 33"/>
          <p:cNvSpPr/>
          <p:nvPr/>
        </p:nvSpPr>
        <p:spPr>
          <a:xfrm>
            <a:off x="7828282" y="5017747"/>
            <a:ext cx="609600" cy="4572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9144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rgbClr val="000000"/>
                </a:solidFill>
              </a:rPr>
              <a:t>A3</a:t>
            </a:r>
            <a:endParaRPr lang="en-US" sz="2000" b="1" dirty="0">
              <a:solidFill>
                <a:srgbClr val="000000"/>
              </a:solidFill>
            </a:endParaRPr>
          </a:p>
        </p:txBody>
      </p:sp>
      <p:sp>
        <p:nvSpPr>
          <p:cNvPr id="35" name="TextBox 33"/>
          <p:cNvSpPr txBox="1">
            <a:spLocks noChangeArrowheads="1"/>
          </p:cNvSpPr>
          <p:nvPr/>
        </p:nvSpPr>
        <p:spPr bwMode="auto">
          <a:xfrm>
            <a:off x="7904482" y="5627347"/>
            <a:ext cx="101091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>
                <a:solidFill>
                  <a:schemeClr val="accent5">
                    <a:lumMod val="75000"/>
                  </a:schemeClr>
                </a:solidFill>
              </a:rPr>
              <a:t>2 Sylvan </a:t>
            </a:r>
            <a:r>
              <a:rPr lang="en-US" sz="1400" i="1" dirty="0" smtClean="0">
                <a:solidFill>
                  <a:schemeClr val="accent5">
                    <a:lumMod val="75000"/>
                  </a:schemeClr>
                </a:solidFill>
              </a:rPr>
              <a:t>W.</a:t>
            </a:r>
            <a:endParaRPr lang="en-US" sz="1400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676400" y="6324600"/>
            <a:ext cx="424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C1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3886200" y="6287420"/>
            <a:ext cx="424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C2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486400" y="6299088"/>
            <a:ext cx="424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C3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7467600" y="624840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C4</a:t>
            </a:r>
            <a:endParaRPr lang="en-US" dirty="0"/>
          </a:p>
        </p:txBody>
      </p:sp>
      <p:sp>
        <p:nvSpPr>
          <p:cNvPr id="6" name="TextBox 37"/>
          <p:cNvSpPr txBox="1">
            <a:spLocks noChangeArrowheads="1"/>
          </p:cNvSpPr>
          <p:nvPr/>
        </p:nvSpPr>
        <p:spPr bwMode="auto">
          <a:xfrm rot="2087970">
            <a:off x="4159786" y="1647740"/>
            <a:ext cx="133119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Microsofe</a:t>
            </a:r>
            <a:r>
              <a:rPr lang="en-US" sz="1400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Corp.</a:t>
            </a:r>
            <a:endParaRPr lang="en-US" sz="1400" i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grpSp>
        <p:nvGrpSpPr>
          <p:cNvPr id="3" name="Group 59"/>
          <p:cNvGrpSpPr/>
          <p:nvPr/>
        </p:nvGrpSpPr>
        <p:grpSpPr>
          <a:xfrm>
            <a:off x="2486537" y="1600200"/>
            <a:ext cx="5209663" cy="864676"/>
            <a:chOff x="1724536" y="1676401"/>
            <a:chExt cx="5209663" cy="864676"/>
          </a:xfrm>
        </p:grpSpPr>
        <p:cxnSp>
          <p:nvCxnSpPr>
            <p:cNvPr id="61" name="Curved Connector 60"/>
            <p:cNvCxnSpPr>
              <a:stCxn id="13" idx="0"/>
              <a:endCxn id="9" idx="7"/>
            </p:cNvCxnSpPr>
            <p:nvPr/>
          </p:nvCxnSpPr>
          <p:spPr>
            <a:xfrm rot="16200000" flipH="1" flipV="1">
              <a:off x="3498077" y="510031"/>
              <a:ext cx="62381" cy="3609463"/>
            </a:xfrm>
            <a:prstGeom prst="curvedConnector3">
              <a:avLst>
                <a:gd name="adj1" fmla="val -1339786"/>
              </a:avLst>
            </a:prstGeom>
            <a:ln w="38100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arrow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urved Connector 61"/>
            <p:cNvCxnSpPr>
              <a:stCxn id="13" idx="0"/>
              <a:endCxn id="8" idx="1"/>
            </p:cNvCxnSpPr>
            <p:nvPr/>
          </p:nvCxnSpPr>
          <p:spPr>
            <a:xfrm rot="16200000" flipH="1" flipV="1">
              <a:off x="4250833" y="1457910"/>
              <a:ext cx="257504" cy="1908829"/>
            </a:xfrm>
            <a:prstGeom prst="curvedConnector3">
              <a:avLst>
                <a:gd name="adj1" fmla="val -235791"/>
              </a:avLst>
            </a:prstGeom>
            <a:ln w="38100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triangle" w="lg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urved Connector 62"/>
            <p:cNvCxnSpPr>
              <a:stCxn id="13" idx="0"/>
              <a:endCxn id="10" idx="0"/>
            </p:cNvCxnSpPr>
            <p:nvPr/>
          </p:nvCxnSpPr>
          <p:spPr>
            <a:xfrm rot="5400000" flipH="1" flipV="1">
              <a:off x="5830513" y="1179887"/>
              <a:ext cx="607172" cy="1600200"/>
            </a:xfrm>
            <a:prstGeom prst="curvedConnector3">
              <a:avLst>
                <a:gd name="adj1" fmla="val 137650"/>
              </a:avLst>
            </a:prstGeom>
            <a:ln w="38100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arrow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50"/>
          <p:cNvGrpSpPr/>
          <p:nvPr/>
        </p:nvGrpSpPr>
        <p:grpSpPr>
          <a:xfrm>
            <a:off x="2486537" y="990600"/>
            <a:ext cx="5209662" cy="1474276"/>
            <a:chOff x="2486537" y="990600"/>
            <a:chExt cx="5209662" cy="1474276"/>
          </a:xfrm>
        </p:grpSpPr>
        <p:grpSp>
          <p:nvGrpSpPr>
            <p:cNvPr id="14" name="Group 58"/>
            <p:cNvGrpSpPr/>
            <p:nvPr/>
          </p:nvGrpSpPr>
          <p:grpSpPr>
            <a:xfrm>
              <a:off x="2486537" y="1600201"/>
              <a:ext cx="5209662" cy="864675"/>
              <a:chOff x="2486537" y="1600201"/>
              <a:chExt cx="5209662" cy="864675"/>
            </a:xfrm>
          </p:grpSpPr>
          <p:cxnSp>
            <p:nvCxnSpPr>
              <p:cNvPr id="43" name="Curved Connector 42"/>
              <p:cNvCxnSpPr>
                <a:stCxn id="12" idx="0"/>
                <a:endCxn id="9" idx="7"/>
              </p:cNvCxnSpPr>
              <p:nvPr/>
            </p:nvCxnSpPr>
            <p:spPr>
              <a:xfrm rot="16200000" flipH="1" flipV="1">
                <a:off x="3878943" y="814965"/>
                <a:ext cx="62381" cy="2847194"/>
              </a:xfrm>
              <a:prstGeom prst="curvedConnector3">
                <a:avLst>
                  <a:gd name="adj1" fmla="val -1339786"/>
                </a:avLst>
              </a:prstGeom>
              <a:ln w="38100" cap="flat" cmpd="sng" algn="ctr">
                <a:solidFill>
                  <a:schemeClr val="accent1"/>
                </a:solidFill>
                <a:prstDash val="dash"/>
                <a:round/>
                <a:headEnd type="none" w="med" len="med"/>
                <a:tailEnd type="arrow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Curved Connector 43"/>
              <p:cNvCxnSpPr>
                <a:stCxn id="12" idx="0"/>
                <a:endCxn id="8" idx="1"/>
              </p:cNvCxnSpPr>
              <p:nvPr/>
            </p:nvCxnSpPr>
            <p:spPr>
              <a:xfrm rot="16200000" flipH="1" flipV="1">
                <a:off x="4631699" y="1762844"/>
                <a:ext cx="257504" cy="1146560"/>
              </a:xfrm>
              <a:prstGeom prst="curvedConnector3">
                <a:avLst>
                  <a:gd name="adj1" fmla="val -235791"/>
                </a:avLst>
              </a:prstGeom>
              <a:ln w="38100" cap="flat" cmpd="sng" algn="ctr">
                <a:solidFill>
                  <a:schemeClr val="accent1"/>
                </a:solidFill>
                <a:prstDash val="dash"/>
                <a:round/>
                <a:headEnd type="none" w="med" len="med"/>
                <a:tailEnd type="triangle" w="lg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Curved Connector 49"/>
              <p:cNvCxnSpPr>
                <a:stCxn id="12" idx="0"/>
                <a:endCxn id="10" idx="0"/>
              </p:cNvCxnSpPr>
              <p:nvPr/>
            </p:nvCxnSpPr>
            <p:spPr>
              <a:xfrm rot="5400000" flipH="1" flipV="1">
                <a:off x="6211379" y="722552"/>
                <a:ext cx="607172" cy="2362469"/>
              </a:xfrm>
              <a:prstGeom prst="curvedConnector3">
                <a:avLst>
                  <a:gd name="adj1" fmla="val 137650"/>
                </a:avLst>
              </a:prstGeom>
              <a:ln w="38100" cap="flat" cmpd="sng" algn="ctr">
                <a:solidFill>
                  <a:schemeClr val="accent1"/>
                </a:solidFill>
                <a:prstDash val="dash"/>
                <a:round/>
                <a:headEnd type="none" w="med" len="med"/>
                <a:tailEnd type="arrow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6" name="TextBox 45"/>
            <p:cNvSpPr txBox="1"/>
            <p:nvPr/>
          </p:nvSpPr>
          <p:spPr>
            <a:xfrm>
              <a:off x="3200400" y="990600"/>
              <a:ext cx="8835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>
                  <a:solidFill>
                    <a:schemeClr val="accent6">
                      <a:lumMod val="75000"/>
                    </a:schemeClr>
                  </a:solidFill>
                </a:rPr>
                <a:t>Φ</a:t>
              </a:r>
              <a:r>
                <a:rPr lang="en-US" dirty="0" smtClean="0">
                  <a:solidFill>
                    <a:schemeClr val="accent6">
                      <a:lumMod val="75000"/>
                    </a:schemeClr>
                  </a:solidFill>
                </a:rPr>
                <a:t>=0.94</a:t>
              </a:r>
              <a:endParaRPr lang="en-US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343400" y="1295400"/>
              <a:ext cx="8835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>
                  <a:solidFill>
                    <a:schemeClr val="accent6">
                      <a:lumMod val="75000"/>
                    </a:schemeClr>
                  </a:solidFill>
                </a:rPr>
                <a:t>Φ</a:t>
              </a:r>
              <a:r>
                <a:rPr lang="en-US" dirty="0" smtClean="0">
                  <a:solidFill>
                    <a:schemeClr val="accent6">
                      <a:lumMod val="75000"/>
                    </a:schemeClr>
                  </a:solidFill>
                </a:rPr>
                <a:t>=1.16</a:t>
              </a:r>
              <a:endParaRPr lang="en-US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324600" y="990600"/>
              <a:ext cx="8835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>
                  <a:solidFill>
                    <a:schemeClr val="accent6">
                      <a:lumMod val="75000"/>
                    </a:schemeClr>
                  </a:solidFill>
                </a:rPr>
                <a:t>Φ</a:t>
              </a:r>
              <a:r>
                <a:rPr lang="en-US" dirty="0" smtClean="0">
                  <a:solidFill>
                    <a:schemeClr val="accent6">
                      <a:lumMod val="75000"/>
                    </a:schemeClr>
                  </a:solidFill>
                </a:rPr>
                <a:t>=0.93</a:t>
              </a:r>
              <a:endParaRPr lang="en-US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76200" y="2590800"/>
            <a:ext cx="88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=0.89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6200" y="2895600"/>
            <a:ext cx="88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=0.71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6200" y="3200400"/>
            <a:ext cx="88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=0.45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62428E-6 L -0.40156 0.0048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1" y="2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08092E-6 L -0.4 0.0004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13873E-6 L -0.41927 -0.00023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0" y="0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0046 L -0.43333 0.00093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7" y="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25" grpId="0"/>
      <p:bldP spid="6" grpId="0"/>
      <p:bldP spid="49" grpId="0"/>
      <p:bldP spid="52" grpId="0"/>
      <p:bldP spid="52" grpId="1"/>
      <p:bldP spid="5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 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Motivation and overview</a:t>
            </a:r>
          </a:p>
          <a:p>
            <a:r>
              <a:rPr lang="en-US" altLang="zh-CN" dirty="0" smtClean="0">
                <a:solidFill>
                  <a:schemeClr val="bg1">
                    <a:lumMod val="75000"/>
                  </a:schemeClr>
                </a:solidFill>
              </a:rPr>
              <a:t>Problem definition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457200" indent="-457200" defTabSz="947738">
              <a:spcAft>
                <a:spcPct val="20000"/>
              </a:spcAft>
              <a:buSzPct val="100000"/>
              <a:buFont typeface="Arial" pitchFamily="-65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Solution</a:t>
            </a:r>
          </a:p>
          <a:p>
            <a:pPr marL="857250" lvl="1" indent="-457200" defTabSz="947738">
              <a:spcAft>
                <a:spcPct val="20000"/>
              </a:spcAft>
              <a:buSzPct val="100000"/>
              <a:buFont typeface="Arial" pitchFamily="-65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Clustering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w.r.t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. hard constraint</a:t>
            </a:r>
          </a:p>
          <a:p>
            <a:pPr marL="857250" lvl="1" indent="-457200" defTabSz="947738">
              <a:spcAft>
                <a:spcPct val="20000"/>
              </a:spcAft>
              <a:buSzPct val="100000"/>
              <a:buFont typeface="Arial" pitchFamily="-65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Matching </a:t>
            </a:r>
            <a:r>
              <a:rPr lang="en-US" dirty="0" err="1" smtClean="0">
                <a:solidFill>
                  <a:srgbClr val="000000"/>
                </a:solidFill>
              </a:rPr>
              <a:t>w.r.t</a:t>
            </a:r>
            <a:r>
              <a:rPr lang="en-US" dirty="0" smtClean="0">
                <a:solidFill>
                  <a:srgbClr val="000000"/>
                </a:solidFill>
              </a:rPr>
              <a:t>. soft constraint</a:t>
            </a:r>
          </a:p>
          <a:p>
            <a:pPr marL="457200" indent="-457200" defTabSz="947738">
              <a:spcAft>
                <a:spcPct val="20000"/>
              </a:spcAft>
              <a:buSzPct val="100000"/>
              <a:buFont typeface="Arial" pitchFamily="-65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Evaluations on YP data</a:t>
            </a:r>
          </a:p>
          <a:p>
            <a:pPr marL="457200" indent="-457200" defTabSz="947738">
              <a:spcAft>
                <a:spcPct val="20000"/>
              </a:spcAft>
              <a:buSzPct val="100000"/>
              <a:buFont typeface="Arial" pitchFamily="-65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Conclusions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AEC0-AD9F-4EA0-8305-5234344695B2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graphicFrame>
        <p:nvGraphicFramePr>
          <p:cNvPr id="22" name="Content Placeholder 21"/>
          <p:cNvGraphicFramePr>
            <a:graphicFrameLocks noGrp="1"/>
          </p:cNvGraphicFramePr>
          <p:nvPr>
            <p:ph idx="1"/>
          </p:nvPr>
        </p:nvGraphicFramePr>
        <p:xfrm>
          <a:off x="3886200" y="1137489"/>
          <a:ext cx="5126370" cy="19257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131"/>
                <a:gridCol w="1447158"/>
                <a:gridCol w="881095"/>
                <a:gridCol w="1623047"/>
                <a:gridCol w="779939"/>
              </a:tblGrid>
              <a:tr h="233848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Src</a:t>
                      </a:r>
                      <a:endParaRPr lang="en-US" sz="12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anchor="ctr">
                    <a:solidFill>
                      <a:srgbClr val="E9C71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Name</a:t>
                      </a:r>
                      <a:endParaRPr lang="en-US" sz="12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anchor="ctr">
                    <a:solidFill>
                      <a:srgbClr val="E9C71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Phone</a:t>
                      </a:r>
                      <a:endParaRPr lang="en-US" sz="12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anchor="ctr">
                    <a:solidFill>
                      <a:srgbClr val="E9C71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Address</a:t>
                      </a:r>
                      <a:endParaRPr lang="en-US" sz="12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anchor="ctr">
                    <a:solidFill>
                      <a:srgbClr val="E9C71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City</a:t>
                      </a:r>
                      <a:endParaRPr lang="en-US" sz="12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anchor="ctr">
                    <a:solidFill>
                      <a:srgbClr val="E9C716"/>
                    </a:solidFill>
                  </a:tcPr>
                </a:tc>
              </a:tr>
              <a:tr h="217771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+mn-lt"/>
                        </a:rPr>
                        <a:t>V</a:t>
                      </a:r>
                      <a:endParaRPr lang="en-US" sz="1100" b="1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A-Link Wireless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8185491449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2148 GLENDALE GALLERIA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GLENDALE            </a:t>
                      </a:r>
                    </a:p>
                  </a:txBody>
                  <a:tcPr marL="9525" marR="9525" marT="9525" marB="0" anchor="ctr"/>
                </a:tc>
              </a:tr>
              <a:tr h="217771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+mn-lt"/>
                        </a:rPr>
                        <a:t>V</a:t>
                      </a:r>
                      <a:endParaRPr lang="en-US" sz="1100" b="1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Abercrombie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8185020728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2229 GLENDALE GALLERIA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GLENDALE            </a:t>
                      </a:r>
                    </a:p>
                  </a:txBody>
                  <a:tcPr marL="9525" marR="9525" marT="9525" marB="0" anchor="ctr"/>
                </a:tc>
              </a:tr>
              <a:tr h="217771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+mn-lt"/>
                        </a:rPr>
                        <a:t>V</a:t>
                      </a:r>
                      <a:endParaRPr lang="en-US" sz="1100" b="1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Abercrombie &amp; Fitch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8185507492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2151 GLENDALE GALLERIA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GLENDALE            </a:t>
                      </a:r>
                    </a:p>
                  </a:txBody>
                  <a:tcPr marL="9525" marR="9525" marT="9525" marB="0" anchor="ctr"/>
                </a:tc>
              </a:tr>
              <a:tr h="217771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+mn-lt"/>
                        </a:rPr>
                        <a:t>V</a:t>
                      </a:r>
                      <a:endParaRPr lang="en-US" sz="1100" b="1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Aeropostale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8185458972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2187 GLENDALE GALLERIA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GLENDALE            </a:t>
                      </a:r>
                    </a:p>
                  </a:txBody>
                  <a:tcPr marL="9525" marR="9525" marT="9525" marB="0" anchor="ctr"/>
                </a:tc>
              </a:tr>
              <a:tr h="217771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+mn-lt"/>
                        </a:rPr>
                        <a:t>V</a:t>
                      </a:r>
                      <a:endParaRPr lang="en-US" sz="1100" b="1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Aerosoles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8182462455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1163 GLENDALE GALLERIA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GLENDALE            </a:t>
                      </a:r>
                    </a:p>
                  </a:txBody>
                  <a:tcPr marL="9525" marR="9525" marT="9525" marB="0" anchor="ctr"/>
                </a:tc>
              </a:tr>
              <a:tr h="217771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+mn-lt"/>
                        </a:rPr>
                        <a:t>V</a:t>
                      </a:r>
                      <a:endParaRPr lang="en-US" sz="1100" b="1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Newtown Pizza Palace</a:t>
                      </a:r>
                      <a:endParaRPr lang="en-US" sz="11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2034266114</a:t>
                      </a:r>
                      <a:endParaRPr lang="en-US" sz="11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65  Church hill Rd</a:t>
                      </a:r>
                      <a:endParaRPr lang="en-US" sz="11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NEWTOWN</a:t>
                      </a:r>
                      <a:endParaRPr lang="en-US" sz="11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9525" marR="9525" marT="0" marB="0" anchor="ctr"/>
                </a:tc>
              </a:tr>
              <a:tr h="1359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V      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Pizza Palace Of Newtown</a:t>
                      </a:r>
                      <a:r>
                        <a:rPr lang="en-US" sz="1100" b="0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                                                                                                                                                                                             </a:t>
                      </a:r>
                      <a:endParaRPr lang="en-US" sz="11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2034266114</a:t>
                      </a:r>
                      <a:endParaRPr lang="en-US" sz="11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65  Church hill Rd</a:t>
                      </a:r>
                      <a:r>
                        <a:rPr lang="en-US" sz="1100" b="0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                                                                                                                                                                                 </a:t>
                      </a:r>
                      <a:endParaRPr lang="en-US" sz="11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NEWTOWN</a:t>
                      </a:r>
                      <a:r>
                        <a:rPr lang="en-US" sz="1100" b="0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           </a:t>
                      </a:r>
                      <a:endParaRPr lang="en-US" sz="11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AEC0-AD9F-4EA0-8305-5234344695B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447675" y="2562225"/>
            <a:ext cx="381000" cy="361950"/>
          </a:xfrm>
          <a:prstGeom prst="ellipse">
            <a:avLst/>
          </a:prstGeom>
          <a:solidFill>
            <a:srgbClr val="FFC000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s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1047750" y="2114550"/>
            <a:ext cx="438150" cy="447675"/>
          </a:xfrm>
          <a:prstGeom prst="ellipse">
            <a:avLst/>
          </a:prstGeom>
          <a:solidFill>
            <a:srgbClr val="FFC000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s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1257300" y="1943100"/>
            <a:ext cx="276225" cy="276225"/>
          </a:xfrm>
          <a:prstGeom prst="ellipse">
            <a:avLst/>
          </a:prstGeom>
          <a:solidFill>
            <a:srgbClr val="FFC000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704975" y="2476500"/>
            <a:ext cx="276225" cy="276225"/>
          </a:xfrm>
          <a:prstGeom prst="ellipse">
            <a:avLst/>
          </a:prstGeom>
          <a:solidFill>
            <a:srgbClr val="FFC000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1676400" y="1752600"/>
            <a:ext cx="723900" cy="638175"/>
          </a:xfrm>
          <a:prstGeom prst="ellipse">
            <a:avLst/>
          </a:prstGeom>
          <a:solidFill>
            <a:srgbClr val="FFC000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 anchorCtr="1"/>
          <a:lstStyle/>
          <a:p>
            <a:r>
              <a:rPr lang="en-US"/>
              <a:t>s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495550" y="2505075"/>
            <a:ext cx="276225" cy="276225"/>
          </a:xfrm>
          <a:prstGeom prst="ellipse">
            <a:avLst/>
          </a:prstGeom>
          <a:solidFill>
            <a:srgbClr val="FFC000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Isosceles Triangle 10"/>
          <p:cNvSpPr/>
          <p:nvPr/>
        </p:nvSpPr>
        <p:spPr bwMode="auto">
          <a:xfrm rot="10800000">
            <a:off x="351272" y="3231624"/>
            <a:ext cx="2745506" cy="794802"/>
          </a:xfrm>
          <a:prstGeom prst="triangle">
            <a:avLst>
              <a:gd name="adj" fmla="val 48959"/>
            </a:avLst>
          </a:prstGeom>
          <a:solidFill>
            <a:srgbClr val="7030A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Ctr="1"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  <a:latin typeface="Arial" charset="0"/>
                <a:ea typeface="ＭＳ Ｐゴシック" pitchFamily="34" charset="-128"/>
                <a:cs typeface="Arial" charset="0"/>
              </a:rPr>
              <a:t>integration</a:t>
            </a:r>
          </a:p>
          <a:p>
            <a:pPr>
              <a:defRPr/>
            </a:pPr>
            <a:endParaRPr lang="en-US" dirty="0">
              <a:solidFill>
                <a:srgbClr val="FFFFFF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876300" y="4286250"/>
            <a:ext cx="1771650" cy="676275"/>
          </a:xfrm>
          <a:prstGeom prst="ellipse">
            <a:avLst/>
          </a:prstGeom>
          <a:solidFill>
            <a:srgbClr val="FFD525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Cleaned</a:t>
            </a:r>
          </a:p>
          <a:p>
            <a:pPr algn="ctr"/>
            <a:r>
              <a:rPr lang="en-US"/>
              <a:t>Data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1438275" y="2476500"/>
            <a:ext cx="276225" cy="276225"/>
          </a:xfrm>
          <a:prstGeom prst="ellipse">
            <a:avLst/>
          </a:prstGeom>
          <a:solidFill>
            <a:srgbClr val="FFC000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2295525" y="2219325"/>
            <a:ext cx="352425" cy="352425"/>
          </a:xfrm>
          <a:prstGeom prst="ellipse">
            <a:avLst/>
          </a:prstGeom>
          <a:solidFill>
            <a:srgbClr val="FFC000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s</a:t>
            </a:r>
          </a:p>
        </p:txBody>
      </p:sp>
      <p:cxnSp>
        <p:nvCxnSpPr>
          <p:cNvPr id="15" name="Straight Arrow Connector 15"/>
          <p:cNvCxnSpPr>
            <a:cxnSpLocks noChangeShapeType="1"/>
            <a:stCxn id="14" idx="3"/>
            <a:endCxn id="11" idx="3"/>
          </p:cNvCxnSpPr>
          <p:nvPr/>
        </p:nvCxnSpPr>
        <p:spPr bwMode="auto">
          <a:xfrm rot="5400000">
            <a:off x="1693863" y="2578100"/>
            <a:ext cx="712787" cy="595313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6" name="Straight Arrow Connector 17"/>
          <p:cNvCxnSpPr>
            <a:cxnSpLocks noChangeShapeType="1"/>
            <a:stCxn id="6" idx="4"/>
            <a:endCxn id="11" idx="3"/>
          </p:cNvCxnSpPr>
          <p:nvPr/>
        </p:nvCxnSpPr>
        <p:spPr bwMode="auto">
          <a:xfrm rot="16200000" flipH="1">
            <a:off x="1174750" y="2654300"/>
            <a:ext cx="669925" cy="485775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7" name="Oval 22"/>
          <p:cNvSpPr>
            <a:spLocks noChangeArrowheads="1"/>
          </p:cNvSpPr>
          <p:nvPr/>
        </p:nvSpPr>
        <p:spPr bwMode="auto">
          <a:xfrm>
            <a:off x="904875" y="2581275"/>
            <a:ext cx="381000" cy="361950"/>
          </a:xfrm>
          <a:prstGeom prst="ellipse">
            <a:avLst/>
          </a:prstGeom>
          <a:solidFill>
            <a:srgbClr val="FFC000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s</a:t>
            </a:r>
          </a:p>
        </p:txBody>
      </p:sp>
      <p:sp>
        <p:nvSpPr>
          <p:cNvPr id="18" name="Oval 23"/>
          <p:cNvSpPr>
            <a:spLocks noChangeArrowheads="1"/>
          </p:cNvSpPr>
          <p:nvPr/>
        </p:nvSpPr>
        <p:spPr bwMode="auto">
          <a:xfrm>
            <a:off x="514350" y="2190750"/>
            <a:ext cx="381000" cy="361950"/>
          </a:xfrm>
          <a:prstGeom prst="ellipse">
            <a:avLst/>
          </a:prstGeom>
          <a:solidFill>
            <a:srgbClr val="FFC000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s</a:t>
            </a:r>
          </a:p>
        </p:txBody>
      </p:sp>
      <p:sp>
        <p:nvSpPr>
          <p:cNvPr id="19" name="Rounded Rectangle 41"/>
          <p:cNvSpPr>
            <a:spLocks noChangeArrowheads="1"/>
          </p:cNvSpPr>
          <p:nvPr/>
        </p:nvSpPr>
        <p:spPr bwMode="auto">
          <a:xfrm>
            <a:off x="1304925" y="5219700"/>
            <a:ext cx="914400" cy="9144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/>
              <a:t>Search</a:t>
            </a:r>
          </a:p>
          <a:p>
            <a:pPr algn="ctr"/>
            <a:r>
              <a:rPr lang="en-US"/>
              <a:t>Box</a:t>
            </a:r>
          </a:p>
        </p:txBody>
      </p:sp>
      <p:cxnSp>
        <p:nvCxnSpPr>
          <p:cNvPr id="20" name="Straight Arrow Connector 43"/>
          <p:cNvCxnSpPr>
            <a:cxnSpLocks noChangeShapeType="1"/>
            <a:stCxn id="11" idx="0"/>
            <a:endCxn id="12" idx="0"/>
          </p:cNvCxnSpPr>
          <p:nvPr/>
        </p:nvCxnSpPr>
        <p:spPr bwMode="auto">
          <a:xfrm rot="16200000" flipH="1">
            <a:off x="1627188" y="4151312"/>
            <a:ext cx="260350" cy="9525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" name="Straight Arrow Connector 45"/>
          <p:cNvCxnSpPr>
            <a:cxnSpLocks noChangeShapeType="1"/>
            <a:stCxn id="12" idx="4"/>
            <a:endCxn id="19" idx="0"/>
          </p:cNvCxnSpPr>
          <p:nvPr/>
        </p:nvCxnSpPr>
        <p:spPr bwMode="auto">
          <a:xfrm rot="5400000">
            <a:off x="1634331" y="5090319"/>
            <a:ext cx="257175" cy="158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graphicFrame>
        <p:nvGraphicFramePr>
          <p:cNvPr id="23" name="Content Placeholder 21"/>
          <p:cNvGraphicFramePr>
            <a:graphicFrameLocks noGrp="1"/>
          </p:cNvGraphicFramePr>
          <p:nvPr>
            <p:ph idx="1"/>
          </p:nvPr>
        </p:nvGraphicFramePr>
        <p:xfrm>
          <a:off x="3886200" y="2891849"/>
          <a:ext cx="5105400" cy="10839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514"/>
                <a:gridCol w="1511487"/>
                <a:gridCol w="838200"/>
                <a:gridCol w="1585450"/>
                <a:gridCol w="776749"/>
              </a:tblGrid>
              <a:tr h="14699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>
                          <a:latin typeface="+mn-lt"/>
                        </a:rPr>
                        <a:t>Src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Name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Phone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Address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City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0" marR="0" anchor="ctr"/>
                </a:tc>
              </a:tr>
              <a:tr h="132006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+mn-lt"/>
                        </a:rPr>
                        <a:t>D</a:t>
                      </a:r>
                      <a:endParaRPr lang="en-US" sz="1100" b="1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Aerosoles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8182462455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1163 GLENDALE GALLERIA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GLENDALE            </a:t>
                      </a:r>
                    </a:p>
                  </a:txBody>
                  <a:tcPr marL="9525" marR="9525" marT="9525" marB="0" anchor="ctr"/>
                </a:tc>
              </a:tr>
              <a:tr h="196185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+mn-lt"/>
                        </a:rPr>
                        <a:t>D</a:t>
                      </a:r>
                      <a:endParaRPr lang="en-US" sz="1100" b="1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Aldo Shoes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8184090612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1157 GLENDALE GALLERIA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GLENDALE            </a:t>
                      </a:r>
                    </a:p>
                  </a:txBody>
                  <a:tcPr marL="9525" marR="9525" marT="9525" marB="0" anchor="ctr"/>
                </a:tc>
              </a:tr>
              <a:tr h="132006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+mn-lt"/>
                        </a:rPr>
                        <a:t>D</a:t>
                      </a:r>
                      <a:endParaRPr lang="en-US" sz="1100" b="1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E46C0A"/>
                          </a:solidFill>
                        </a:rPr>
                        <a:t>Newtown Pizza Palace</a:t>
                      </a:r>
                      <a:endParaRPr lang="en-US" sz="1100" dirty="0">
                        <a:solidFill>
                          <a:srgbClr val="E46C0A"/>
                        </a:solidFill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E46C0A"/>
                          </a:solidFill>
                        </a:rPr>
                        <a:t>2034266114</a:t>
                      </a:r>
                      <a:endParaRPr lang="en-US" sz="1100" dirty="0">
                        <a:solidFill>
                          <a:srgbClr val="E46C0A"/>
                        </a:solidFill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E46C0A"/>
                          </a:solidFill>
                        </a:rPr>
                        <a:t>65  Church hill Rd</a:t>
                      </a:r>
                      <a:endParaRPr lang="en-US" sz="1100" dirty="0">
                        <a:solidFill>
                          <a:srgbClr val="E46C0A"/>
                        </a:solidFill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E46C0A"/>
                          </a:solidFill>
                        </a:rPr>
                        <a:t>Newtown</a:t>
                      </a:r>
                      <a:endParaRPr lang="en-US" sz="1100" dirty="0">
                        <a:solidFill>
                          <a:srgbClr val="E46C0A"/>
                        </a:solidFill>
                      </a:endParaRPr>
                    </a:p>
                  </a:txBody>
                  <a:tcPr marL="0" marR="0" anchor="ctr"/>
                </a:tc>
              </a:tr>
              <a:tr h="85439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+mn-lt"/>
                        </a:rPr>
                        <a:t>D</a:t>
                      </a:r>
                      <a:endParaRPr lang="en-US" sz="1100" b="1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Pizza Palace of Newtown</a:t>
                      </a:r>
                      <a:endParaRPr lang="en-US" sz="11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2034266114</a:t>
                      </a:r>
                      <a:endParaRPr lang="en-US" sz="11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Church Hill Rd</a:t>
                      </a:r>
                      <a:endParaRPr lang="en-US" sz="11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Newtown</a:t>
                      </a:r>
                      <a:endParaRPr lang="en-US" sz="11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24" name="Content Placeholder 21"/>
          <p:cNvGraphicFramePr>
            <a:graphicFrameLocks noGrp="1"/>
          </p:cNvGraphicFramePr>
          <p:nvPr>
            <p:ph idx="1"/>
          </p:nvPr>
        </p:nvGraphicFramePr>
        <p:xfrm>
          <a:off x="3886200" y="4034849"/>
          <a:ext cx="5105400" cy="1543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514"/>
                <a:gridCol w="1587686"/>
                <a:gridCol w="762000"/>
                <a:gridCol w="1585451"/>
                <a:gridCol w="776749"/>
              </a:tblGrid>
              <a:tr h="16412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Src</a:t>
                      </a:r>
                      <a:endParaRPr lang="en-US" sz="1200" dirty="0"/>
                    </a:p>
                  </a:txBody>
                  <a:tcPr marL="0" marR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Name</a:t>
                      </a:r>
                      <a:endParaRPr lang="en-US" sz="1200" dirty="0"/>
                    </a:p>
                  </a:txBody>
                  <a:tcPr marL="0" marR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Phone</a:t>
                      </a:r>
                      <a:endParaRPr lang="en-US" sz="1200" dirty="0"/>
                    </a:p>
                  </a:txBody>
                  <a:tcPr marL="0" marR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Address</a:t>
                      </a:r>
                      <a:endParaRPr lang="en-US" sz="1200" dirty="0"/>
                    </a:p>
                  </a:txBody>
                  <a:tcPr marL="0" marR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City</a:t>
                      </a:r>
                      <a:endParaRPr lang="en-US" sz="1200" dirty="0"/>
                    </a:p>
                  </a:txBody>
                  <a:tcPr marL="0" marR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1856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      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 24 Hour 1 A 1 Locksmith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8182404644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3210 GLENDALE GALLERIA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GLENDALE            </a:t>
                      </a:r>
                    </a:p>
                  </a:txBody>
                  <a:tcPr marL="9525" marR="9525" marT="9525" marB="0" anchor="ctr"/>
                </a:tc>
              </a:tr>
              <a:tr h="1531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      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 Link Wireless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8185491449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2148 GLENDALE GALLERIA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GLENDALE            </a:t>
                      </a:r>
                    </a:p>
                  </a:txBody>
                  <a:tcPr marL="9525" marR="9525" marT="9525" marB="0" anchor="ctr"/>
                </a:tc>
              </a:tr>
              <a:tr h="1030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      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Abercrombie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8185020728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2229 GLENDALE GALLERIA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GLENDALE            </a:t>
                      </a:r>
                    </a:p>
                  </a:txBody>
                  <a:tcPr marL="9525" marR="9525" marT="9525" marB="0" anchor="ctr"/>
                </a:tc>
              </a:tr>
              <a:tr h="1856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      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Abercrombie &amp; Fitch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8185507492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2151 GLENDALE GALLERIA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GLENDALE            </a:t>
                      </a:r>
                    </a:p>
                  </a:txBody>
                  <a:tcPr marL="9525" marR="9525" marT="9525" marB="0" anchor="ctr"/>
                </a:tc>
              </a:tr>
              <a:tr h="188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      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E46C0A"/>
                          </a:solidFill>
                        </a:rPr>
                        <a:t>Newtown Pizza Palace</a:t>
                      </a:r>
                      <a:endParaRPr lang="en-US" sz="1100" dirty="0">
                        <a:solidFill>
                          <a:srgbClr val="E46C0A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E46C0A"/>
                          </a:solidFill>
                        </a:rPr>
                        <a:t>2034266114</a:t>
                      </a:r>
                      <a:endParaRPr lang="en-US" sz="1100" dirty="0">
                        <a:solidFill>
                          <a:srgbClr val="E46C0A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E46C0A"/>
                          </a:solidFill>
                        </a:rPr>
                        <a:t>65  Church hill Rd</a:t>
                      </a:r>
                      <a:endParaRPr lang="en-US" sz="1100" dirty="0">
                        <a:solidFill>
                          <a:srgbClr val="E46C0A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E46C0A"/>
                          </a:solidFill>
                        </a:rPr>
                        <a:t>Newtown</a:t>
                      </a:r>
                      <a:endParaRPr lang="en-US" sz="1100" dirty="0">
                        <a:solidFill>
                          <a:srgbClr val="E46C0A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953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      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Aldo Shoes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8185482540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2154 GLENDALE GALLERIA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GLENDALE            </a:t>
                      </a:r>
                    </a:p>
                  </a:txBody>
                  <a:tcPr marL="9525" marR="9525" marT="9525" marB="0" anchor="ctr"/>
                </a:tc>
              </a:tr>
              <a:tr h="953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      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Alert Cellular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8182404779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2148 GLENDALE GALLERIA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GLENDALE            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25" name="Content Placeholder 21"/>
          <p:cNvGraphicFramePr>
            <a:graphicFrameLocks noGrp="1"/>
          </p:cNvGraphicFramePr>
          <p:nvPr>
            <p:ph idx="1"/>
          </p:nvPr>
        </p:nvGraphicFramePr>
        <p:xfrm>
          <a:off x="3886200" y="5582674"/>
          <a:ext cx="5105400" cy="11686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514"/>
                <a:gridCol w="1511486"/>
                <a:gridCol w="838200"/>
                <a:gridCol w="1585451"/>
                <a:gridCol w="776749"/>
              </a:tblGrid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Src</a:t>
                      </a:r>
                      <a:endParaRPr lang="en-US" sz="1200" dirty="0"/>
                    </a:p>
                  </a:txBody>
                  <a:tcPr marL="0" marR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Name</a:t>
                      </a:r>
                      <a:endParaRPr lang="en-US" sz="1200" dirty="0"/>
                    </a:p>
                  </a:txBody>
                  <a:tcPr marL="0" marR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Phone</a:t>
                      </a:r>
                      <a:endParaRPr lang="en-US" sz="1200" dirty="0"/>
                    </a:p>
                  </a:txBody>
                  <a:tcPr marL="0" marR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Address</a:t>
                      </a:r>
                      <a:endParaRPr lang="en-US" sz="1200" dirty="0"/>
                    </a:p>
                  </a:txBody>
                  <a:tcPr marL="0" marR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City</a:t>
                      </a:r>
                      <a:endParaRPr lang="en-US" sz="1200" dirty="0"/>
                    </a:p>
                  </a:txBody>
                  <a:tcPr marL="0" marR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  <a:tr h="1531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      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E46C0A"/>
                          </a:solidFill>
                        </a:rPr>
                        <a:t>Newtown Pizza Palace</a:t>
                      </a:r>
                      <a:endParaRPr lang="en-US" sz="1100" dirty="0">
                        <a:solidFill>
                          <a:srgbClr val="E46C0A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E46C0A"/>
                          </a:solidFill>
                        </a:rPr>
                        <a:t>2034266114</a:t>
                      </a:r>
                      <a:endParaRPr lang="en-US" sz="1100" dirty="0">
                        <a:solidFill>
                          <a:srgbClr val="E46C0A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E46C0A"/>
                          </a:solidFill>
                        </a:rPr>
                        <a:t>65  Church hill Rd</a:t>
                      </a:r>
                      <a:endParaRPr lang="en-US" sz="1100" dirty="0">
                        <a:solidFill>
                          <a:srgbClr val="E46C0A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rgbClr val="E46C0A"/>
                          </a:solidFill>
                        </a:rPr>
                        <a:t>Newtown</a:t>
                      </a:r>
                      <a:endParaRPr lang="en-US" sz="1100" dirty="0">
                        <a:solidFill>
                          <a:srgbClr val="E46C0A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030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      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Aldo Shoes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8185482540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2154 GLENDALE GALLERIA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GLENDALE            </a:t>
                      </a:r>
                    </a:p>
                  </a:txBody>
                  <a:tcPr marL="9525" marR="9525" marT="9525" marB="0" anchor="ctr"/>
                </a:tc>
              </a:tr>
              <a:tr h="1856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      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American Eagle Outfitters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8189561893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2182 GLENDALE GALLERIA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GLENDALE            </a:t>
                      </a:r>
                    </a:p>
                  </a:txBody>
                  <a:tcPr marL="9525" marR="9525" marT="9525" marB="0" anchor="ctr"/>
                </a:tc>
              </a:tr>
              <a:tr h="953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      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ANN TAYLOR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8182460350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2178 GLENDALE GALLERIA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GLENDALE            </a:t>
                      </a:r>
                    </a:p>
                  </a:txBody>
                  <a:tcPr marL="9525" marR="9525" marT="9525" marB="0" anchor="ctr"/>
                </a:tc>
              </a:tr>
              <a:tr h="1030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      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Ann Taylor Stores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8182460350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1108 GLENDALE GALLERIA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GLENDALE            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28" name="Picture 2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6136965"/>
            <a:ext cx="1219200" cy="571500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53862" y="6155460"/>
            <a:ext cx="1536700" cy="546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Matching </a:t>
            </a:r>
            <a:r>
              <a:rPr lang="en-US" dirty="0" err="1" smtClean="0"/>
              <a:t>w.r.t</a:t>
            </a:r>
            <a:r>
              <a:rPr lang="en-US" dirty="0" smtClean="0"/>
              <a:t>. Soft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0"/>
            <a:ext cx="4953000" cy="1630363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Next? Matching problem</a:t>
            </a:r>
          </a:p>
          <a:p>
            <a:r>
              <a:rPr lang="en-US" dirty="0" smtClean="0"/>
              <a:t>How to match?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-84285" y="1547223"/>
            <a:ext cx="4171787" cy="2882998"/>
            <a:chOff x="18362" y="1566503"/>
            <a:chExt cx="8110370" cy="4764302"/>
          </a:xfrm>
        </p:grpSpPr>
        <p:sp>
          <p:nvSpPr>
            <p:cNvPr id="5" name="Oval 4"/>
            <p:cNvSpPr/>
            <p:nvPr/>
          </p:nvSpPr>
          <p:spPr>
            <a:xfrm>
              <a:off x="3304245" y="2565117"/>
              <a:ext cx="457200" cy="4572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chemeClr val="tx1"/>
                  </a:solidFill>
                </a:rPr>
                <a:t>N3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1306549" y="2574142"/>
              <a:ext cx="457200" cy="4572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chemeClr val="tx1"/>
                  </a:solidFill>
                </a:rPr>
                <a:t>N1</a:t>
              </a:r>
            </a:p>
          </p:txBody>
        </p:sp>
        <p:sp>
          <p:nvSpPr>
            <p:cNvPr id="7" name="Oval 6"/>
            <p:cNvSpPr/>
            <p:nvPr/>
          </p:nvSpPr>
          <p:spPr>
            <a:xfrm>
              <a:off x="2256186" y="2574143"/>
              <a:ext cx="457200" cy="4572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chemeClr val="tx1"/>
                  </a:solidFill>
                </a:rPr>
                <a:t>N2</a:t>
              </a:r>
            </a:p>
          </p:txBody>
        </p:sp>
        <p:sp>
          <p:nvSpPr>
            <p:cNvPr id="9" name="TextBox 33"/>
            <p:cNvSpPr txBox="1">
              <a:spLocks noChangeArrowheads="1"/>
            </p:cNvSpPr>
            <p:nvPr/>
          </p:nvSpPr>
          <p:spPr bwMode="auto">
            <a:xfrm>
              <a:off x="1021319" y="5994118"/>
              <a:ext cx="1383007" cy="307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 dirty="0" smtClean="0">
                  <a:solidFill>
                    <a:schemeClr val="accent2">
                      <a:lumMod val="75000"/>
                    </a:schemeClr>
                  </a:solidFill>
                </a:rPr>
                <a:t>1 Microsoft </a:t>
              </a:r>
              <a:r>
                <a:rPr lang="en-US" sz="1400" i="1" dirty="0">
                  <a:solidFill>
                    <a:schemeClr val="accent2">
                      <a:lumMod val="75000"/>
                    </a:schemeClr>
                  </a:solidFill>
                </a:rPr>
                <a:t>Way</a:t>
              </a:r>
            </a:p>
          </p:txBody>
        </p:sp>
        <p:sp>
          <p:nvSpPr>
            <p:cNvPr id="10" name="TextBox 35"/>
            <p:cNvSpPr txBox="1">
              <a:spLocks noChangeArrowheads="1"/>
            </p:cNvSpPr>
            <p:nvPr/>
          </p:nvSpPr>
          <p:spPr bwMode="auto">
            <a:xfrm rot="2804371">
              <a:off x="2563864" y="4504504"/>
              <a:ext cx="840294" cy="307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 dirty="0">
                  <a:solidFill>
                    <a:schemeClr val="accent2">
                      <a:lumMod val="75000"/>
                    </a:schemeClr>
                  </a:solidFill>
                </a:rPr>
                <a:t>xxx-1255</a:t>
              </a:r>
            </a:p>
          </p:txBody>
        </p:sp>
        <p:sp>
          <p:nvSpPr>
            <p:cNvPr id="11" name="TextBox 37"/>
            <p:cNvSpPr txBox="1">
              <a:spLocks noChangeArrowheads="1"/>
            </p:cNvSpPr>
            <p:nvPr/>
          </p:nvSpPr>
          <p:spPr bwMode="auto">
            <a:xfrm rot="2087970">
              <a:off x="18362" y="1571651"/>
              <a:ext cx="1331197" cy="307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 dirty="0" err="1" smtClean="0">
                  <a:solidFill>
                    <a:schemeClr val="accent2">
                      <a:lumMod val="75000"/>
                    </a:schemeClr>
                  </a:solidFill>
                  <a:latin typeface="Calibri" pitchFamily="34" charset="0"/>
                </a:rPr>
                <a:t>Microsofe</a:t>
              </a:r>
              <a:r>
                <a:rPr lang="en-US" sz="1400" i="1" dirty="0" smtClean="0">
                  <a:solidFill>
                    <a:schemeClr val="accent2">
                      <a:lumMod val="75000"/>
                    </a:schemeClr>
                  </a:solidFill>
                  <a:latin typeface="Calibri" pitchFamily="34" charset="0"/>
                </a:rPr>
                <a:t> Corp.</a:t>
              </a:r>
              <a:endParaRPr lang="en-US" sz="1400" i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6490571" y="2641317"/>
              <a:ext cx="457200" cy="457200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 smtClean="0">
                  <a:solidFill>
                    <a:srgbClr val="000000"/>
                  </a:solidFill>
                </a:rPr>
                <a:t>N4</a:t>
              </a:r>
              <a:endParaRPr lang="en-US" sz="1200" b="1" dirty="0">
                <a:solidFill>
                  <a:srgbClr val="000000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241016" y="4094559"/>
              <a:ext cx="457200" cy="4572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chemeClr val="tx1"/>
                  </a:solidFill>
                </a:rPr>
                <a:t>P1</a:t>
              </a:r>
            </a:p>
          </p:txBody>
        </p:sp>
        <p:sp>
          <p:nvSpPr>
            <p:cNvPr id="15" name="Isosceles Triangle 14"/>
            <p:cNvSpPr/>
            <p:nvPr/>
          </p:nvSpPr>
          <p:spPr>
            <a:xfrm>
              <a:off x="2091008" y="5460717"/>
              <a:ext cx="609600" cy="457200"/>
            </a:xfrm>
            <a:prstGeom prst="triangl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 smtClean="0">
                  <a:solidFill>
                    <a:schemeClr val="tx1"/>
                  </a:solidFill>
                </a:rPr>
                <a:t>A1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536414" y="4053605"/>
              <a:ext cx="457200" cy="45720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chemeClr val="tx1"/>
                  </a:solidFill>
                </a:rPr>
                <a:t>P2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831814" y="4048429"/>
              <a:ext cx="457200" cy="45720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 smtClean="0">
                  <a:solidFill>
                    <a:schemeClr val="tx1"/>
                  </a:solidFill>
                </a:rPr>
                <a:t>P3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279614" y="4071361"/>
              <a:ext cx="457200" cy="4572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 smtClean="0">
                  <a:solidFill>
                    <a:srgbClr val="000000"/>
                  </a:solidFill>
                </a:rPr>
                <a:t>P4</a:t>
              </a:r>
              <a:endParaRPr lang="en-US" sz="1200" b="1" dirty="0">
                <a:solidFill>
                  <a:srgbClr val="000000"/>
                </a:solidFill>
              </a:endParaRPr>
            </a:p>
          </p:txBody>
        </p:sp>
        <p:sp>
          <p:nvSpPr>
            <p:cNvPr id="19" name="Isosceles Triangle 18"/>
            <p:cNvSpPr/>
            <p:nvPr/>
          </p:nvSpPr>
          <p:spPr>
            <a:xfrm>
              <a:off x="6203414" y="5384517"/>
              <a:ext cx="609600" cy="457200"/>
            </a:xfrm>
            <a:prstGeom prst="triangl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 smtClean="0">
                  <a:solidFill>
                    <a:srgbClr val="000000"/>
                  </a:solidFill>
                </a:rPr>
                <a:t>A2</a:t>
              </a:r>
              <a:endParaRPr lang="en-US" sz="1200" b="1" dirty="0">
                <a:solidFill>
                  <a:srgbClr val="000000"/>
                </a:solidFill>
              </a:endParaRPr>
            </a:p>
          </p:txBody>
        </p:sp>
        <p:sp>
          <p:nvSpPr>
            <p:cNvPr id="20" name="TextBox 37"/>
            <p:cNvSpPr txBox="1">
              <a:spLocks noChangeArrowheads="1"/>
            </p:cNvSpPr>
            <p:nvPr/>
          </p:nvSpPr>
          <p:spPr bwMode="auto">
            <a:xfrm rot="2087970">
              <a:off x="1057242" y="1566503"/>
              <a:ext cx="1309973" cy="307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 dirty="0" smtClean="0">
                  <a:solidFill>
                    <a:schemeClr val="accent2">
                      <a:lumMod val="75000"/>
                    </a:schemeClr>
                  </a:solidFill>
                  <a:latin typeface="Calibri" pitchFamily="34" charset="0"/>
                </a:rPr>
                <a:t>Microsoft Corp.</a:t>
              </a:r>
              <a:endParaRPr lang="en-US" sz="1400" i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1" name="TextBox 37"/>
            <p:cNvSpPr txBox="1">
              <a:spLocks noChangeArrowheads="1"/>
            </p:cNvSpPr>
            <p:nvPr/>
          </p:nvSpPr>
          <p:spPr bwMode="auto">
            <a:xfrm rot="2087970">
              <a:off x="2728357" y="1831516"/>
              <a:ext cx="845102" cy="307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 dirty="0" smtClean="0">
                  <a:solidFill>
                    <a:schemeClr val="accent2">
                      <a:lumMod val="75000"/>
                    </a:schemeClr>
                  </a:solidFill>
                  <a:latin typeface="Calibri" pitchFamily="34" charset="0"/>
                </a:rPr>
                <a:t>MS Corp.</a:t>
              </a:r>
              <a:endParaRPr lang="en-US" sz="1400" i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2" name="TextBox 37"/>
            <p:cNvSpPr txBox="1">
              <a:spLocks noChangeArrowheads="1"/>
            </p:cNvSpPr>
            <p:nvPr/>
          </p:nvSpPr>
          <p:spPr bwMode="auto">
            <a:xfrm rot="2087970">
              <a:off x="6213552" y="2013547"/>
              <a:ext cx="1234632" cy="307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 dirty="0" err="1" smtClean="0">
                  <a:solidFill>
                    <a:schemeClr val="accent5">
                      <a:lumMod val="75000"/>
                    </a:schemeClr>
                  </a:solidFill>
                  <a:latin typeface="Calibri" pitchFamily="34" charset="0"/>
                </a:rPr>
                <a:t>Macrosoft</a:t>
              </a:r>
              <a:r>
                <a:rPr lang="en-US" sz="1400" i="1" dirty="0" smtClean="0">
                  <a:solidFill>
                    <a:schemeClr val="accent5">
                      <a:lumMod val="75000"/>
                    </a:schemeClr>
                  </a:solidFill>
                  <a:latin typeface="Calibri" pitchFamily="34" charset="0"/>
                </a:rPr>
                <a:t> Inc.</a:t>
              </a:r>
              <a:endParaRPr lang="en-US" sz="1400" i="1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3" name="TextBox 33"/>
            <p:cNvSpPr txBox="1">
              <a:spLocks noChangeArrowheads="1"/>
            </p:cNvSpPr>
            <p:nvPr/>
          </p:nvSpPr>
          <p:spPr bwMode="auto">
            <a:xfrm>
              <a:off x="5218333" y="6023027"/>
              <a:ext cx="1149996" cy="307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 dirty="0">
                  <a:solidFill>
                    <a:schemeClr val="accent5">
                      <a:lumMod val="75000"/>
                    </a:schemeClr>
                  </a:solidFill>
                </a:rPr>
                <a:t>2 Sylvan Way</a:t>
              </a:r>
            </a:p>
          </p:txBody>
        </p:sp>
        <p:sp>
          <p:nvSpPr>
            <p:cNvPr id="24" name="TextBox 35"/>
            <p:cNvSpPr txBox="1">
              <a:spLocks noChangeArrowheads="1"/>
            </p:cNvSpPr>
            <p:nvPr/>
          </p:nvSpPr>
          <p:spPr bwMode="auto">
            <a:xfrm rot="2804371">
              <a:off x="4051763" y="4422863"/>
              <a:ext cx="840294" cy="307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 dirty="0" smtClean="0"/>
                <a:t>xxx-2255</a:t>
              </a:r>
              <a:endParaRPr lang="en-US" sz="1400" i="1" dirty="0"/>
            </a:p>
          </p:txBody>
        </p:sp>
        <p:sp>
          <p:nvSpPr>
            <p:cNvPr id="25" name="TextBox 35"/>
            <p:cNvSpPr txBox="1">
              <a:spLocks noChangeArrowheads="1"/>
            </p:cNvSpPr>
            <p:nvPr/>
          </p:nvSpPr>
          <p:spPr bwMode="auto">
            <a:xfrm rot="2804371">
              <a:off x="5080295" y="4452692"/>
              <a:ext cx="1388631" cy="5983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 dirty="0" smtClean="0"/>
                <a:t>xxx-9400</a:t>
              </a:r>
              <a:endParaRPr lang="en-US" sz="1400" i="1" dirty="0"/>
            </a:p>
          </p:txBody>
        </p:sp>
        <p:sp>
          <p:nvSpPr>
            <p:cNvPr id="26" name="TextBox 35"/>
            <p:cNvSpPr txBox="1">
              <a:spLocks noChangeArrowheads="1"/>
            </p:cNvSpPr>
            <p:nvPr/>
          </p:nvSpPr>
          <p:spPr bwMode="auto">
            <a:xfrm rot="2804371">
              <a:off x="6731051" y="4422861"/>
              <a:ext cx="840294" cy="307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 dirty="0" smtClean="0">
                  <a:solidFill>
                    <a:schemeClr val="accent5">
                      <a:lumMod val="75000"/>
                    </a:schemeClr>
                  </a:solidFill>
                </a:rPr>
                <a:t>xxx-0500</a:t>
              </a:r>
              <a:endParaRPr lang="en-US" sz="1400" i="1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30" name="Isosceles Triangle 29"/>
            <p:cNvSpPr/>
            <p:nvPr/>
          </p:nvSpPr>
          <p:spPr>
            <a:xfrm>
              <a:off x="7041614" y="5384517"/>
              <a:ext cx="609600" cy="457200"/>
            </a:xfrm>
            <a:prstGeom prst="triangl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 smtClean="0">
                  <a:solidFill>
                    <a:srgbClr val="000000"/>
                  </a:solidFill>
                </a:rPr>
                <a:t>A3</a:t>
              </a:r>
              <a:endParaRPr lang="en-US" sz="1200" b="1" dirty="0">
                <a:solidFill>
                  <a:srgbClr val="000000"/>
                </a:solidFill>
              </a:endParaRPr>
            </a:p>
          </p:txBody>
        </p:sp>
        <p:sp>
          <p:nvSpPr>
            <p:cNvPr id="31" name="TextBox 33"/>
            <p:cNvSpPr txBox="1">
              <a:spLocks noChangeArrowheads="1"/>
            </p:cNvSpPr>
            <p:nvPr/>
          </p:nvSpPr>
          <p:spPr bwMode="auto">
            <a:xfrm>
              <a:off x="7117814" y="5994117"/>
              <a:ext cx="101091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 dirty="0">
                  <a:solidFill>
                    <a:schemeClr val="accent5">
                      <a:lumMod val="75000"/>
                    </a:schemeClr>
                  </a:solidFill>
                </a:rPr>
                <a:t>2 Sylvan </a:t>
              </a:r>
              <a:r>
                <a:rPr lang="en-US" sz="1400" i="1" dirty="0" smtClean="0">
                  <a:solidFill>
                    <a:schemeClr val="accent5">
                      <a:lumMod val="75000"/>
                    </a:schemeClr>
                  </a:solidFill>
                </a:rPr>
                <a:t>W.</a:t>
              </a:r>
              <a:endParaRPr lang="en-US" sz="1400" i="1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5486401" y="1524000"/>
            <a:ext cx="3124199" cy="3124200"/>
            <a:chOff x="5486401" y="1524000"/>
            <a:chExt cx="3124199" cy="3124200"/>
          </a:xfrm>
        </p:grpSpPr>
        <p:sp>
          <p:nvSpPr>
            <p:cNvPr id="46" name="Oval 45"/>
            <p:cNvSpPr/>
            <p:nvPr/>
          </p:nvSpPr>
          <p:spPr>
            <a:xfrm>
              <a:off x="6172200" y="2156971"/>
              <a:ext cx="381000" cy="35762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 smtClean="0">
                  <a:solidFill>
                    <a:schemeClr val="tx1"/>
                  </a:solidFill>
                </a:rPr>
                <a:t>NC1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48" name="TextBox 33"/>
            <p:cNvSpPr txBox="1">
              <a:spLocks noChangeArrowheads="1"/>
            </p:cNvSpPr>
            <p:nvPr/>
          </p:nvSpPr>
          <p:spPr bwMode="auto">
            <a:xfrm>
              <a:off x="5638461" y="4361374"/>
              <a:ext cx="711387" cy="186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 dirty="0" smtClean="0">
                  <a:solidFill>
                    <a:schemeClr val="accent2">
                      <a:lumMod val="75000"/>
                    </a:schemeClr>
                  </a:solidFill>
                </a:rPr>
                <a:t>1 Microsoft </a:t>
              </a:r>
              <a:r>
                <a:rPr lang="en-US" sz="1400" i="1" dirty="0">
                  <a:solidFill>
                    <a:schemeClr val="accent2">
                      <a:lumMod val="75000"/>
                    </a:schemeClr>
                  </a:solidFill>
                </a:rPr>
                <a:t>Way</a:t>
              </a:r>
            </a:p>
          </p:txBody>
        </p:sp>
        <p:sp>
          <p:nvSpPr>
            <p:cNvPr id="49" name="TextBox 35"/>
            <p:cNvSpPr txBox="1">
              <a:spLocks noChangeArrowheads="1"/>
            </p:cNvSpPr>
            <p:nvPr/>
          </p:nvSpPr>
          <p:spPr bwMode="auto">
            <a:xfrm rot="2804371">
              <a:off x="5758936" y="3289643"/>
              <a:ext cx="508483" cy="158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 dirty="0">
                  <a:solidFill>
                    <a:schemeClr val="accent2">
                      <a:lumMod val="75000"/>
                    </a:schemeClr>
                  </a:solidFill>
                </a:rPr>
                <a:t>xxx-1255</a:t>
              </a:r>
            </a:p>
          </p:txBody>
        </p:sp>
        <p:sp>
          <p:nvSpPr>
            <p:cNvPr id="50" name="TextBox 37"/>
            <p:cNvSpPr txBox="1">
              <a:spLocks noChangeArrowheads="1"/>
            </p:cNvSpPr>
            <p:nvPr/>
          </p:nvSpPr>
          <p:spPr bwMode="auto">
            <a:xfrm>
              <a:off x="5813699" y="1871156"/>
              <a:ext cx="684737" cy="186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 dirty="0" err="1" smtClean="0">
                  <a:solidFill>
                    <a:schemeClr val="accent2">
                      <a:lumMod val="75000"/>
                    </a:schemeClr>
                  </a:solidFill>
                  <a:latin typeface="Calibri" pitchFamily="34" charset="0"/>
                </a:rPr>
                <a:t>Microsofe</a:t>
              </a:r>
              <a:r>
                <a:rPr lang="en-US" sz="1400" i="1" dirty="0" smtClean="0">
                  <a:solidFill>
                    <a:schemeClr val="accent2">
                      <a:lumMod val="75000"/>
                    </a:schemeClr>
                  </a:solidFill>
                  <a:latin typeface="Calibri" pitchFamily="34" charset="0"/>
                </a:rPr>
                <a:t> Corp.</a:t>
              </a:r>
              <a:endParaRPr lang="en-US" sz="1400" i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7924800" y="2197620"/>
              <a:ext cx="449883" cy="393180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 smtClean="0">
                  <a:solidFill>
                    <a:srgbClr val="000000"/>
                  </a:solidFill>
                </a:rPr>
                <a:t>NC4</a:t>
              </a:r>
              <a:endParaRPr lang="en-US" sz="1200" b="1" dirty="0">
                <a:solidFill>
                  <a:srgbClr val="000000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486401" y="3079096"/>
              <a:ext cx="304800" cy="27370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 smtClean="0">
                  <a:solidFill>
                    <a:schemeClr val="tx1"/>
                  </a:solidFill>
                </a:rPr>
                <a:t>PC1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54" name="Isosceles Triangle 53"/>
            <p:cNvSpPr/>
            <p:nvPr/>
          </p:nvSpPr>
          <p:spPr>
            <a:xfrm>
              <a:off x="6172200" y="4038600"/>
              <a:ext cx="447475" cy="363491"/>
            </a:xfrm>
            <a:prstGeom prst="triangl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 smtClean="0">
                  <a:solidFill>
                    <a:schemeClr val="tx1"/>
                  </a:solidFill>
                </a:rPr>
                <a:t>AC1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172200" y="3052231"/>
              <a:ext cx="311373" cy="300569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 smtClean="0">
                  <a:solidFill>
                    <a:schemeClr val="tx1"/>
                  </a:solidFill>
                </a:rPr>
                <a:t>PC2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6858000" y="3048000"/>
              <a:ext cx="340819" cy="304801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 smtClean="0">
                  <a:solidFill>
                    <a:schemeClr val="tx1"/>
                  </a:solidFill>
                </a:rPr>
                <a:t>PC3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7620001" y="3062976"/>
              <a:ext cx="323532" cy="28982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 smtClean="0">
                  <a:solidFill>
                    <a:srgbClr val="000000"/>
                  </a:solidFill>
                </a:rPr>
                <a:t>PC4</a:t>
              </a:r>
              <a:endParaRPr lang="en-US" sz="1200" b="1" dirty="0">
                <a:solidFill>
                  <a:srgbClr val="000000"/>
                </a:solidFill>
              </a:endParaRPr>
            </a:p>
          </p:txBody>
        </p:sp>
        <p:sp>
          <p:nvSpPr>
            <p:cNvPr id="58" name="Isosceles Triangle 57"/>
            <p:cNvSpPr/>
            <p:nvPr/>
          </p:nvSpPr>
          <p:spPr>
            <a:xfrm>
              <a:off x="8153400" y="3886200"/>
              <a:ext cx="457200" cy="381000"/>
            </a:xfrm>
            <a:prstGeom prst="triangl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 smtClean="0">
                  <a:solidFill>
                    <a:srgbClr val="000000"/>
                  </a:solidFill>
                </a:rPr>
                <a:t>AC4</a:t>
              </a:r>
              <a:endParaRPr lang="en-US" sz="1200" b="1" dirty="0">
                <a:solidFill>
                  <a:srgbClr val="000000"/>
                </a:solidFill>
              </a:endParaRPr>
            </a:p>
          </p:txBody>
        </p:sp>
        <p:sp>
          <p:nvSpPr>
            <p:cNvPr id="59" name="TextBox 37"/>
            <p:cNvSpPr txBox="1">
              <a:spLocks noChangeArrowheads="1"/>
            </p:cNvSpPr>
            <p:nvPr/>
          </p:nvSpPr>
          <p:spPr bwMode="auto">
            <a:xfrm>
              <a:off x="5806590" y="1699623"/>
              <a:ext cx="673820" cy="186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 dirty="0" smtClean="0">
                  <a:solidFill>
                    <a:schemeClr val="accent2">
                      <a:lumMod val="75000"/>
                    </a:schemeClr>
                  </a:solidFill>
                  <a:latin typeface="Calibri" pitchFamily="34" charset="0"/>
                </a:rPr>
                <a:t>Microsoft Corp.</a:t>
              </a:r>
              <a:endParaRPr lang="en-US" sz="1400" i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60" name="TextBox 37"/>
            <p:cNvSpPr txBox="1">
              <a:spLocks noChangeArrowheads="1"/>
            </p:cNvSpPr>
            <p:nvPr/>
          </p:nvSpPr>
          <p:spPr bwMode="auto">
            <a:xfrm>
              <a:off x="6118499" y="1524000"/>
              <a:ext cx="434701" cy="186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 dirty="0" smtClean="0">
                  <a:solidFill>
                    <a:schemeClr val="accent2">
                      <a:lumMod val="75000"/>
                    </a:schemeClr>
                  </a:solidFill>
                  <a:latin typeface="Calibri" pitchFamily="34" charset="0"/>
                </a:rPr>
                <a:t>MS Corp.</a:t>
              </a:r>
              <a:endParaRPr lang="en-US" sz="1400" i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61" name="TextBox 37"/>
            <p:cNvSpPr txBox="1">
              <a:spLocks noChangeArrowheads="1"/>
            </p:cNvSpPr>
            <p:nvPr/>
          </p:nvSpPr>
          <p:spPr bwMode="auto">
            <a:xfrm>
              <a:off x="7670734" y="1947356"/>
              <a:ext cx="635066" cy="186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 dirty="0" err="1" smtClean="0">
                  <a:solidFill>
                    <a:schemeClr val="accent5">
                      <a:lumMod val="75000"/>
                    </a:schemeClr>
                  </a:solidFill>
                  <a:latin typeface="Calibri" pitchFamily="34" charset="0"/>
                </a:rPr>
                <a:t>Macrosoft</a:t>
              </a:r>
              <a:r>
                <a:rPr lang="en-US" sz="1400" i="1" dirty="0" smtClean="0">
                  <a:solidFill>
                    <a:schemeClr val="accent5">
                      <a:lumMod val="75000"/>
                    </a:schemeClr>
                  </a:solidFill>
                  <a:latin typeface="Calibri" pitchFamily="34" charset="0"/>
                </a:rPr>
                <a:t> Inc.</a:t>
              </a:r>
              <a:endParaRPr lang="en-US" sz="1400" i="1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62" name="TextBox 33"/>
            <p:cNvSpPr txBox="1">
              <a:spLocks noChangeArrowheads="1"/>
            </p:cNvSpPr>
            <p:nvPr/>
          </p:nvSpPr>
          <p:spPr bwMode="auto">
            <a:xfrm>
              <a:off x="8019069" y="4461956"/>
              <a:ext cx="591531" cy="186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 dirty="0">
                  <a:solidFill>
                    <a:schemeClr val="accent5">
                      <a:lumMod val="75000"/>
                    </a:schemeClr>
                  </a:solidFill>
                </a:rPr>
                <a:t>2 Sylvan Way</a:t>
              </a:r>
            </a:p>
          </p:txBody>
        </p:sp>
        <p:sp>
          <p:nvSpPr>
            <p:cNvPr id="63" name="TextBox 35"/>
            <p:cNvSpPr txBox="1">
              <a:spLocks noChangeArrowheads="1"/>
            </p:cNvSpPr>
            <p:nvPr/>
          </p:nvSpPr>
          <p:spPr bwMode="auto">
            <a:xfrm rot="2804371">
              <a:off x="6425259" y="3289643"/>
              <a:ext cx="508483" cy="158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 dirty="0" smtClean="0"/>
                <a:t>xxx-2255</a:t>
              </a:r>
              <a:endParaRPr lang="en-US" sz="1400" i="1" dirty="0"/>
            </a:p>
          </p:txBody>
        </p:sp>
        <p:sp>
          <p:nvSpPr>
            <p:cNvPr id="64" name="TextBox 35"/>
            <p:cNvSpPr txBox="1">
              <a:spLocks noChangeArrowheads="1"/>
            </p:cNvSpPr>
            <p:nvPr/>
          </p:nvSpPr>
          <p:spPr bwMode="auto">
            <a:xfrm rot="2804371">
              <a:off x="7111133" y="3252810"/>
              <a:ext cx="508483" cy="158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 dirty="0" smtClean="0">
                  <a:solidFill>
                    <a:schemeClr val="accent2">
                      <a:lumMod val="75000"/>
                    </a:schemeClr>
                  </a:solidFill>
                </a:rPr>
                <a:t>xxx-9400</a:t>
              </a:r>
              <a:endParaRPr lang="en-US" sz="1400" i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65" name="TextBox 35"/>
            <p:cNvSpPr txBox="1">
              <a:spLocks noChangeArrowheads="1"/>
            </p:cNvSpPr>
            <p:nvPr/>
          </p:nvSpPr>
          <p:spPr bwMode="auto">
            <a:xfrm rot="2804371">
              <a:off x="7855847" y="3289643"/>
              <a:ext cx="508483" cy="158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 dirty="0" smtClean="0">
                  <a:solidFill>
                    <a:schemeClr val="accent5">
                      <a:lumMod val="75000"/>
                    </a:schemeClr>
                  </a:solidFill>
                </a:rPr>
                <a:t>xxx-0500</a:t>
              </a:r>
              <a:endParaRPr lang="en-US" sz="1400" i="1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68" name="TextBox 33"/>
            <p:cNvSpPr txBox="1">
              <a:spLocks noChangeArrowheads="1"/>
            </p:cNvSpPr>
            <p:nvPr/>
          </p:nvSpPr>
          <p:spPr bwMode="auto">
            <a:xfrm>
              <a:off x="8090607" y="4226483"/>
              <a:ext cx="519993" cy="186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i="1" dirty="0">
                  <a:solidFill>
                    <a:schemeClr val="accent5">
                      <a:lumMod val="75000"/>
                    </a:schemeClr>
                  </a:solidFill>
                </a:rPr>
                <a:t>2 Sylvan </a:t>
              </a:r>
              <a:r>
                <a:rPr lang="en-US" sz="1400" i="1" dirty="0" smtClean="0">
                  <a:solidFill>
                    <a:schemeClr val="accent5">
                      <a:lumMod val="75000"/>
                    </a:schemeClr>
                  </a:solidFill>
                </a:rPr>
                <a:t>W.</a:t>
              </a:r>
              <a:endParaRPr lang="en-US" sz="1400" i="1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5334000" y="2335786"/>
            <a:ext cx="3505200" cy="1779014"/>
            <a:chOff x="5334000" y="2335786"/>
            <a:chExt cx="3505200" cy="1779014"/>
          </a:xfrm>
        </p:grpSpPr>
        <p:cxnSp>
          <p:nvCxnSpPr>
            <p:cNvPr id="47" name="Straight Connector 46"/>
            <p:cNvCxnSpPr>
              <a:stCxn id="46" idx="4"/>
              <a:endCxn id="53" idx="0"/>
            </p:cNvCxnSpPr>
            <p:nvPr/>
          </p:nvCxnSpPr>
          <p:spPr>
            <a:xfrm rot="5400000">
              <a:off x="5718503" y="2434899"/>
              <a:ext cx="564496" cy="723899"/>
            </a:xfrm>
            <a:prstGeom prst="line">
              <a:avLst/>
            </a:prstGeom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52" idx="4"/>
              <a:endCxn id="57" idx="0"/>
            </p:cNvCxnSpPr>
            <p:nvPr/>
          </p:nvCxnSpPr>
          <p:spPr>
            <a:xfrm rot="5400000">
              <a:off x="7729667" y="2642901"/>
              <a:ext cx="472176" cy="367975"/>
            </a:xfrm>
            <a:prstGeom prst="line">
              <a:avLst/>
            </a:prstGeom>
            <a:ln w="28575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Freeform 69"/>
            <p:cNvSpPr/>
            <p:nvPr/>
          </p:nvSpPr>
          <p:spPr>
            <a:xfrm>
              <a:off x="6400800" y="2514600"/>
              <a:ext cx="320101" cy="1524000"/>
            </a:xfrm>
            <a:custGeom>
              <a:avLst/>
              <a:gdLst>
                <a:gd name="connsiteX0" fmla="*/ 0 w 627798"/>
                <a:gd name="connsiteY0" fmla="*/ 0 h 2251881"/>
                <a:gd name="connsiteX1" fmla="*/ 491320 w 627798"/>
                <a:gd name="connsiteY1" fmla="*/ 573206 h 2251881"/>
                <a:gd name="connsiteX2" fmla="*/ 545911 w 627798"/>
                <a:gd name="connsiteY2" fmla="*/ 1487606 h 2251881"/>
                <a:gd name="connsiteX3" fmla="*/ 0 w 627798"/>
                <a:gd name="connsiteY3" fmla="*/ 2251881 h 22518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7798" h="2251881">
                  <a:moveTo>
                    <a:pt x="0" y="0"/>
                  </a:moveTo>
                  <a:cubicBezTo>
                    <a:pt x="200167" y="162636"/>
                    <a:pt x="400335" y="325272"/>
                    <a:pt x="491320" y="573206"/>
                  </a:cubicBezTo>
                  <a:cubicBezTo>
                    <a:pt x="582305" y="821140"/>
                    <a:pt x="627798" y="1207827"/>
                    <a:pt x="545911" y="1487606"/>
                  </a:cubicBezTo>
                  <a:cubicBezTo>
                    <a:pt x="464024" y="1767385"/>
                    <a:pt x="232012" y="2009633"/>
                    <a:pt x="0" y="2251881"/>
                  </a:cubicBezTo>
                </a:path>
              </a:pathLst>
            </a:custGeom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1" name="Straight Connector 70"/>
            <p:cNvCxnSpPr>
              <a:stCxn id="52" idx="4"/>
              <a:endCxn id="58" idx="0"/>
            </p:cNvCxnSpPr>
            <p:nvPr/>
          </p:nvCxnSpPr>
          <p:spPr>
            <a:xfrm rot="16200000" flipH="1">
              <a:off x="7618171" y="3122371"/>
              <a:ext cx="1295400" cy="232258"/>
            </a:xfrm>
            <a:prstGeom prst="line">
              <a:avLst/>
            </a:prstGeom>
            <a:ln w="28575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46" idx="4"/>
              <a:endCxn id="55" idx="0"/>
            </p:cNvCxnSpPr>
            <p:nvPr/>
          </p:nvCxnSpPr>
          <p:spPr>
            <a:xfrm rot="5400000">
              <a:off x="6076479" y="2766009"/>
              <a:ext cx="537631" cy="34813"/>
            </a:xfrm>
            <a:prstGeom prst="line">
              <a:avLst/>
            </a:prstGeom>
            <a:ln w="190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>
              <a:stCxn id="46" idx="4"/>
              <a:endCxn id="56" idx="0"/>
            </p:cNvCxnSpPr>
            <p:nvPr/>
          </p:nvCxnSpPr>
          <p:spPr>
            <a:xfrm rot="16200000" flipH="1">
              <a:off x="6428855" y="2448445"/>
              <a:ext cx="533400" cy="665710"/>
            </a:xfrm>
            <a:prstGeom prst="line">
              <a:avLst/>
            </a:prstGeom>
            <a:ln w="190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46" idx="4"/>
              <a:endCxn id="57" idx="0"/>
            </p:cNvCxnSpPr>
            <p:nvPr/>
          </p:nvCxnSpPr>
          <p:spPr>
            <a:xfrm rot="16200000" flipH="1">
              <a:off x="6798045" y="2079254"/>
              <a:ext cx="548376" cy="1419067"/>
            </a:xfrm>
            <a:prstGeom prst="line">
              <a:avLst/>
            </a:prstGeom>
            <a:ln w="190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urved Connector 99"/>
            <p:cNvCxnSpPr>
              <a:stCxn id="46" idx="6"/>
              <a:endCxn id="58" idx="1"/>
            </p:cNvCxnSpPr>
            <p:nvPr/>
          </p:nvCxnSpPr>
          <p:spPr>
            <a:xfrm>
              <a:off x="6553200" y="2335786"/>
              <a:ext cx="1714500" cy="1740914"/>
            </a:xfrm>
            <a:prstGeom prst="curvedConnector3">
              <a:avLst>
                <a:gd name="adj1" fmla="val 50000"/>
              </a:avLst>
            </a:prstGeom>
            <a:ln w="190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TextBox 104"/>
            <p:cNvSpPr txBox="1">
              <a:spLocks noChangeArrowheads="1"/>
            </p:cNvSpPr>
            <p:nvPr/>
          </p:nvSpPr>
          <p:spPr bwMode="auto">
            <a:xfrm>
              <a:off x="5334000" y="2417802"/>
              <a:ext cx="774070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latin typeface="Calibri" pitchFamily="34" charset="0"/>
                </a:rPr>
                <a:t>7</a:t>
              </a:r>
            </a:p>
            <a:p>
              <a:r>
                <a:rPr lang="en-US" sz="1200" dirty="0" smtClean="0">
                  <a:latin typeface="Calibri" pitchFamily="34" charset="0"/>
                </a:rPr>
                <a:t>s(1-5,7,8)</a:t>
              </a:r>
              <a:endParaRPr lang="en-US" sz="1200" dirty="0">
                <a:latin typeface="Calibri" pitchFamily="34" charset="0"/>
              </a:endParaRPr>
            </a:p>
          </p:txBody>
        </p:sp>
        <p:sp>
          <p:nvSpPr>
            <p:cNvPr id="116" name="TextBox 104"/>
            <p:cNvSpPr txBox="1">
              <a:spLocks noChangeArrowheads="1"/>
            </p:cNvSpPr>
            <p:nvPr/>
          </p:nvSpPr>
          <p:spPr bwMode="auto">
            <a:xfrm>
              <a:off x="6019800" y="2514600"/>
              <a:ext cx="426694" cy="5510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Calibri" pitchFamily="34" charset="0"/>
                </a:rPr>
                <a:t>1</a:t>
              </a:r>
            </a:p>
            <a:p>
              <a:r>
                <a:rPr lang="en-US" sz="1200" dirty="0" smtClean="0">
                  <a:latin typeface="Calibri" pitchFamily="34" charset="0"/>
                </a:rPr>
                <a:t>S(6)</a:t>
              </a:r>
              <a:endParaRPr lang="en-US" sz="1200" dirty="0">
                <a:latin typeface="Calibri" pitchFamily="34" charset="0"/>
              </a:endParaRPr>
            </a:p>
          </p:txBody>
        </p:sp>
        <p:sp>
          <p:nvSpPr>
            <p:cNvPr id="117" name="TextBox 104"/>
            <p:cNvSpPr txBox="1">
              <a:spLocks noChangeArrowheads="1"/>
            </p:cNvSpPr>
            <p:nvPr/>
          </p:nvSpPr>
          <p:spPr bwMode="auto">
            <a:xfrm>
              <a:off x="6545316" y="2590800"/>
              <a:ext cx="541284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latin typeface="Calibri" pitchFamily="34" charset="0"/>
                </a:rPr>
                <a:t>5</a:t>
              </a:r>
            </a:p>
            <a:p>
              <a:r>
                <a:rPr lang="en-US" sz="1200" dirty="0" smtClean="0">
                  <a:latin typeface="Calibri" pitchFamily="34" charset="0"/>
                </a:rPr>
                <a:t>s(1-5)</a:t>
              </a:r>
              <a:endParaRPr lang="en-US" sz="1200" dirty="0">
                <a:latin typeface="Calibri" pitchFamily="34" charset="0"/>
              </a:endParaRPr>
            </a:p>
          </p:txBody>
        </p:sp>
        <p:sp>
          <p:nvSpPr>
            <p:cNvPr id="118" name="TextBox 104"/>
            <p:cNvSpPr txBox="1">
              <a:spLocks noChangeArrowheads="1"/>
            </p:cNvSpPr>
            <p:nvPr/>
          </p:nvSpPr>
          <p:spPr bwMode="auto">
            <a:xfrm>
              <a:off x="7315200" y="2438400"/>
              <a:ext cx="533400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Calibri" pitchFamily="34" charset="0"/>
                </a:rPr>
                <a:t>1</a:t>
              </a:r>
            </a:p>
            <a:p>
              <a:r>
                <a:rPr lang="en-US" sz="1200" dirty="0" smtClean="0">
                  <a:latin typeface="Calibri" pitchFamily="34" charset="0"/>
                </a:rPr>
                <a:t>S(10)</a:t>
              </a:r>
              <a:endParaRPr lang="en-US" sz="1200" dirty="0">
                <a:latin typeface="Calibri" pitchFamily="34" charset="0"/>
              </a:endParaRPr>
            </a:p>
          </p:txBody>
        </p:sp>
        <p:sp>
          <p:nvSpPr>
            <p:cNvPr id="119" name="TextBox 104"/>
            <p:cNvSpPr txBox="1">
              <a:spLocks noChangeArrowheads="1"/>
            </p:cNvSpPr>
            <p:nvPr/>
          </p:nvSpPr>
          <p:spPr bwMode="auto">
            <a:xfrm>
              <a:off x="7696200" y="2494002"/>
              <a:ext cx="609600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Calibri" pitchFamily="34" charset="0"/>
                </a:rPr>
                <a:t>9</a:t>
              </a:r>
            </a:p>
            <a:p>
              <a:r>
                <a:rPr lang="en-US" sz="1200" dirty="0" smtClean="0">
                  <a:latin typeface="Calibri" pitchFamily="34" charset="0"/>
                </a:rPr>
                <a:t>S(1-9)</a:t>
              </a:r>
              <a:endParaRPr lang="en-US" sz="1200" dirty="0">
                <a:latin typeface="Calibri" pitchFamily="34" charset="0"/>
              </a:endParaRPr>
            </a:p>
          </p:txBody>
        </p:sp>
        <p:sp>
          <p:nvSpPr>
            <p:cNvPr id="120" name="TextBox 104"/>
            <p:cNvSpPr txBox="1">
              <a:spLocks noChangeArrowheads="1"/>
            </p:cNvSpPr>
            <p:nvPr/>
          </p:nvSpPr>
          <p:spPr bwMode="auto">
            <a:xfrm>
              <a:off x="8229600" y="2895600"/>
              <a:ext cx="609600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Calibri" pitchFamily="34" charset="0"/>
                </a:rPr>
                <a:t>9</a:t>
              </a:r>
            </a:p>
            <a:p>
              <a:r>
                <a:rPr lang="en-US" sz="1200" dirty="0" smtClean="0">
                  <a:latin typeface="Calibri" pitchFamily="34" charset="0"/>
                </a:rPr>
                <a:t>S(1-9)</a:t>
              </a:r>
              <a:endParaRPr lang="en-US" sz="1200" dirty="0">
                <a:latin typeface="Calibri" pitchFamily="34" charset="0"/>
              </a:endParaRPr>
            </a:p>
          </p:txBody>
        </p:sp>
        <p:sp>
          <p:nvSpPr>
            <p:cNvPr id="121" name="TextBox 104"/>
            <p:cNvSpPr txBox="1">
              <a:spLocks noChangeArrowheads="1"/>
            </p:cNvSpPr>
            <p:nvPr/>
          </p:nvSpPr>
          <p:spPr bwMode="auto">
            <a:xfrm>
              <a:off x="7543800" y="3560802"/>
              <a:ext cx="533400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Calibri" pitchFamily="34" charset="0"/>
                </a:rPr>
                <a:t>1</a:t>
              </a:r>
            </a:p>
            <a:p>
              <a:r>
                <a:rPr lang="en-US" sz="1200" dirty="0" smtClean="0">
                  <a:latin typeface="Calibri" pitchFamily="34" charset="0"/>
                </a:rPr>
                <a:t>S(10)</a:t>
              </a:r>
              <a:endParaRPr lang="en-US" sz="1200" dirty="0">
                <a:latin typeface="Calibri" pitchFamily="34" charset="0"/>
              </a:endParaRPr>
            </a:p>
          </p:txBody>
        </p:sp>
        <p:sp>
          <p:nvSpPr>
            <p:cNvPr id="122" name="TextBox 104"/>
            <p:cNvSpPr txBox="1">
              <a:spLocks noChangeArrowheads="1"/>
            </p:cNvSpPr>
            <p:nvPr/>
          </p:nvSpPr>
          <p:spPr bwMode="auto">
            <a:xfrm>
              <a:off x="6400800" y="3560802"/>
              <a:ext cx="609600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Calibri" pitchFamily="34" charset="0"/>
                </a:rPr>
                <a:t>8</a:t>
              </a:r>
            </a:p>
            <a:p>
              <a:r>
                <a:rPr lang="en-US" sz="1200" dirty="0" smtClean="0">
                  <a:latin typeface="Calibri" pitchFamily="34" charset="0"/>
                </a:rPr>
                <a:t>S(1-8)</a:t>
              </a:r>
              <a:endParaRPr lang="en-US" sz="1200" dirty="0">
                <a:latin typeface="Calibri" pitchFamily="34" charset="0"/>
              </a:endParaRPr>
            </a:p>
          </p:txBody>
        </p:sp>
      </p:grpSp>
      <p:sp>
        <p:nvSpPr>
          <p:cNvPr id="139" name="TextBox 138"/>
          <p:cNvSpPr txBox="1"/>
          <p:nvPr/>
        </p:nvSpPr>
        <p:spPr>
          <a:xfrm>
            <a:off x="3733800" y="3429000"/>
            <a:ext cx="2110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GRAPH TRANSFORM</a:t>
            </a:r>
            <a:endParaRPr lang="en-US" dirty="0"/>
          </a:p>
        </p:txBody>
      </p:sp>
      <p:sp>
        <p:nvSpPr>
          <p:cNvPr id="141" name="Right Arrow 140"/>
          <p:cNvSpPr/>
          <p:nvPr/>
        </p:nvSpPr>
        <p:spPr>
          <a:xfrm>
            <a:off x="4362296" y="2648420"/>
            <a:ext cx="822960" cy="822960"/>
          </a:xfrm>
          <a:prstGeom prst="rightArrow">
            <a:avLst>
              <a:gd name="adj1" fmla="val 50000"/>
              <a:gd name="adj2" fmla="val 50000"/>
            </a:avLst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2" name="Slide Number Placeholder 1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AEC0-AD9F-4EA0-8305-5234344695B2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Matching </a:t>
            </a:r>
            <a:r>
              <a:rPr lang="en-US" dirty="0" err="1" smtClean="0"/>
              <a:t>w.r.t</a:t>
            </a:r>
            <a:r>
              <a:rPr lang="en-US" dirty="0" smtClean="0"/>
              <a:t>. Soft Constraint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943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Intuitions</a:t>
            </a:r>
          </a:p>
          <a:p>
            <a:pPr lvl="1"/>
            <a:r>
              <a:rPr lang="en-US" dirty="0" smtClean="0"/>
              <a:t>Largest sum of weights</a:t>
            </a:r>
          </a:p>
          <a:p>
            <a:pPr lvl="1"/>
            <a:r>
              <a:rPr lang="en-US" dirty="0" smtClean="0"/>
              <a:t>Smallest gap</a:t>
            </a:r>
          </a:p>
          <a:p>
            <a:pPr lvl="1"/>
            <a:r>
              <a:rPr lang="en-US" dirty="0" smtClean="0"/>
              <a:t>How to balance these two goals?</a:t>
            </a:r>
          </a:p>
          <a:p>
            <a:r>
              <a:rPr lang="en-US" dirty="0" smtClean="0"/>
              <a:t>Optimization problem</a:t>
            </a:r>
          </a:p>
          <a:p>
            <a:pPr lvl="1"/>
            <a:r>
              <a:rPr lang="en-US" sz="1946" dirty="0" smtClean="0"/>
              <a:t>Maximize </a:t>
            </a:r>
          </a:p>
          <a:p>
            <a:pPr lvl="1"/>
            <a:endParaRPr lang="en-US" dirty="0"/>
          </a:p>
          <a:p>
            <a:pPr lvl="1"/>
            <a:r>
              <a:rPr lang="en-US" sz="1946" dirty="0" smtClean="0"/>
              <a:t>Subject to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Two-phase greedy algorithm: </a:t>
            </a:r>
            <a:r>
              <a:rPr lang="en-US" i="1" dirty="0" smtClean="0"/>
              <a:t>MATCH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graphicFrame>
        <p:nvGraphicFramePr>
          <p:cNvPr id="6146" name="Object 20"/>
          <p:cNvGraphicFramePr>
            <a:graphicFrameLocks noChangeAspect="1"/>
          </p:cNvGraphicFramePr>
          <p:nvPr/>
        </p:nvGraphicFramePr>
        <p:xfrm>
          <a:off x="2285998" y="3962399"/>
          <a:ext cx="2895602" cy="685802"/>
        </p:xfrm>
        <a:graphic>
          <a:graphicData uri="http://schemas.openxmlformats.org/presentationml/2006/ole">
            <p:oleObj spid="_x0000_s6146" name="Equation" r:id="rId4" imgW="1688760" imgH="431640" progId="Equation.3">
              <p:embed/>
            </p:oleObj>
          </a:graphicData>
        </a:graphic>
      </p:graphicFrame>
      <p:graphicFrame>
        <p:nvGraphicFramePr>
          <p:cNvPr id="6147" name="Object 22"/>
          <p:cNvGraphicFramePr>
            <a:graphicFrameLocks noChangeAspect="1"/>
          </p:cNvGraphicFramePr>
          <p:nvPr/>
        </p:nvGraphicFramePr>
        <p:xfrm>
          <a:off x="2438398" y="4800599"/>
          <a:ext cx="2514600" cy="533401"/>
        </p:xfrm>
        <a:graphic>
          <a:graphicData uri="http://schemas.openxmlformats.org/presentationml/2006/ole">
            <p:oleObj spid="_x0000_s6147" name="Equation" r:id="rId5" imgW="2400120" imgH="469800" progId="Equation.3">
              <p:embed/>
            </p:oleObj>
          </a:graphicData>
        </a:graphic>
      </p:graphicFrame>
      <p:grpSp>
        <p:nvGrpSpPr>
          <p:cNvPr id="35" name="Group 34"/>
          <p:cNvGrpSpPr/>
          <p:nvPr/>
        </p:nvGrpSpPr>
        <p:grpSpPr>
          <a:xfrm>
            <a:off x="5410200" y="4278868"/>
            <a:ext cx="1760881" cy="2274332"/>
            <a:chOff x="4079421" y="2286000"/>
            <a:chExt cx="2075324" cy="2274332"/>
          </a:xfrm>
        </p:grpSpPr>
        <p:grpSp>
          <p:nvGrpSpPr>
            <p:cNvPr id="58" name="Group 57"/>
            <p:cNvGrpSpPr/>
            <p:nvPr/>
          </p:nvGrpSpPr>
          <p:grpSpPr>
            <a:xfrm>
              <a:off x="4079421" y="2286000"/>
              <a:ext cx="2075324" cy="1805848"/>
              <a:chOff x="996042" y="4556524"/>
              <a:chExt cx="2389767" cy="1897520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996042" y="5310250"/>
                <a:ext cx="2160816" cy="1143794"/>
                <a:chOff x="1568336" y="3504406"/>
                <a:chExt cx="2160816" cy="1143794"/>
              </a:xfrm>
            </p:grpSpPr>
            <p:sp>
              <p:nvSpPr>
                <p:cNvPr id="7" name="Oval 6"/>
                <p:cNvSpPr/>
                <p:nvPr/>
              </p:nvSpPr>
              <p:spPr>
                <a:xfrm>
                  <a:off x="2324894" y="4419600"/>
                  <a:ext cx="609600" cy="2286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/>
                  <a:r>
                    <a:rPr lang="en-US" dirty="0" smtClean="0"/>
                    <a:t>P2</a:t>
                  </a:r>
                  <a:endParaRPr lang="en-US" dirty="0"/>
                </a:p>
              </p:txBody>
            </p:sp>
            <p:sp>
              <p:nvSpPr>
                <p:cNvPr id="8" name="Oval 7"/>
                <p:cNvSpPr/>
                <p:nvPr/>
              </p:nvSpPr>
              <p:spPr>
                <a:xfrm>
                  <a:off x="1568336" y="4419600"/>
                  <a:ext cx="609601" cy="2286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/>
                  <a:r>
                    <a:rPr lang="en-US" dirty="0" smtClean="0"/>
                    <a:t>P1</a:t>
                  </a:r>
                  <a:endParaRPr lang="en-US" dirty="0"/>
                </a:p>
              </p:txBody>
            </p:sp>
            <p:sp>
              <p:nvSpPr>
                <p:cNvPr id="9" name="Oval 8"/>
                <p:cNvSpPr/>
                <p:nvPr/>
              </p:nvSpPr>
              <p:spPr>
                <a:xfrm>
                  <a:off x="3119552" y="4419600"/>
                  <a:ext cx="609600" cy="2286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/>
                  <a:r>
                    <a:rPr lang="en-US" dirty="0" smtClean="0"/>
                    <a:t>P3</a:t>
                  </a:r>
                  <a:endParaRPr lang="en-US" dirty="0"/>
                </a:p>
              </p:txBody>
            </p:sp>
            <p:cxnSp>
              <p:nvCxnSpPr>
                <p:cNvPr id="10" name="Straight Connector 9"/>
                <p:cNvCxnSpPr>
                  <a:stCxn id="13" idx="3"/>
                  <a:endCxn id="8" idx="0"/>
                </p:cNvCxnSpPr>
                <p:nvPr/>
              </p:nvCxnSpPr>
              <p:spPr>
                <a:xfrm rot="5400000">
                  <a:off x="1793422" y="3584121"/>
                  <a:ext cx="915194" cy="755764"/>
                </a:xfrm>
                <a:prstGeom prst="line">
                  <a:avLst/>
                </a:prstGeom>
                <a:ln w="38100" cap="flat" cmpd="sng" algn="ctr">
                  <a:solidFill>
                    <a:schemeClr val="accent2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>
                  <a:stCxn id="13" idx="3"/>
                  <a:endCxn id="7" idx="0"/>
                </p:cNvCxnSpPr>
                <p:nvPr/>
              </p:nvCxnSpPr>
              <p:spPr>
                <a:xfrm rot="16200000" flipH="1">
                  <a:off x="2171700" y="3961606"/>
                  <a:ext cx="915194" cy="794"/>
                </a:xfrm>
                <a:prstGeom prst="line">
                  <a:avLst/>
                </a:prstGeom>
                <a:ln w="38100" cap="flat" cmpd="sng" algn="ctr">
                  <a:solidFill>
                    <a:schemeClr val="accent2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>
                  <a:stCxn id="13" idx="3"/>
                  <a:endCxn id="9" idx="0"/>
                </p:cNvCxnSpPr>
                <p:nvPr/>
              </p:nvCxnSpPr>
              <p:spPr>
                <a:xfrm rot="16200000" flipH="1">
                  <a:off x="2569030" y="3564277"/>
                  <a:ext cx="915194" cy="795452"/>
                </a:xfrm>
                <a:prstGeom prst="line">
                  <a:avLst/>
                </a:prstGeom>
                <a:ln w="38100" cap="flat" cmpd="sng" algn="ctr">
                  <a:solidFill>
                    <a:schemeClr val="accent2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" name="Isosceles Triangle 12"/>
              <p:cNvSpPr/>
              <p:nvPr/>
            </p:nvSpPr>
            <p:spPr>
              <a:xfrm>
                <a:off x="1789906" y="4929250"/>
                <a:ext cx="533400" cy="381000"/>
              </a:xfrm>
              <a:prstGeom prst="triangl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none" bIns="137160" rtlCol="0" anchor="ctr">
                <a:noAutofit/>
              </a:bodyPr>
              <a:lstStyle/>
              <a:p>
                <a:pPr algn="ctr"/>
                <a:r>
                  <a:rPr lang="en-US" dirty="0" smtClean="0"/>
                  <a:t>N</a:t>
                </a:r>
                <a:endParaRPr lang="en-US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1252661" y="5501515"/>
                <a:ext cx="617173" cy="5821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>
                    <a:solidFill>
                      <a:srgbClr val="00B050"/>
                    </a:solidFill>
                  </a:rPr>
                  <a:t>  </a:t>
                </a:r>
                <a:r>
                  <a:rPr lang="en-US" sz="1600" b="1" dirty="0" smtClean="0">
                    <a:solidFill>
                      <a:srgbClr val="008000"/>
                    </a:solidFill>
                  </a:rPr>
                  <a:t>1</a:t>
                </a:r>
              </a:p>
              <a:p>
                <a:r>
                  <a:rPr lang="en-US" sz="1400" dirty="0" smtClean="0"/>
                  <a:t>(s1)</a:t>
                </a:r>
                <a:endParaRPr lang="en-US" sz="1400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1616599" y="5462650"/>
                <a:ext cx="1035977" cy="5497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>
                    <a:solidFill>
                      <a:srgbClr val="00B050"/>
                    </a:solidFill>
                  </a:rPr>
                  <a:t>   </a:t>
                </a:r>
                <a:r>
                  <a:rPr lang="en-US" sz="1400" b="1" dirty="0" smtClean="0">
                    <a:solidFill>
                      <a:srgbClr val="008000"/>
                    </a:solidFill>
                  </a:rPr>
                  <a:t>9</a:t>
                </a:r>
              </a:p>
              <a:p>
                <a:r>
                  <a:rPr lang="en-US" sz="1400" dirty="0" smtClean="0"/>
                  <a:t>(s2-s10)</a:t>
                </a:r>
                <a:endParaRPr lang="en-US" sz="1400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2343324" y="5499514"/>
                <a:ext cx="1042485" cy="5821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008000"/>
                    </a:solidFill>
                  </a:rPr>
                  <a:t>10</a:t>
                </a:r>
              </a:p>
              <a:p>
                <a:r>
                  <a:rPr lang="en-US" sz="1400" dirty="0" smtClean="0"/>
                  <a:t>(s1-s10)</a:t>
                </a:r>
                <a:endParaRPr lang="en-US" sz="1400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1309181" y="4556524"/>
                <a:ext cx="1530172" cy="3880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Solution 2</a:t>
                </a:r>
                <a:endParaRPr lang="en-US" dirty="0"/>
              </a:p>
            </p:txBody>
          </p:sp>
        </p:grpSp>
        <p:sp>
          <p:nvSpPr>
            <p:cNvPr id="59" name="Rectangle 58"/>
            <p:cNvSpPr/>
            <p:nvPr/>
          </p:nvSpPr>
          <p:spPr>
            <a:xfrm>
              <a:off x="4495800" y="4191000"/>
              <a:ext cx="119135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Gap(N) = 9</a:t>
              </a:r>
              <a:endParaRPr lang="en-US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6248400" y="1676400"/>
            <a:ext cx="1810339" cy="2362200"/>
            <a:chOff x="6653046" y="2209800"/>
            <a:chExt cx="1997613" cy="2362200"/>
          </a:xfrm>
        </p:grpSpPr>
        <p:grpSp>
          <p:nvGrpSpPr>
            <p:cNvPr id="57" name="Group 56"/>
            <p:cNvGrpSpPr/>
            <p:nvPr/>
          </p:nvGrpSpPr>
          <p:grpSpPr>
            <a:xfrm>
              <a:off x="6653046" y="2209800"/>
              <a:ext cx="1997613" cy="1882044"/>
              <a:chOff x="5901036" y="4495800"/>
              <a:chExt cx="2372165" cy="1882044"/>
            </a:xfrm>
          </p:grpSpPr>
          <p:grpSp>
            <p:nvGrpSpPr>
              <p:cNvPr id="42" name="Group 41"/>
              <p:cNvGrpSpPr/>
              <p:nvPr/>
            </p:nvGrpSpPr>
            <p:grpSpPr>
              <a:xfrm>
                <a:off x="5901036" y="5234050"/>
                <a:ext cx="2207176" cy="1143794"/>
                <a:chOff x="1557636" y="3504406"/>
                <a:chExt cx="2207176" cy="1143794"/>
              </a:xfrm>
            </p:grpSpPr>
            <p:sp>
              <p:nvSpPr>
                <p:cNvPr id="43" name="Oval 42"/>
                <p:cNvSpPr/>
                <p:nvPr/>
              </p:nvSpPr>
              <p:spPr>
                <a:xfrm>
                  <a:off x="2324894" y="4419600"/>
                  <a:ext cx="609600" cy="2286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/>
                  <a:r>
                    <a:rPr lang="en-US" dirty="0" smtClean="0"/>
                    <a:t>P2</a:t>
                  </a:r>
                  <a:endParaRPr lang="en-US" dirty="0"/>
                </a:p>
              </p:txBody>
            </p:sp>
            <p:sp>
              <p:nvSpPr>
                <p:cNvPr id="44" name="Oval 43"/>
                <p:cNvSpPr/>
                <p:nvPr/>
              </p:nvSpPr>
              <p:spPr>
                <a:xfrm>
                  <a:off x="1557636" y="4419600"/>
                  <a:ext cx="609600" cy="228600"/>
                </a:xfrm>
                <a:prstGeom prst="ellipse">
                  <a:avLst/>
                </a:prstGeom>
                <a:solidFill>
                  <a:schemeClr val="accent1">
                    <a:alpha val="44000"/>
                  </a:schemeClr>
                </a:solidFill>
                <a:ln>
                  <a:solidFill>
                    <a:schemeClr val="accent1">
                      <a:shade val="50000"/>
                      <a:alpha val="47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/>
                  <a:r>
                    <a:rPr lang="en-US" dirty="0" smtClean="0"/>
                    <a:t>P1</a:t>
                  </a:r>
                  <a:endParaRPr lang="en-US" dirty="0"/>
                </a:p>
              </p:txBody>
            </p:sp>
            <p:sp>
              <p:nvSpPr>
                <p:cNvPr id="45" name="Oval 44"/>
                <p:cNvSpPr/>
                <p:nvPr/>
              </p:nvSpPr>
              <p:spPr>
                <a:xfrm>
                  <a:off x="3155212" y="4419600"/>
                  <a:ext cx="609600" cy="2286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/>
                  <a:r>
                    <a:rPr lang="en-US" dirty="0" smtClean="0"/>
                    <a:t>P3</a:t>
                  </a:r>
                  <a:endParaRPr lang="en-US" dirty="0"/>
                </a:p>
              </p:txBody>
            </p:sp>
            <p:cxnSp>
              <p:nvCxnSpPr>
                <p:cNvPr id="46" name="Straight Connector 45"/>
                <p:cNvCxnSpPr>
                  <a:stCxn id="49" idx="3"/>
                  <a:endCxn id="44" idx="0"/>
                </p:cNvCxnSpPr>
                <p:nvPr/>
              </p:nvCxnSpPr>
              <p:spPr>
                <a:xfrm rot="5400000">
                  <a:off x="1788068" y="3578773"/>
                  <a:ext cx="915194" cy="766459"/>
                </a:xfrm>
                <a:prstGeom prst="line">
                  <a:avLst/>
                </a:prstGeom>
                <a:ln w="381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>
                  <a:stCxn id="49" idx="3"/>
                  <a:endCxn id="43" idx="0"/>
                </p:cNvCxnSpPr>
                <p:nvPr/>
              </p:nvCxnSpPr>
              <p:spPr>
                <a:xfrm rot="16200000" flipH="1">
                  <a:off x="2171700" y="3961606"/>
                  <a:ext cx="915194" cy="794"/>
                </a:xfrm>
                <a:prstGeom prst="line">
                  <a:avLst/>
                </a:prstGeom>
                <a:ln w="38100">
                  <a:solidFill>
                    <a:schemeClr val="accent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>
                  <a:stCxn id="49" idx="3"/>
                  <a:endCxn id="45" idx="0"/>
                </p:cNvCxnSpPr>
                <p:nvPr/>
              </p:nvCxnSpPr>
              <p:spPr>
                <a:xfrm rot="16200000" flipH="1">
                  <a:off x="2586857" y="3546447"/>
                  <a:ext cx="915194" cy="831112"/>
                </a:xfrm>
                <a:prstGeom prst="line">
                  <a:avLst/>
                </a:prstGeom>
                <a:ln w="38100">
                  <a:solidFill>
                    <a:schemeClr val="accent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9" name="Isosceles Triangle 48"/>
              <p:cNvSpPr/>
              <p:nvPr/>
            </p:nvSpPr>
            <p:spPr>
              <a:xfrm>
                <a:off x="6705600" y="4853050"/>
                <a:ext cx="533400" cy="381000"/>
              </a:xfrm>
              <a:prstGeom prst="triangl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none" bIns="137160" rtlCol="0" anchor="ctr">
                <a:noAutofit/>
              </a:bodyPr>
              <a:lstStyle/>
              <a:p>
                <a:pPr algn="ctr"/>
                <a:r>
                  <a:rPr lang="en-US" dirty="0" smtClean="0"/>
                  <a:t>N</a:t>
                </a:r>
                <a:endParaRPr lang="en-US" dirty="0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6000883" y="5386450"/>
                <a:ext cx="50826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>
                    <a:solidFill>
                      <a:srgbClr val="00B050"/>
                    </a:solidFill>
                  </a:rPr>
                  <a:t>1</a:t>
                </a:r>
              </a:p>
              <a:p>
                <a:r>
                  <a:rPr lang="en-US" sz="1400" dirty="0" smtClean="0"/>
                  <a:t>(s1)</a:t>
                </a:r>
                <a:endParaRPr lang="en-US" sz="1400" dirty="0"/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6500128" y="5386450"/>
                <a:ext cx="998397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>
                    <a:solidFill>
                      <a:srgbClr val="00B050"/>
                    </a:solidFill>
                  </a:rPr>
                  <a:t>    </a:t>
                </a:r>
                <a:r>
                  <a:rPr lang="en-US" sz="1600" b="1" dirty="0" smtClean="0">
                    <a:solidFill>
                      <a:srgbClr val="008000"/>
                    </a:solidFill>
                  </a:rPr>
                  <a:t>9</a:t>
                </a:r>
              </a:p>
              <a:p>
                <a:r>
                  <a:rPr lang="en-US" sz="1400" dirty="0" smtClean="0"/>
                  <a:t>(s2-s10)</a:t>
                </a:r>
                <a:endParaRPr lang="en-US" sz="1400" dirty="0"/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7274804" y="5383316"/>
                <a:ext cx="998397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008000"/>
                    </a:solidFill>
                  </a:rPr>
                  <a:t>10</a:t>
                </a:r>
              </a:p>
              <a:p>
                <a:r>
                  <a:rPr lang="en-US" sz="1400" dirty="0" smtClean="0"/>
                  <a:t>(s1-s10)</a:t>
                </a:r>
                <a:endParaRPr lang="en-US" sz="1400" dirty="0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6308547" y="4495800"/>
                <a:ext cx="14774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Solution 1</a:t>
                </a:r>
                <a:endParaRPr lang="en-US" dirty="0"/>
              </a:p>
            </p:txBody>
          </p:sp>
        </p:grpSp>
        <p:sp>
          <p:nvSpPr>
            <p:cNvPr id="60" name="Rectangle 59"/>
            <p:cNvSpPr/>
            <p:nvPr/>
          </p:nvSpPr>
          <p:spPr>
            <a:xfrm>
              <a:off x="6934200" y="4202668"/>
              <a:ext cx="119135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Gap(N) = 1</a:t>
              </a:r>
              <a:endParaRPr lang="en-US" dirty="0"/>
            </a:p>
          </p:txBody>
        </p:sp>
      </p:grpSp>
      <p:sp>
        <p:nvSpPr>
          <p:cNvPr id="36" name="Slide Number Placeholder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AEC0-AD9F-4EA0-8305-5234344695B2}" type="slidenum">
              <a:rPr lang="en-US" smtClean="0"/>
              <a:pPr/>
              <a:t>21</a:t>
            </a:fld>
            <a:endParaRPr lang="en-US"/>
          </a:p>
        </p:txBody>
      </p:sp>
      <p:grpSp>
        <p:nvGrpSpPr>
          <p:cNvPr id="37" name="Group 36"/>
          <p:cNvGrpSpPr/>
          <p:nvPr/>
        </p:nvGrpSpPr>
        <p:grpSpPr>
          <a:xfrm>
            <a:off x="7239000" y="4191000"/>
            <a:ext cx="1870848" cy="2362200"/>
            <a:chOff x="6653043" y="2209800"/>
            <a:chExt cx="2064382" cy="2362200"/>
          </a:xfrm>
        </p:grpSpPr>
        <p:grpSp>
          <p:nvGrpSpPr>
            <p:cNvPr id="38" name="Group 56"/>
            <p:cNvGrpSpPr/>
            <p:nvPr/>
          </p:nvGrpSpPr>
          <p:grpSpPr>
            <a:xfrm>
              <a:off x="6653043" y="2209800"/>
              <a:ext cx="2064382" cy="1882044"/>
              <a:chOff x="5901036" y="4495800"/>
              <a:chExt cx="2451455" cy="1882044"/>
            </a:xfrm>
          </p:grpSpPr>
          <p:grpSp>
            <p:nvGrpSpPr>
              <p:cNvPr id="40" name="Group 41"/>
              <p:cNvGrpSpPr/>
              <p:nvPr/>
            </p:nvGrpSpPr>
            <p:grpSpPr>
              <a:xfrm>
                <a:off x="5901036" y="5234050"/>
                <a:ext cx="2207176" cy="1143794"/>
                <a:chOff x="1557636" y="3504406"/>
                <a:chExt cx="2207176" cy="1143794"/>
              </a:xfrm>
            </p:grpSpPr>
            <p:sp>
              <p:nvSpPr>
                <p:cNvPr id="62" name="Oval 61"/>
                <p:cNvSpPr/>
                <p:nvPr/>
              </p:nvSpPr>
              <p:spPr>
                <a:xfrm>
                  <a:off x="2324894" y="4419600"/>
                  <a:ext cx="609600" cy="228600"/>
                </a:xfrm>
                <a:prstGeom prst="ellipse">
                  <a:avLst/>
                </a:prstGeom>
                <a:solidFill>
                  <a:schemeClr val="accent1">
                    <a:alpha val="49000"/>
                  </a:schemeClr>
                </a:solidFill>
                <a:ln>
                  <a:solidFill>
                    <a:schemeClr val="accent1">
                      <a:shade val="50000"/>
                      <a:alpha val="44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/>
                  <a:r>
                    <a:rPr lang="en-US" dirty="0" smtClean="0"/>
                    <a:t>P2</a:t>
                  </a:r>
                  <a:endParaRPr lang="en-US" dirty="0"/>
                </a:p>
              </p:txBody>
            </p:sp>
            <p:sp>
              <p:nvSpPr>
                <p:cNvPr id="63" name="Oval 62"/>
                <p:cNvSpPr/>
                <p:nvPr/>
              </p:nvSpPr>
              <p:spPr>
                <a:xfrm>
                  <a:off x="1557636" y="4419600"/>
                  <a:ext cx="609600" cy="228600"/>
                </a:xfrm>
                <a:prstGeom prst="ellipse">
                  <a:avLst/>
                </a:prstGeom>
                <a:solidFill>
                  <a:schemeClr val="accent1">
                    <a:alpha val="49000"/>
                  </a:schemeClr>
                </a:solidFill>
                <a:ln>
                  <a:solidFill>
                    <a:schemeClr val="accent1">
                      <a:shade val="50000"/>
                      <a:alpha val="44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/>
                  <a:r>
                    <a:rPr lang="en-US" dirty="0" smtClean="0"/>
                    <a:t>P1</a:t>
                  </a:r>
                  <a:endParaRPr lang="en-US" dirty="0"/>
                </a:p>
              </p:txBody>
            </p:sp>
            <p:sp>
              <p:nvSpPr>
                <p:cNvPr id="64" name="Oval 63"/>
                <p:cNvSpPr/>
                <p:nvPr/>
              </p:nvSpPr>
              <p:spPr>
                <a:xfrm>
                  <a:off x="3155212" y="4419600"/>
                  <a:ext cx="609600" cy="2286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/>
                  <a:r>
                    <a:rPr lang="en-US" dirty="0" smtClean="0"/>
                    <a:t>P3</a:t>
                  </a:r>
                  <a:endParaRPr lang="en-US" dirty="0"/>
                </a:p>
              </p:txBody>
            </p:sp>
            <p:cxnSp>
              <p:nvCxnSpPr>
                <p:cNvPr id="65" name="Straight Connector 64"/>
                <p:cNvCxnSpPr>
                  <a:stCxn id="41" idx="3"/>
                  <a:endCxn id="63" idx="0"/>
                </p:cNvCxnSpPr>
                <p:nvPr/>
              </p:nvCxnSpPr>
              <p:spPr>
                <a:xfrm rot="5400000">
                  <a:off x="1788068" y="3578773"/>
                  <a:ext cx="915194" cy="766459"/>
                </a:xfrm>
                <a:prstGeom prst="line">
                  <a:avLst/>
                </a:prstGeom>
                <a:ln w="38100">
                  <a:solidFill>
                    <a:srgbClr val="7F7F7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>
                  <a:stCxn id="41" idx="3"/>
                  <a:endCxn id="62" idx="0"/>
                </p:cNvCxnSpPr>
                <p:nvPr/>
              </p:nvCxnSpPr>
              <p:spPr>
                <a:xfrm rot="16200000" flipH="1">
                  <a:off x="2171700" y="3961606"/>
                  <a:ext cx="915194" cy="794"/>
                </a:xfrm>
                <a:prstGeom prst="line">
                  <a:avLst/>
                </a:prstGeom>
                <a:ln w="38100">
                  <a:solidFill>
                    <a:srgbClr val="7F7F7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>
                  <a:stCxn id="41" idx="3"/>
                  <a:endCxn id="64" idx="0"/>
                </p:cNvCxnSpPr>
                <p:nvPr/>
              </p:nvCxnSpPr>
              <p:spPr>
                <a:xfrm rot="16200000" flipH="1">
                  <a:off x="2586857" y="3546447"/>
                  <a:ext cx="915194" cy="831112"/>
                </a:xfrm>
                <a:prstGeom prst="line">
                  <a:avLst/>
                </a:prstGeom>
                <a:ln w="38100">
                  <a:solidFill>
                    <a:schemeClr val="accent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1" name="Isosceles Triangle 40"/>
              <p:cNvSpPr/>
              <p:nvPr/>
            </p:nvSpPr>
            <p:spPr>
              <a:xfrm>
                <a:off x="6705600" y="4853050"/>
                <a:ext cx="533400" cy="381000"/>
              </a:xfrm>
              <a:prstGeom prst="triangl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none" bIns="137160" rtlCol="0" anchor="ctr">
                <a:noAutofit/>
              </a:bodyPr>
              <a:lstStyle/>
              <a:p>
                <a:pPr algn="ctr"/>
                <a:r>
                  <a:rPr lang="en-US" dirty="0" smtClean="0"/>
                  <a:t>N</a:t>
                </a:r>
                <a:endParaRPr lang="en-US" dirty="0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6000883" y="5386450"/>
                <a:ext cx="50826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>
                    <a:solidFill>
                      <a:srgbClr val="00B050"/>
                    </a:solidFill>
                  </a:rPr>
                  <a:t>1</a:t>
                </a:r>
              </a:p>
              <a:p>
                <a:r>
                  <a:rPr lang="en-US" sz="1400" dirty="0" smtClean="0"/>
                  <a:t>(s1)</a:t>
                </a:r>
                <a:endParaRPr lang="en-US" sz="1400" dirty="0"/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6500128" y="5386450"/>
                <a:ext cx="100025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>
                    <a:solidFill>
                      <a:srgbClr val="00B050"/>
                    </a:solidFill>
                  </a:rPr>
                  <a:t>    9</a:t>
                </a:r>
              </a:p>
              <a:p>
                <a:r>
                  <a:rPr lang="en-US" sz="1400" dirty="0" smtClean="0"/>
                  <a:t>(s2-s10)</a:t>
                </a:r>
                <a:endParaRPr lang="en-US" sz="1400" dirty="0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7354094" y="5410200"/>
                <a:ext cx="998397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008000"/>
                    </a:solidFill>
                  </a:rPr>
                  <a:t>10</a:t>
                </a:r>
              </a:p>
              <a:p>
                <a:r>
                  <a:rPr lang="en-US" sz="1400" dirty="0" smtClean="0"/>
                  <a:t>(s1-s10)</a:t>
                </a:r>
                <a:endParaRPr lang="en-US" sz="1400" dirty="0"/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6200581" y="4495800"/>
                <a:ext cx="14774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Solution 3</a:t>
                </a:r>
                <a:endParaRPr lang="en-US" dirty="0"/>
              </a:p>
            </p:txBody>
          </p:sp>
        </p:grpSp>
        <p:sp>
          <p:nvSpPr>
            <p:cNvPr id="39" name="Rectangle 38"/>
            <p:cNvSpPr/>
            <p:nvPr/>
          </p:nvSpPr>
          <p:spPr>
            <a:xfrm>
              <a:off x="6934200" y="4202668"/>
              <a:ext cx="131029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Gap(N) = 0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 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Motivation and overview</a:t>
            </a:r>
          </a:p>
          <a:p>
            <a:r>
              <a:rPr lang="en-US" altLang="zh-CN" dirty="0" smtClean="0">
                <a:solidFill>
                  <a:schemeClr val="bg1">
                    <a:lumMod val="75000"/>
                  </a:schemeClr>
                </a:solidFill>
              </a:rPr>
              <a:t>Problem definition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Solution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Evaluations on YP data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Conclusions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AEC0-AD9F-4EA0-8305-5234344695B2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95400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Dataset I</a:t>
            </a:r>
          </a:p>
          <a:p>
            <a:pPr lvl="1"/>
            <a:r>
              <a:rPr lang="en-US" dirty="0" smtClean="0"/>
              <a:t>Business listings for two zip codes(07035-Lincoln Park NJ, 07715-Belmar, NJ) from multiple sources</a:t>
            </a:r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6796" y="2971800"/>
          <a:ext cx="7315204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4"/>
                <a:gridCol w="990600"/>
                <a:gridCol w="2593064"/>
                <a:gridCol w="2969536"/>
              </a:tblGrid>
              <a:tr h="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Zip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Business</a:t>
                      </a:r>
                      <a:endParaRPr lang="en-US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Source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#Sources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#</a:t>
                      </a:r>
                      <a:r>
                        <a:rPr lang="en-US" sz="1600" b="0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Srcs</a:t>
                      </a:r>
                      <a:r>
                        <a:rPr lang="en-US" sz="1600" b="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/business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312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07035</a:t>
                      </a:r>
                      <a:endParaRPr lang="en-US" sz="120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662</a:t>
                      </a:r>
                      <a:endParaRPr lang="en-US" sz="120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15</a:t>
                      </a:r>
                      <a:endParaRPr lang="en-US" sz="1200" b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1-7</a:t>
                      </a:r>
                      <a:endParaRPr lang="en-US" sz="1200" b="0" dirty="0"/>
                    </a:p>
                  </a:txBody>
                  <a:tcPr marT="0" marB="0" anchor="ctr"/>
                </a:tc>
              </a:tr>
              <a:tr h="312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07715</a:t>
                      </a:r>
                      <a:endParaRPr lang="en-US" sz="120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149</a:t>
                      </a:r>
                      <a:endParaRPr lang="en-US" sz="120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6</a:t>
                      </a:r>
                      <a:endParaRPr lang="en-US" sz="1200" b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1-3</a:t>
                      </a:r>
                      <a:endParaRPr lang="en-US" sz="1200" b="0" dirty="0"/>
                    </a:p>
                  </a:txBody>
                  <a:tcPr marT="0" marB="0" anchor="ctr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66799" y="4026263"/>
          <a:ext cx="731520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1"/>
                <a:gridCol w="1123360"/>
                <a:gridCol w="1145224"/>
                <a:gridCol w="1428205"/>
                <a:gridCol w="1428205"/>
                <a:gridCol w="1428205"/>
              </a:tblGrid>
              <a:tr h="187153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Zip</a:t>
                      </a: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Records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  <a:tr h="1871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#</a:t>
                      </a:r>
                      <a:r>
                        <a:rPr lang="en-US" sz="1600" b="1" kern="1200" baseline="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Recs</a:t>
                      </a:r>
                      <a:endParaRPr lang="en-US" sz="1600" b="1" kern="1200" baseline="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#Names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#Phones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#Addresses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#(Err Ps)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1498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07035</a:t>
                      </a:r>
                      <a:endParaRPr lang="en-US" sz="120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1629</a:t>
                      </a:r>
                      <a:endParaRPr lang="en-US" sz="120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1154</a:t>
                      </a:r>
                      <a:endParaRPr lang="en-US" sz="1200" b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/>
                        <a:t>839</a:t>
                      </a:r>
                      <a:endParaRPr lang="en-US" sz="1200" b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/>
                        <a:t>735</a:t>
                      </a:r>
                      <a:endParaRPr lang="en-US" sz="1200" b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/>
                        <a:t>72</a:t>
                      </a:r>
                      <a:endParaRPr lang="en-US" sz="1200" b="0" dirty="0"/>
                    </a:p>
                  </a:txBody>
                  <a:tcPr marT="0" marB="0" anchor="ctr"/>
                </a:tc>
              </a:tr>
              <a:tr h="1498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07715</a:t>
                      </a:r>
                      <a:endParaRPr lang="en-US" sz="120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266</a:t>
                      </a:r>
                      <a:endParaRPr lang="en-US" sz="120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243</a:t>
                      </a:r>
                      <a:endParaRPr lang="en-US" sz="1200" b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184</a:t>
                      </a:r>
                      <a:endParaRPr lang="en-US" sz="1200" b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55</a:t>
                      </a:r>
                      <a:endParaRPr lang="en-US" sz="1200" b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12</a:t>
                      </a:r>
                      <a:endParaRPr lang="en-US" sz="1200" b="0" dirty="0"/>
                    </a:p>
                  </a:txBody>
                  <a:tcPr marT="0" marB="0"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66799" y="5074919"/>
          <a:ext cx="7315199" cy="10420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1"/>
                <a:gridCol w="1580755"/>
                <a:gridCol w="1423059"/>
                <a:gridCol w="1774692"/>
                <a:gridCol w="1774692"/>
              </a:tblGrid>
              <a:tr h="265538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Zip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Constraint Violation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  <a:tr h="2655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en-US" sz="16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P</a:t>
                      </a:r>
                      <a:endParaRPr lang="en-US" sz="1600" b="1" kern="1200" baseline="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PN</a:t>
                      </a:r>
                      <a:endParaRPr lang="en-US" sz="1600" b="1" kern="1200" baseline="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en-US" sz="16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A</a:t>
                      </a:r>
                      <a:endParaRPr lang="en-US" sz="1600" b="1" kern="1200" baseline="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AN</a:t>
                      </a:r>
                      <a:endParaRPr lang="en-US" sz="1600" b="1" kern="1200" baseline="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18572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07035</a:t>
                      </a:r>
                      <a:endParaRPr lang="en-US" sz="120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8%(2.6)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.8%(2.7)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2%(2.3)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12.6%(5.1)</a:t>
                      </a:r>
                    </a:p>
                  </a:txBody>
                  <a:tcPr marT="0" marB="0" anchor="ctr"/>
                </a:tc>
              </a:tr>
              <a:tr h="18572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07715</a:t>
                      </a:r>
                      <a:endParaRPr lang="en-US" sz="120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4%(2)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1%(3)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4%(2)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4%(8.5)</a:t>
                      </a:r>
                    </a:p>
                  </a:txBody>
                  <a:tcPr marT="0" marB="0" anchor="ctr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5410200" y="3276600"/>
            <a:ext cx="2971800" cy="762000"/>
          </a:xfrm>
          <a:prstGeom prst="rect">
            <a:avLst/>
          </a:prstGeom>
          <a:noFill/>
          <a:ln w="57150" cap="flat" cmpd="sng" algn="ctr">
            <a:solidFill>
              <a:schemeClr val="accent6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971800" y="4362358"/>
            <a:ext cx="3962400" cy="762000"/>
          </a:xfrm>
          <a:prstGeom prst="rect">
            <a:avLst/>
          </a:prstGeom>
          <a:noFill/>
          <a:ln w="57150" cap="flat" cmpd="sng" algn="ctr">
            <a:solidFill>
              <a:schemeClr val="accent6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162800" y="4362726"/>
            <a:ext cx="1066800" cy="762000"/>
          </a:xfrm>
          <a:prstGeom prst="rect">
            <a:avLst/>
          </a:prstGeom>
          <a:noFill/>
          <a:ln w="57150" cap="flat" cmpd="sng" algn="ctr">
            <a:solidFill>
              <a:schemeClr val="accent6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828800" y="5448484"/>
            <a:ext cx="6172200" cy="685800"/>
          </a:xfrm>
          <a:prstGeom prst="rect">
            <a:avLst/>
          </a:prstGeom>
          <a:noFill/>
          <a:ln w="57150" cap="flat" cmpd="sng" algn="ctr">
            <a:solidFill>
              <a:schemeClr val="accent6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AEC0-AD9F-4EA0-8305-5234344695B2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9" grpId="0" animBg="1"/>
      <p:bldP spid="9" grpId="1" animBg="1"/>
      <p:bldP spid="10" grpId="0" animBg="1"/>
      <p:bldP spid="10" grpId="1" animBg="1"/>
      <p:bldP spid="1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1" y="4153084"/>
          <a:ext cx="4495800" cy="210908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990599"/>
                <a:gridCol w="1752600"/>
                <a:gridCol w="1752601"/>
              </a:tblGrid>
              <a:tr h="609601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Matching </a:t>
                      </a:r>
                      <a:r>
                        <a:rPr lang="en-US" sz="1400" b="0" dirty="0" smtClean="0"/>
                        <a:t>of values of different attributes</a:t>
                      </a:r>
                    </a:p>
                  </a:txBody>
                  <a:tcPr>
                    <a:solidFill>
                      <a:srgbClr val="E9C71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Clustering </a:t>
                      </a:r>
                      <a:r>
                        <a:rPr lang="en-US" sz="1400" b="0" dirty="0" smtClean="0"/>
                        <a:t>of values of the same attribute</a:t>
                      </a:r>
                      <a:endParaRPr lang="en-US" sz="1400" b="0" dirty="0"/>
                    </a:p>
                  </a:txBody>
                  <a:tcPr>
                    <a:solidFill>
                      <a:srgbClr val="E9C716"/>
                    </a:solidFill>
                  </a:tcPr>
                </a:tc>
              </a:tr>
              <a:tr h="49982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Precision</a:t>
                      </a:r>
                      <a:endParaRPr lang="en-US" sz="14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9982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Recall</a:t>
                      </a:r>
                      <a:endParaRPr lang="en-US" sz="14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9982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F-measure</a:t>
                      </a:r>
                      <a:endParaRPr lang="en-US" sz="14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629400" cy="236219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Implementation </a:t>
            </a:r>
          </a:p>
          <a:p>
            <a:pPr lvl="1"/>
            <a:r>
              <a:rPr lang="en-US" i="1" dirty="0" smtClean="0"/>
              <a:t>MATCH </a:t>
            </a:r>
            <a:r>
              <a:rPr lang="en-US" dirty="0" smtClean="0"/>
              <a:t>(invoking </a:t>
            </a:r>
            <a:r>
              <a:rPr lang="en-US" i="1" dirty="0" smtClean="0"/>
              <a:t>CLUSTER</a:t>
            </a:r>
            <a:r>
              <a:rPr lang="en-US" dirty="0" smtClean="0"/>
              <a:t> first)</a:t>
            </a:r>
          </a:p>
          <a:p>
            <a:pPr lvl="1"/>
            <a:r>
              <a:rPr lang="en-US" dirty="0" smtClean="0"/>
              <a:t>LINK: record linkage only</a:t>
            </a:r>
          </a:p>
          <a:p>
            <a:pPr lvl="1"/>
            <a:r>
              <a:rPr lang="en-US" dirty="0" smtClean="0"/>
              <a:t>FUSE: data fusion only</a:t>
            </a:r>
          </a:p>
          <a:p>
            <a:pPr lvl="1"/>
            <a:r>
              <a:rPr lang="en-US" dirty="0" smtClean="0"/>
              <a:t>LINKFUSE: first LINK, then FUSE </a:t>
            </a:r>
          </a:p>
          <a:p>
            <a:r>
              <a:rPr lang="en-US" dirty="0" smtClean="0"/>
              <a:t>Golden Standard: by manually checking</a:t>
            </a:r>
          </a:p>
          <a:p>
            <a:r>
              <a:rPr lang="en-US" dirty="0" smtClean="0"/>
              <a:t>Measures: Precision/Recall/F-measure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752600" y="4794250"/>
          <a:ext cx="1295400" cy="473075"/>
        </p:xfrm>
        <a:graphic>
          <a:graphicData uri="http://schemas.openxmlformats.org/presentationml/2006/ole">
            <p:oleObj spid="_x0000_s73730" name="Equation" r:id="rId4" imgW="1003300" imgH="406400" progId="Equation.3">
              <p:embed/>
            </p:oleObj>
          </a:graphicData>
        </a:graphic>
      </p:graphicFrame>
      <p:graphicFrame>
        <p:nvGraphicFramePr>
          <p:cNvPr id="73731" name="Object 3"/>
          <p:cNvGraphicFramePr>
            <a:graphicFrameLocks noChangeAspect="1"/>
          </p:cNvGraphicFramePr>
          <p:nvPr/>
        </p:nvGraphicFramePr>
        <p:xfrm>
          <a:off x="1752601" y="5296820"/>
          <a:ext cx="1371599" cy="533401"/>
        </p:xfrm>
        <a:graphic>
          <a:graphicData uri="http://schemas.openxmlformats.org/presentationml/2006/ole">
            <p:oleObj spid="_x0000_s73731" name="Equation" r:id="rId5" imgW="1002960" imgH="457200" progId="Equation.3">
              <p:embed/>
            </p:oleObj>
          </a:graphicData>
        </a:graphic>
      </p:graphicFrame>
      <p:graphicFrame>
        <p:nvGraphicFramePr>
          <p:cNvPr id="73732" name="Object 4"/>
          <p:cNvGraphicFramePr>
            <a:graphicFrameLocks noChangeAspect="1"/>
          </p:cNvGraphicFramePr>
          <p:nvPr/>
        </p:nvGraphicFramePr>
        <p:xfrm>
          <a:off x="1752600" y="5849178"/>
          <a:ext cx="875952" cy="417303"/>
        </p:xfrm>
        <a:graphic>
          <a:graphicData uri="http://schemas.openxmlformats.org/presentationml/2006/ole">
            <p:oleObj spid="_x0000_s73732" name="Equation" r:id="rId6" imgW="685800" imgH="393480" progId="Equation.3">
              <p:embed/>
            </p:oleObj>
          </a:graphicData>
        </a:graphic>
      </p:graphicFrame>
      <p:graphicFrame>
        <p:nvGraphicFramePr>
          <p:cNvPr id="73733" name="Object 5"/>
          <p:cNvGraphicFramePr>
            <a:graphicFrameLocks noChangeAspect="1"/>
          </p:cNvGraphicFramePr>
          <p:nvPr/>
        </p:nvGraphicFramePr>
        <p:xfrm>
          <a:off x="3492675" y="4762316"/>
          <a:ext cx="1384125" cy="533400"/>
        </p:xfrm>
        <a:graphic>
          <a:graphicData uri="http://schemas.openxmlformats.org/presentationml/2006/ole">
            <p:oleObj spid="_x0000_s73733" name="Equation" r:id="rId7" imgW="939600" imgH="457200" progId="Equation.3">
              <p:embed/>
            </p:oleObj>
          </a:graphicData>
        </a:graphic>
      </p:graphicFrame>
      <p:graphicFrame>
        <p:nvGraphicFramePr>
          <p:cNvPr id="73734" name="Object 6"/>
          <p:cNvGraphicFramePr>
            <a:graphicFrameLocks noChangeAspect="1"/>
          </p:cNvGraphicFramePr>
          <p:nvPr/>
        </p:nvGraphicFramePr>
        <p:xfrm flipH="1">
          <a:off x="3517726" y="5258138"/>
          <a:ext cx="1219200" cy="533401"/>
        </p:xfrm>
        <a:graphic>
          <a:graphicData uri="http://schemas.openxmlformats.org/presentationml/2006/ole">
            <p:oleObj spid="_x0000_s73734" name="Equation" r:id="rId8" imgW="939600" imgH="457200" progId="Equation.3">
              <p:embed/>
            </p:oleObj>
          </a:graphicData>
        </a:graphic>
      </p:graphicFrame>
      <p:graphicFrame>
        <p:nvGraphicFramePr>
          <p:cNvPr id="73735" name="Object 7"/>
          <p:cNvGraphicFramePr>
            <a:graphicFrameLocks noChangeAspect="1"/>
          </p:cNvGraphicFramePr>
          <p:nvPr/>
        </p:nvGraphicFramePr>
        <p:xfrm>
          <a:off x="3505201" y="5804064"/>
          <a:ext cx="914399" cy="457200"/>
        </p:xfrm>
        <a:graphic>
          <a:graphicData uri="http://schemas.openxmlformats.org/presentationml/2006/ole">
            <p:oleObj spid="_x0000_s73735" name="Equation" r:id="rId9" imgW="685800" imgH="393480" progId="Equation.3">
              <p:embed/>
            </p:oleObj>
          </a:graphicData>
        </a:graphic>
      </p:graphicFrame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AEC0-AD9F-4EA0-8305-5234344695B2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410200" y="4343400"/>
          <a:ext cx="34290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2667000"/>
              </a:tblGrid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Notation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Description</a:t>
                      </a:r>
                      <a:endParaRPr lang="en-US" sz="1200" dirty="0"/>
                    </a:p>
                  </a:txBody>
                  <a:tcPr anchor="ctr"/>
                </a:tc>
              </a:tr>
              <a:tr h="350520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 smtClean="0"/>
                        <a:t>Matched pairs for the golden standard</a:t>
                      </a:r>
                      <a:endParaRPr lang="en-US" sz="1200" dirty="0"/>
                    </a:p>
                  </a:txBody>
                  <a:tcPr anchor="ctr"/>
                </a:tc>
              </a:tr>
              <a:tr h="350520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 smtClean="0"/>
                        <a:t>Matched pairs for our results</a:t>
                      </a:r>
                      <a:endParaRPr lang="en-US" sz="1200" dirty="0"/>
                    </a:p>
                  </a:txBody>
                  <a:tcPr anchor="ctr"/>
                </a:tc>
              </a:tr>
              <a:tr h="35052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 smtClean="0"/>
                        <a:t>Clustered pairs for the golden standard</a:t>
                      </a:r>
                      <a:endParaRPr lang="en-US" sz="1200" dirty="0"/>
                    </a:p>
                  </a:txBody>
                  <a:tcPr anchor="ctr"/>
                </a:tc>
              </a:tr>
              <a:tr h="35052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 smtClean="0"/>
                        <a:t>Clustered pairs for our results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73738" name="Object 10"/>
          <p:cNvGraphicFramePr>
            <a:graphicFrameLocks noChangeAspect="1"/>
          </p:cNvGraphicFramePr>
          <p:nvPr/>
        </p:nvGraphicFramePr>
        <p:xfrm>
          <a:off x="5715000" y="4800600"/>
          <a:ext cx="241300" cy="190500"/>
        </p:xfrm>
        <a:graphic>
          <a:graphicData uri="http://schemas.openxmlformats.org/presentationml/2006/ole">
            <p:oleObj spid="_x0000_s73738" name="Equation" r:id="rId10" imgW="241300" imgH="190500" progId="Equation.3">
              <p:embed/>
            </p:oleObj>
          </a:graphicData>
        </a:graphic>
      </p:graphicFrame>
      <p:graphicFrame>
        <p:nvGraphicFramePr>
          <p:cNvPr id="73739" name="Object 11"/>
          <p:cNvGraphicFramePr>
            <a:graphicFrameLocks noChangeAspect="1"/>
          </p:cNvGraphicFramePr>
          <p:nvPr/>
        </p:nvGraphicFramePr>
        <p:xfrm>
          <a:off x="5721350" y="5143684"/>
          <a:ext cx="228600" cy="190500"/>
        </p:xfrm>
        <a:graphic>
          <a:graphicData uri="http://schemas.openxmlformats.org/presentationml/2006/ole">
            <p:oleObj spid="_x0000_s73739" name="Equation" r:id="rId11" imgW="228600" imgH="190500" progId="Equation.3">
              <p:embed/>
            </p:oleObj>
          </a:graphicData>
        </a:graphic>
      </p:graphicFrame>
      <p:graphicFrame>
        <p:nvGraphicFramePr>
          <p:cNvPr id="73740" name="Object 12"/>
          <p:cNvGraphicFramePr>
            <a:graphicFrameLocks noChangeAspect="1"/>
          </p:cNvGraphicFramePr>
          <p:nvPr/>
        </p:nvGraphicFramePr>
        <p:xfrm>
          <a:off x="5715188" y="5486400"/>
          <a:ext cx="203200" cy="190500"/>
        </p:xfrm>
        <a:graphic>
          <a:graphicData uri="http://schemas.openxmlformats.org/presentationml/2006/ole">
            <p:oleObj spid="_x0000_s73740" name="Equation" r:id="rId12" imgW="203200" imgH="190500" progId="Equation.3">
              <p:embed/>
            </p:oleObj>
          </a:graphicData>
        </a:graphic>
      </p:graphicFrame>
      <p:graphicFrame>
        <p:nvGraphicFramePr>
          <p:cNvPr id="73741" name="Object 13"/>
          <p:cNvGraphicFramePr>
            <a:graphicFrameLocks noChangeAspect="1"/>
          </p:cNvGraphicFramePr>
          <p:nvPr/>
        </p:nvGraphicFramePr>
        <p:xfrm>
          <a:off x="5721538" y="5848074"/>
          <a:ext cx="190500" cy="190500"/>
        </p:xfrm>
        <a:graphic>
          <a:graphicData uri="http://schemas.openxmlformats.org/presentationml/2006/ole">
            <p:oleObj spid="_x0000_s73741" name="Equation" r:id="rId13" imgW="190500" imgH="1905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Accuracy</a:t>
            </a:r>
            <a:endParaRPr lang="en-US" dirty="0"/>
          </a:p>
        </p:txBody>
      </p:sp>
      <p:pic>
        <p:nvPicPr>
          <p:cNvPr id="4" name="Content Placeholder 3" descr="zip07035_matching_NP.eps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33400" y="3175084"/>
            <a:ext cx="2484000" cy="1674600"/>
          </a:xfrm>
        </p:spPr>
      </p:pic>
      <p:pic>
        <p:nvPicPr>
          <p:cNvPr id="5" name="Picture 4" descr="zip07035_matching_NA.eps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00400" y="3251284"/>
            <a:ext cx="2484000" cy="1676400"/>
          </a:xfrm>
          <a:prstGeom prst="rect">
            <a:avLst/>
          </a:prstGeom>
        </p:spPr>
      </p:pic>
      <p:pic>
        <p:nvPicPr>
          <p:cNvPr id="6" name="Picture 5" descr="zip07035_clustering_N.eps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867400" y="3276600"/>
            <a:ext cx="2484000" cy="1676400"/>
          </a:xfrm>
          <a:prstGeom prst="rect">
            <a:avLst/>
          </a:prstGeom>
        </p:spPr>
      </p:pic>
      <p:pic>
        <p:nvPicPr>
          <p:cNvPr id="7" name="Picture 6" descr="zip07715_matching_NP.eps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33400" y="5003884"/>
            <a:ext cx="2484000" cy="1674600"/>
          </a:xfrm>
          <a:prstGeom prst="rect">
            <a:avLst/>
          </a:prstGeom>
        </p:spPr>
      </p:pic>
      <p:pic>
        <p:nvPicPr>
          <p:cNvPr id="9" name="Picture 8" descr="zip07715_matching_NA.eps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231000" y="5003884"/>
            <a:ext cx="2484000" cy="1750800"/>
          </a:xfrm>
          <a:prstGeom prst="rect">
            <a:avLst/>
          </a:prstGeom>
        </p:spPr>
      </p:pic>
      <p:pic>
        <p:nvPicPr>
          <p:cNvPr id="10" name="Picture 9" descr="zip07715_clustering_N.eps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898000" y="5029200"/>
            <a:ext cx="2484000" cy="17526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62000" y="4699084"/>
            <a:ext cx="19704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07035 Matching (NAME-PHONE)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05200" y="4775284"/>
            <a:ext cx="208582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07035 Matching (NAME-ADDRESS)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553200" y="4775284"/>
            <a:ext cx="1566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07035 Clustering (NAME)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62000" y="6604084"/>
            <a:ext cx="19704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07715 Matching (NAME-PHONE)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05200" y="6604084"/>
            <a:ext cx="208582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07715 Matching (NAME-ADDRESS)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629400" y="6604084"/>
            <a:ext cx="15664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07715 Clustering (NAME)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62000" y="1219200"/>
            <a:ext cx="8382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i="1" dirty="0" smtClean="0"/>
              <a:t>MATCH</a:t>
            </a:r>
            <a:r>
              <a:rPr lang="en-US" dirty="0" smtClean="0"/>
              <a:t> achieves highest F-measure in most cases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Improves LINK by 11% on name-phone matching, by 20% on name clustering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LINK vs. FUSE vs. LINKFUSE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LINK: high recall in matching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FUSE: high precision in matching, high precision in name clustering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LINKFUSE: only slightly better than FUSE in matching and similar to LINK in clustering</a:t>
            </a:r>
          </a:p>
        </p:txBody>
      </p:sp>
      <p:sp>
        <p:nvSpPr>
          <p:cNvPr id="18" name="Oval 17"/>
          <p:cNvSpPr/>
          <p:nvPr/>
        </p:nvSpPr>
        <p:spPr>
          <a:xfrm>
            <a:off x="2133600" y="3352800"/>
            <a:ext cx="685800" cy="9144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800600" y="3352800"/>
            <a:ext cx="685800" cy="10668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467600" y="3352800"/>
            <a:ext cx="685800" cy="10668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133600" y="5105400"/>
            <a:ext cx="609600" cy="9144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800600" y="5105400"/>
            <a:ext cx="685800" cy="10668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519086" y="5105400"/>
            <a:ext cx="609600" cy="10668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AEC0-AD9F-4EA0-8305-5234344695B2}" type="slidenum">
              <a:rPr lang="en-US" smtClean="0"/>
              <a:pPr/>
              <a:t>25</a:t>
            </a:fld>
            <a:endParaRPr lang="en-US"/>
          </a:p>
        </p:txBody>
      </p:sp>
      <p:grpSp>
        <p:nvGrpSpPr>
          <p:cNvPr id="43" name="Group 42"/>
          <p:cNvGrpSpPr/>
          <p:nvPr/>
        </p:nvGrpSpPr>
        <p:grpSpPr>
          <a:xfrm>
            <a:off x="1713470" y="3651009"/>
            <a:ext cx="115329" cy="2825991"/>
            <a:chOff x="1713470" y="3651009"/>
            <a:chExt cx="115329" cy="2825991"/>
          </a:xfrm>
        </p:grpSpPr>
        <p:sp>
          <p:nvSpPr>
            <p:cNvPr id="34" name="Rectangle 33"/>
            <p:cNvSpPr/>
            <p:nvPr/>
          </p:nvSpPr>
          <p:spPr>
            <a:xfrm>
              <a:off x="1713470" y="3651009"/>
              <a:ext cx="115329" cy="9906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715528" y="5288280"/>
              <a:ext cx="113271" cy="118872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963828" y="3429000"/>
            <a:ext cx="5436972" cy="3152459"/>
            <a:chOff x="963828" y="3429000"/>
            <a:chExt cx="5436972" cy="3152459"/>
          </a:xfrm>
        </p:grpSpPr>
        <p:sp>
          <p:nvSpPr>
            <p:cNvPr id="36" name="Rectangle 35"/>
            <p:cNvSpPr/>
            <p:nvPr/>
          </p:nvSpPr>
          <p:spPr>
            <a:xfrm>
              <a:off x="963828" y="3429000"/>
              <a:ext cx="102972" cy="12192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965886" y="5181600"/>
              <a:ext cx="100914" cy="1301991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294783" y="3478695"/>
              <a:ext cx="91440" cy="128016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6314301" y="5164139"/>
              <a:ext cx="86499" cy="141732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2163417" y="3505200"/>
            <a:ext cx="5913783" cy="2667000"/>
            <a:chOff x="2163417" y="3505200"/>
            <a:chExt cx="5913783" cy="2667000"/>
          </a:xfrm>
        </p:grpSpPr>
        <p:sp>
          <p:nvSpPr>
            <p:cNvPr id="44" name="Oval 43"/>
            <p:cNvSpPr/>
            <p:nvPr/>
          </p:nvSpPr>
          <p:spPr>
            <a:xfrm>
              <a:off x="2163417" y="3525078"/>
              <a:ext cx="533400" cy="304800"/>
            </a:xfrm>
            <a:prstGeom prst="ellipse">
              <a:avLst/>
            </a:prstGeom>
            <a:noFill/>
            <a:ln w="381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2199861" y="5115339"/>
              <a:ext cx="533400" cy="304800"/>
            </a:xfrm>
            <a:prstGeom prst="ellipse">
              <a:avLst/>
            </a:prstGeom>
            <a:noFill/>
            <a:ln w="381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4800600" y="4114800"/>
              <a:ext cx="533400" cy="304800"/>
            </a:xfrm>
            <a:prstGeom prst="ellipse">
              <a:avLst/>
            </a:prstGeom>
            <a:noFill/>
            <a:ln w="381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4876800" y="5867400"/>
              <a:ext cx="533400" cy="304800"/>
            </a:xfrm>
            <a:prstGeom prst="ellipse">
              <a:avLst/>
            </a:prstGeom>
            <a:noFill/>
            <a:ln w="381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7543800" y="3505200"/>
              <a:ext cx="533400" cy="304800"/>
            </a:xfrm>
            <a:prstGeom prst="ellipse">
              <a:avLst/>
            </a:prstGeom>
            <a:noFill/>
            <a:ln w="381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7543800" y="5562600"/>
              <a:ext cx="533400" cy="304800"/>
            </a:xfrm>
            <a:prstGeom prst="ellipse">
              <a:avLst/>
            </a:prstGeom>
            <a:noFill/>
            <a:ln w="381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-65" charset="-128"/>
                <a:cs typeface="ＭＳ Ｐゴシック" pitchFamily="-65" charset="-128"/>
              </a:rPr>
              <a:t>Efficiency and Scalability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3859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Data set II</a:t>
            </a:r>
          </a:p>
          <a:p>
            <a:pPr lvl="1"/>
            <a:r>
              <a:rPr lang="en-US" dirty="0" smtClean="0"/>
              <a:t>Entire listing: 40+M records</a:t>
            </a:r>
          </a:p>
          <a:p>
            <a:r>
              <a:rPr lang="en-US" dirty="0" err="1" smtClean="0"/>
              <a:t>Hadoop</a:t>
            </a:r>
            <a:r>
              <a:rPr lang="en-US" dirty="0" smtClean="0"/>
              <a:t>-based linkage framework</a:t>
            </a:r>
          </a:p>
          <a:p>
            <a:pPr lvl="1"/>
            <a:r>
              <a:rPr lang="en-US" dirty="0" smtClean="0">
                <a:ea typeface="ＭＳ Ｐゴシック" pitchFamily="-65" charset="-128"/>
              </a:rPr>
              <a:t>Fuzzy self-join using </a:t>
            </a:r>
            <a:r>
              <a:rPr lang="en-US" dirty="0" err="1" smtClean="0">
                <a:ea typeface="ＭＳ Ｐゴシック" pitchFamily="-65" charset="-128"/>
              </a:rPr>
              <a:t>Hadoop</a:t>
            </a:r>
            <a:endParaRPr lang="en-US" dirty="0" smtClean="0">
              <a:ea typeface="ＭＳ Ｐゴシック" pitchFamily="-65" charset="-128"/>
            </a:endParaRPr>
          </a:p>
          <a:p>
            <a:pPr lvl="1"/>
            <a:r>
              <a:rPr lang="en-US" dirty="0" smtClean="0">
                <a:ea typeface="ＭＳ Ｐゴシック" pitchFamily="-65" charset="-128"/>
              </a:rPr>
              <a:t>Partition records into strongly connected components</a:t>
            </a:r>
          </a:p>
          <a:p>
            <a:pPr lvl="1"/>
            <a:endParaRPr lang="en-US" dirty="0" smtClean="0">
              <a:ea typeface="ＭＳ Ｐゴシック" pitchFamily="-65" charset="-128"/>
            </a:endParaRPr>
          </a:p>
          <a:p>
            <a:pPr lvl="1"/>
            <a:endParaRPr lang="en-US" dirty="0" smtClean="0">
              <a:ea typeface="ＭＳ Ｐゴシック" pitchFamily="-65" charset="-128"/>
            </a:endParaRPr>
          </a:p>
          <a:p>
            <a:r>
              <a:rPr lang="en-US" dirty="0" smtClean="0"/>
              <a:t>Efficiency</a:t>
            </a:r>
          </a:p>
          <a:p>
            <a:pPr lvl="1"/>
            <a:r>
              <a:rPr lang="en-US" dirty="0" smtClean="0"/>
              <a:t>Linear growth</a:t>
            </a:r>
          </a:p>
          <a:p>
            <a:pPr lvl="1"/>
            <a:r>
              <a:rPr lang="en-US" dirty="0" smtClean="0"/>
              <a:t>Execution time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AEC0-AD9F-4EA0-8305-5234344695B2}" type="slidenum">
              <a:rPr lang="en-US" smtClean="0"/>
              <a:pPr/>
              <a:t>26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657600" y="4876800"/>
          <a:ext cx="45720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</a:tblGrid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Module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9C71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Execution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time (hour)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9C716"/>
                    </a:solidFill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Record extraction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0.002</a:t>
                      </a:r>
                      <a:endParaRPr lang="en-US" sz="1400" dirty="0"/>
                    </a:p>
                  </a:txBody>
                  <a:tcPr/>
                </a:tc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Fuzzy self join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0.89</a:t>
                      </a:r>
                      <a:endParaRPr lang="en-US" sz="1400" dirty="0"/>
                    </a:p>
                  </a:txBody>
                  <a:tcPr/>
                </a:tc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Connected</a:t>
                      </a:r>
                      <a:r>
                        <a:rPr lang="en-US" sz="1400" baseline="0" dirty="0" smtClean="0"/>
                        <a:t> component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0.89</a:t>
                      </a:r>
                      <a:endParaRPr lang="en-US" sz="1400" dirty="0"/>
                    </a:p>
                  </a:txBody>
                  <a:tcPr/>
                </a:tc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linkage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1.36</a:t>
                      </a:r>
                      <a:endParaRPr lang="en-US" sz="1400" dirty="0"/>
                    </a:p>
                  </a:txBody>
                  <a:tcPr/>
                </a:tc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Overall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3.26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057400" y="3581400"/>
          <a:ext cx="4876800" cy="618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</a:tblGrid>
              <a:tr h="356755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65" charset="0"/>
                          <a:ea typeface="Arial" pitchFamily="-65" charset="0"/>
                          <a:cs typeface="Arial" pitchFamily="-65" charset="0"/>
                        </a:rPr>
                        <a:t>median</a:t>
                      </a:r>
                    </a:p>
                  </a:txBody>
                  <a:tcPr marL="12700" marR="12700" marT="0" marB="0" anchor="ctr" horzOverflow="overflow">
                    <a:solidFill>
                      <a:srgbClr val="E9C71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65" charset="0"/>
                          <a:ea typeface="Arial" pitchFamily="-65" charset="0"/>
                          <a:cs typeface="Arial" pitchFamily="-65" charset="0"/>
                        </a:rPr>
                        <a:t>95th percentile</a:t>
                      </a:r>
                    </a:p>
                  </a:txBody>
                  <a:tcPr marL="12700" marR="12700" marT="0" marB="0" anchor="ctr" horzOverflow="overflow">
                    <a:solidFill>
                      <a:srgbClr val="E9C71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65" charset="0"/>
                          <a:ea typeface="Arial" pitchFamily="-65" charset="0"/>
                          <a:cs typeface="Arial" pitchFamily="-65" charset="0"/>
                        </a:rPr>
                        <a:t>99th percentile</a:t>
                      </a:r>
                    </a:p>
                  </a:txBody>
                  <a:tcPr marL="12700" marR="12700" marT="0" marB="0" anchor="ctr" horzOverflow="overflow">
                    <a:solidFill>
                      <a:srgbClr val="E9C71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65" charset="0"/>
                          <a:ea typeface="Arial" pitchFamily="-65" charset="0"/>
                          <a:cs typeface="Arial" pitchFamily="-65" charset="0"/>
                        </a:rPr>
                        <a:t>max</a:t>
                      </a:r>
                    </a:p>
                  </a:txBody>
                  <a:tcPr marL="12700" marR="12700" marT="0" marB="0" anchor="ctr" horzOverflow="overflow">
                    <a:solidFill>
                      <a:srgbClr val="E9C716"/>
                    </a:solidFill>
                  </a:tcPr>
                </a:tc>
              </a:tr>
              <a:tr h="252845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65" charset="0"/>
                          <a:ea typeface="Arial" pitchFamily="-65" charset="0"/>
                          <a:cs typeface="Arial" pitchFamily="-65" charset="0"/>
                        </a:rPr>
                        <a:t>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-65" charset="0"/>
                        <a:ea typeface="Arial" pitchFamily="-65" charset="0"/>
                        <a:cs typeface="Arial" pitchFamily="-65" charset="0"/>
                      </a:endParaRPr>
                    </a:p>
                  </a:txBody>
                  <a:tcPr marL="12700" marR="127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65" charset="0"/>
                          <a:ea typeface="Arial" pitchFamily="-65" charset="0"/>
                          <a:cs typeface="Arial" pitchFamily="-65" charset="0"/>
                        </a:rPr>
                        <a:t>5</a:t>
                      </a:r>
                    </a:p>
                  </a:txBody>
                  <a:tcPr marL="12700" marR="127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65" charset="0"/>
                          <a:ea typeface="Arial" pitchFamily="-65" charset="0"/>
                          <a:cs typeface="Arial" pitchFamily="-65" charset="0"/>
                        </a:rPr>
                        <a:t>7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-65" charset="0"/>
                        <a:ea typeface="Arial" pitchFamily="-65" charset="0"/>
                        <a:cs typeface="Arial" pitchFamily="-65" charset="0"/>
                      </a:endParaRPr>
                    </a:p>
                  </a:txBody>
                  <a:tcPr marL="12700" marR="127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-65" charset="0"/>
                          <a:ea typeface="Arial" pitchFamily="-65" charset="0"/>
                          <a:cs typeface="Arial" pitchFamily="-65" charset="0"/>
                        </a:rPr>
                        <a:t>2103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-65" charset="0"/>
                        <a:ea typeface="Arial" pitchFamily="-65" charset="0"/>
                        <a:cs typeface="Arial" pitchFamily="-65" charset="0"/>
                      </a:endParaRPr>
                    </a:p>
                  </a:txBody>
                  <a:tcPr marL="12700" marR="12700" marT="0" marB="0" anchor="ctr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the real-world, we need to resolve duplicates and conflicts at the same time.</a:t>
            </a:r>
          </a:p>
          <a:p>
            <a:r>
              <a:rPr lang="en-US" dirty="0" smtClean="0"/>
              <a:t>We reduce the problem to a </a:t>
            </a:r>
            <a:r>
              <a:rPr lang="en-US" dirty="0" err="1" smtClean="0"/>
              <a:t>k</a:t>
            </a:r>
            <a:r>
              <a:rPr lang="en-US" dirty="0" smtClean="0"/>
              <a:t>-partite graph clustering and matching problem</a:t>
            </a:r>
          </a:p>
          <a:p>
            <a:pPr lvl="1"/>
            <a:r>
              <a:rPr lang="en-US" dirty="0" smtClean="0"/>
              <a:t>Combine linkage and fusion</a:t>
            </a:r>
          </a:p>
          <a:p>
            <a:pPr lvl="1"/>
            <a:r>
              <a:rPr lang="en-US" dirty="0" smtClean="0"/>
              <a:t>Apply them in the global fashion</a:t>
            </a:r>
          </a:p>
          <a:p>
            <a:r>
              <a:rPr lang="en-US" dirty="0" smtClean="0"/>
              <a:t>Experiments show high accuracy and scalability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AEC0-AD9F-4EA0-8305-5234344695B2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en-US" sz="9600" dirty="0" smtClean="0">
                <a:solidFill>
                  <a:srgbClr val="FBBB05"/>
                </a:solidFill>
                <a:latin typeface="Eras Bold ITC" pitchFamily="34" charset="0"/>
              </a:rPr>
              <a:t>Thank You!</a:t>
            </a:r>
            <a:endParaRPr lang="en-US" sz="9600" dirty="0">
              <a:solidFill>
                <a:srgbClr val="FBBB05"/>
              </a:solidFill>
              <a:latin typeface="Eras Bold ITC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AEC0-AD9F-4EA0-8305-5234344695B2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5" y="1219200"/>
            <a:ext cx="4943475" cy="356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5275" y="1228725"/>
            <a:ext cx="496252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" y="1213909"/>
            <a:ext cx="4953000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4325" y="1219200"/>
            <a:ext cx="4943475" cy="528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5353050" y="1219200"/>
            <a:ext cx="3790950" cy="4910138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en-US" dirty="0"/>
              <a:t>Which type of listing are they?</a:t>
            </a:r>
          </a:p>
          <a:p>
            <a:endParaRPr lang="en-US" dirty="0"/>
          </a:p>
          <a:p>
            <a:r>
              <a:rPr lang="en-US" dirty="0"/>
              <a:t>A: </a:t>
            </a:r>
            <a:r>
              <a:rPr lang="en-US" sz="2000" dirty="0" smtClean="0"/>
              <a:t>the </a:t>
            </a:r>
            <a:r>
              <a:rPr lang="en-US" sz="2000" dirty="0"/>
              <a:t>same business</a:t>
            </a:r>
          </a:p>
          <a:p>
            <a:endParaRPr lang="en-US" dirty="0"/>
          </a:p>
          <a:p>
            <a:r>
              <a:rPr lang="en-US" dirty="0"/>
              <a:t>B: </a:t>
            </a:r>
            <a:r>
              <a:rPr lang="en-US" sz="2000" dirty="0" smtClean="0"/>
              <a:t>different </a:t>
            </a:r>
            <a:r>
              <a:rPr lang="en-US" sz="2000" dirty="0"/>
              <a:t>businesses sharing the same phone#</a:t>
            </a:r>
          </a:p>
          <a:p>
            <a:endParaRPr lang="en-US" dirty="0"/>
          </a:p>
          <a:p>
            <a:r>
              <a:rPr lang="en-US" dirty="0"/>
              <a:t>C: </a:t>
            </a:r>
            <a:r>
              <a:rPr lang="en-US" sz="2000" dirty="0" smtClean="0"/>
              <a:t>different </a:t>
            </a:r>
            <a:r>
              <a:rPr lang="en-US" sz="2000" dirty="0"/>
              <a:t>businesses, only one correctly </a:t>
            </a:r>
            <a:r>
              <a:rPr lang="en-US" sz="2000" dirty="0" smtClean="0"/>
              <a:t>associated </a:t>
            </a:r>
            <a:r>
              <a:rPr lang="en-US" sz="2000" dirty="0"/>
              <a:t>with the given phone#</a:t>
            </a:r>
          </a:p>
          <a:p>
            <a:pPr>
              <a:buFontTx/>
              <a:buNone/>
            </a:pPr>
            <a:endParaRPr lang="en-US" sz="2000" dirty="0"/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5712973" y="2705100"/>
            <a:ext cx="428625" cy="4191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5715000" y="4960502"/>
            <a:ext cx="428625" cy="4191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5705475" y="3695700"/>
            <a:ext cx="428625" cy="4191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AEC0-AD9F-4EA0-8305-5234344695B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-1743971" y="341241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6" grpId="2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Uniqueness constraint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Each real-world entity has a unique value. </a:t>
            </a:r>
            <a:br>
              <a:rPr lang="en-US" dirty="0" smtClean="0"/>
            </a:br>
            <a:r>
              <a:rPr lang="en-US" dirty="0" smtClean="0"/>
              <a:t>E.g., phone, address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The data may not satisfy the constraint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Erroneous values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Small number of exceptions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Current two-step solution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Step 1: Record Linkage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link records that are likely to refer to the same real-world entity </a:t>
            </a:r>
            <a:r>
              <a:rPr lang="en-US" sz="2200" dirty="0" smtClean="0"/>
              <a:t>[A.K </a:t>
            </a:r>
            <a:r>
              <a:rPr lang="en-US" sz="2200" dirty="0" err="1" smtClean="0"/>
              <a:t>Elmagarmid</a:t>
            </a:r>
            <a:r>
              <a:rPr lang="en-US" sz="2200" dirty="0" smtClean="0"/>
              <a:t>, TKDE’07], [</a:t>
            </a:r>
            <a:r>
              <a:rPr lang="en-US" sz="2200" dirty="0" err="1" smtClean="0"/>
              <a:t>W.Winkler</a:t>
            </a:r>
            <a:r>
              <a:rPr lang="en-US" sz="2200" dirty="0" smtClean="0"/>
              <a:t>, Tech Report’06]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Step 2: Data Fusion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decide </a:t>
            </a:r>
            <a:r>
              <a:rPr lang="en-US" dirty="0"/>
              <a:t>the </a:t>
            </a:r>
            <a:r>
              <a:rPr lang="en-US" dirty="0" smtClean="0"/>
              <a:t>correct values in </a:t>
            </a:r>
            <a:r>
              <a:rPr lang="en-US" dirty="0"/>
              <a:t>the presence of </a:t>
            </a:r>
            <a:r>
              <a:rPr lang="en-US" dirty="0" smtClean="0"/>
              <a:t>conflicts</a:t>
            </a:r>
            <a:br>
              <a:rPr lang="en-US" dirty="0" smtClean="0"/>
            </a:br>
            <a:r>
              <a:rPr lang="en-US" sz="2200" dirty="0" smtClean="0"/>
              <a:t>[J. </a:t>
            </a:r>
            <a:r>
              <a:rPr lang="en-US" sz="2200" dirty="0" err="1" smtClean="0"/>
              <a:t>Bleiholder</a:t>
            </a:r>
            <a:r>
              <a:rPr lang="en-US" sz="2200" dirty="0" smtClean="0"/>
              <a:t> et. al, ACM Computing Surveys] </a:t>
            </a: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AEC0-AD9F-4EA0-8305-5234344695B2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of Current Solution</a:t>
            </a:r>
            <a:endParaRPr lang="en-US" dirty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/>
        </p:nvGraphicFramePr>
        <p:xfrm>
          <a:off x="381000" y="1295391"/>
          <a:ext cx="4114801" cy="5105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505"/>
                <a:gridCol w="1129553"/>
                <a:gridCol w="968188"/>
                <a:gridCol w="1129555"/>
              </a:tblGrid>
              <a:tr h="312576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SOURCE</a:t>
                      </a:r>
                      <a:endParaRPr lang="en-US" sz="1400" b="1" dirty="0"/>
                    </a:p>
                  </a:txBody>
                  <a:tcPr marL="9525" marR="9525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900"/>
                        </a:lnSpc>
                      </a:pP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NAME </a:t>
                      </a:r>
                    </a:p>
                  </a:txBody>
                  <a:tcPr marL="9525" marR="9525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900"/>
                        </a:lnSpc>
                      </a:pP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PHONE</a:t>
                      </a:r>
                    </a:p>
                  </a:txBody>
                  <a:tcPr marL="9525" marR="9525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900"/>
                        </a:lnSpc>
                      </a:pP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ADDRESS</a:t>
                      </a:r>
                    </a:p>
                  </a:txBody>
                  <a:tcPr marL="9525" marR="9525" marT="0" marB="0" anchor="b"/>
                </a:tc>
              </a:tr>
              <a:tr h="208384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s1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Microsof</a:t>
                      </a:r>
                      <a:r>
                        <a:rPr lang="en-US" sz="1100" b="1" i="0" u="none" strike="noStrike" dirty="0" err="1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Corp.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xxx-1255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Microsoft Way  </a:t>
                      </a:r>
                    </a:p>
                  </a:txBody>
                  <a:tcPr marL="9525" marR="9525" marT="9525" marB="0" anchor="b"/>
                </a:tc>
              </a:tr>
              <a:tr h="208384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Microsof</a:t>
                      </a:r>
                      <a:r>
                        <a:rPr lang="en-US" sz="1100" b="1" i="0" u="none" strike="noStrike" dirty="0" err="1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Corp.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xxx-9400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Microsoft Way</a:t>
                      </a:r>
                    </a:p>
                  </a:txBody>
                  <a:tcPr marL="9525" marR="9525" marT="9525" marB="0" anchor="b"/>
                </a:tc>
              </a:tr>
              <a:tr h="208384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Macrosoft Inc.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xxx-0500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Sylvan W.</a:t>
                      </a:r>
                    </a:p>
                  </a:txBody>
                  <a:tcPr marL="9525" marR="9525" marT="9525" marB="0" anchor="b"/>
                </a:tc>
              </a:tr>
              <a:tr h="208384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s2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Microsoft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Corp.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xxx-1255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Microsoft Way  </a:t>
                      </a:r>
                    </a:p>
                  </a:txBody>
                  <a:tcPr marL="9525" marR="9525" marT="9525" marB="0" anchor="b"/>
                </a:tc>
              </a:tr>
              <a:tr h="208384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Microsof</a:t>
                      </a:r>
                      <a:r>
                        <a:rPr lang="en-US" sz="1100" b="1" i="0" u="none" strike="noStrike" dirty="0" err="1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Corp.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xxx-9400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Microsoft Way</a:t>
                      </a:r>
                    </a:p>
                  </a:txBody>
                  <a:tcPr marL="9525" marR="9525" marT="9525" marB="0" anchor="b"/>
                </a:tc>
              </a:tr>
              <a:tr h="208384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Macrosoft Inc.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xxx-0500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Sylvan Way</a:t>
                      </a:r>
                    </a:p>
                  </a:txBody>
                  <a:tcPr marL="9525" marR="9525" marT="9525" marB="0" anchor="b"/>
                </a:tc>
              </a:tr>
              <a:tr h="208384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Microsoft Corp.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xxx-1255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Microsoft Way  </a:t>
                      </a:r>
                    </a:p>
                  </a:txBody>
                  <a:tcPr marL="9525" marR="9525" marT="9525" marB="0" anchor="b"/>
                </a:tc>
              </a:tr>
              <a:tr h="208384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Microsoft Corp.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xxx-9400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Microsoft Way</a:t>
                      </a:r>
                    </a:p>
                  </a:txBody>
                  <a:tcPr marL="9525" marR="9525" marT="9525" marB="0" anchor="b"/>
                </a:tc>
              </a:tr>
              <a:tr h="208384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Macrosoft Inc.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xxx-0500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Sylvan Way</a:t>
                      </a:r>
                    </a:p>
                  </a:txBody>
                  <a:tcPr marL="9525" marR="9525" marT="9525" marB="0" anchor="b"/>
                </a:tc>
              </a:tr>
              <a:tr h="208384">
                <a:tc rowSpan="3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s4</a:t>
                      </a:r>
                    </a:p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Microsoft Corp.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xxx-1255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Microsoft Way  </a:t>
                      </a:r>
                    </a:p>
                  </a:txBody>
                  <a:tcPr marL="9525" marR="9525" marT="9525" marB="0" anchor="b"/>
                </a:tc>
              </a:tr>
              <a:tr h="208384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Microsoft Corp.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xxx-9400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Microsoft Way</a:t>
                      </a:r>
                    </a:p>
                  </a:txBody>
                  <a:tcPr marL="9525" marR="9525" marT="9525" marB="0" anchor="b"/>
                </a:tc>
              </a:tr>
              <a:tr h="208384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Macrosoft Inc.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xxx-0500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Sylvan Way</a:t>
                      </a:r>
                    </a:p>
                  </a:txBody>
                  <a:tcPr marL="9525" marR="9525" marT="9525" marB="0" anchor="b"/>
                </a:tc>
              </a:tr>
              <a:tr h="208384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Microsoft Corp.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xxx-1255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Microsoft Way  </a:t>
                      </a:r>
                    </a:p>
                  </a:txBody>
                  <a:tcPr marL="9525" marR="9525" marT="9525" marB="0" anchor="b"/>
                </a:tc>
              </a:tr>
              <a:tr h="208384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Microsoft Corp.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xxx-9400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Microsoft Way</a:t>
                      </a:r>
                    </a:p>
                  </a:txBody>
                  <a:tcPr marL="9525" marR="9525" marT="9525" marB="0" anchor="b"/>
                </a:tc>
              </a:tr>
              <a:tr h="208384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Macrosoft Inc.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xxx-0500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Sylvan Way</a:t>
                      </a:r>
                    </a:p>
                  </a:txBody>
                  <a:tcPr marL="9525" marR="9525" marT="9525" marB="0" anchor="b"/>
                </a:tc>
              </a:tr>
              <a:tr h="20838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Microsoft Corp.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xxx-2255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Microsoft Way</a:t>
                      </a:r>
                    </a:p>
                  </a:txBody>
                  <a:tcPr marL="9525" marR="9525" marT="9525" marB="0" anchor="b"/>
                </a:tc>
              </a:tr>
              <a:tr h="208384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Macrosoft Inc.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xxx-0500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Sylvan Way</a:t>
                      </a:r>
                    </a:p>
                  </a:txBody>
                  <a:tcPr marL="9525" marR="9525" marT="9525" marB="0" anchor="b"/>
                </a:tc>
              </a:tr>
              <a:tr h="20838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s7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MS Corp.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xxx-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1255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Microsoft Way</a:t>
                      </a:r>
                    </a:p>
                  </a:txBody>
                  <a:tcPr marL="9525" marR="9525" marT="9525" marB="0" anchor="b"/>
                </a:tc>
              </a:tr>
              <a:tr h="208384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Macrosoft Inc.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xxx-0500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Sylvan Way</a:t>
                      </a:r>
                    </a:p>
                  </a:txBody>
                  <a:tcPr marL="9525" marR="9525" marT="9525" marB="0" anchor="b"/>
                </a:tc>
              </a:tr>
              <a:tr h="20838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s8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MS Corp.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xxx-1255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Microsoft Way</a:t>
                      </a:r>
                    </a:p>
                  </a:txBody>
                  <a:tcPr marL="9525" marR="9525" marT="9525" marB="0" anchor="b"/>
                </a:tc>
              </a:tr>
              <a:tr h="208384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Macrosoft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Inc.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xxx-0500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Sylvan Way</a:t>
                      </a:r>
                    </a:p>
                  </a:txBody>
                  <a:tcPr marL="9525" marR="9525" marT="9525" marB="0" anchor="b"/>
                </a:tc>
              </a:tr>
              <a:tr h="2083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Macrosoft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Inc.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xxx-0500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Sylvan Way</a:t>
                      </a:r>
                    </a:p>
                  </a:txBody>
                  <a:tcPr marL="9525" marR="9525" marT="9525" marB="0" anchor="b"/>
                </a:tc>
              </a:tr>
              <a:tr h="2083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s10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MS Corp.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xxx-0500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 Sylvan Way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304800" y="5943600"/>
            <a:ext cx="4343400" cy="457200"/>
          </a:xfrm>
          <a:prstGeom prst="roundRect">
            <a:avLst/>
          </a:prstGeom>
          <a:noFill/>
          <a:ln w="38100" cap="flat" cmpd="sng" algn="ctr">
            <a:solidFill>
              <a:schemeClr val="accent6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5334000" y="5105400"/>
            <a:ext cx="3505200" cy="11430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en-US" dirty="0" smtClean="0"/>
              <a:t>Locally resolving conflicts for linked records may overlook important global evidence</a:t>
            </a:r>
          </a:p>
          <a:p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5334000" y="2514600"/>
            <a:ext cx="3505200" cy="9144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en-US" dirty="0" smtClean="0"/>
              <a:t>Erroneous values may prevent correct matching </a:t>
            </a:r>
          </a:p>
          <a:p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5334000" y="3810000"/>
            <a:ext cx="3505200" cy="9144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en-US" dirty="0" smtClean="0"/>
              <a:t>Traditional techniques may fall short when exceptions to the uniqueness constraints exist </a:t>
            </a:r>
          </a:p>
          <a:p>
            <a:endParaRPr lang="en-US" dirty="0"/>
          </a:p>
        </p:txBody>
      </p:sp>
      <p:pic>
        <p:nvPicPr>
          <p:cNvPr id="28" name="Picture 26" descr="http://tbn0.google.com/images?q=tbn:Tm9I9Vpf0dKMFM:http://www.imgtec.com/images/partnerslogos/50x50/microsoft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0" y="1295400"/>
            <a:ext cx="56197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Rectangle 28"/>
          <p:cNvSpPr/>
          <p:nvPr/>
        </p:nvSpPr>
        <p:spPr>
          <a:xfrm>
            <a:off x="5943600" y="1295400"/>
            <a:ext cx="3200400" cy="5416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(Microsoft Corp. ,</a:t>
            </a:r>
            <a:r>
              <a:rPr lang="en-US" sz="12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Microsofe</a:t>
            </a:r>
            <a:r>
              <a:rPr lang="en-US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Corp., MS Corp.)</a:t>
            </a:r>
          </a:p>
          <a:p>
            <a:pPr>
              <a:lnSpc>
                <a:spcPct val="80000"/>
              </a:lnSpc>
            </a:pPr>
            <a: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</a:t>
            </a:r>
            <a:r>
              <a:rPr lang="en-US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XXX-1255, xxx-9400)</a:t>
            </a:r>
          </a:p>
          <a:p>
            <a:pPr>
              <a:lnSpc>
                <a:spcPct val="80000"/>
              </a:lnSpc>
            </a:pPr>
            <a:r>
              <a:rPr lang="en-US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(1 Microsoft Way)</a:t>
            </a:r>
          </a:p>
        </p:txBody>
      </p:sp>
      <p:pic>
        <p:nvPicPr>
          <p:cNvPr id="30" name="Picture 24" descr="Macrosoft Inc.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48225" y="1905000"/>
            <a:ext cx="1323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Rectangle 30"/>
          <p:cNvSpPr/>
          <p:nvPr/>
        </p:nvSpPr>
        <p:spPr>
          <a:xfrm>
            <a:off x="5943600" y="1820513"/>
            <a:ext cx="2181225" cy="5416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1200" dirty="0" smtClean="0">
                <a:solidFill>
                  <a:srgbClr val="00B0F0"/>
                </a:solidFill>
              </a:rPr>
              <a:t>(</a:t>
            </a:r>
            <a:r>
              <a:rPr lang="en-US" sz="1200" dirty="0" err="1" smtClean="0">
                <a:solidFill>
                  <a:srgbClr val="00B0F0"/>
                </a:solidFill>
              </a:rPr>
              <a:t>Macrosoft</a:t>
            </a:r>
            <a:r>
              <a:rPr lang="en-US" sz="1200" dirty="0" smtClean="0">
                <a:solidFill>
                  <a:srgbClr val="00B0F0"/>
                </a:solidFill>
              </a:rPr>
              <a:t> Inc.)</a:t>
            </a:r>
          </a:p>
          <a:p>
            <a:pPr>
              <a:lnSpc>
                <a:spcPct val="80000"/>
              </a:lnSpc>
            </a:pPr>
            <a:r>
              <a:rPr lang="en-US" sz="1200" dirty="0" smtClean="0">
                <a:solidFill>
                  <a:srgbClr val="00B0F0"/>
                </a:solidFill>
              </a:rPr>
              <a:t>(XXX-0500)</a:t>
            </a:r>
          </a:p>
          <a:p>
            <a:pPr>
              <a:lnSpc>
                <a:spcPct val="80000"/>
              </a:lnSpc>
            </a:pPr>
            <a:r>
              <a:rPr lang="en-US" sz="1200" dirty="0" smtClean="0">
                <a:solidFill>
                  <a:srgbClr val="00B0F0"/>
                </a:solidFill>
              </a:rPr>
              <a:t>(2 Sylvan Way, 2 Sylvan W.)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1202706" y="5346701"/>
            <a:ext cx="3280069" cy="1066800"/>
            <a:chOff x="1291931" y="5113950"/>
            <a:chExt cx="3280069" cy="1066800"/>
          </a:xfrm>
        </p:grpSpPr>
        <p:sp>
          <p:nvSpPr>
            <p:cNvPr id="32" name="Rounded Rectangle 31"/>
            <p:cNvSpPr/>
            <p:nvPr/>
          </p:nvSpPr>
          <p:spPr>
            <a:xfrm>
              <a:off x="1291931" y="5113950"/>
              <a:ext cx="3280069" cy="228600"/>
            </a:xfrm>
            <a:prstGeom prst="roundRect">
              <a:avLst/>
            </a:prstGeom>
            <a:noFill/>
            <a:ln w="38100" cap="flat" cmpd="sng" algn="ctr">
              <a:solidFill>
                <a:schemeClr val="accent6">
                  <a:lumMod val="75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Rounded Rectangle 33"/>
            <p:cNvSpPr/>
            <p:nvPr/>
          </p:nvSpPr>
          <p:spPr>
            <a:xfrm>
              <a:off x="1291931" y="5532090"/>
              <a:ext cx="3280069" cy="242259"/>
            </a:xfrm>
            <a:prstGeom prst="roundRect">
              <a:avLst/>
            </a:prstGeom>
            <a:noFill/>
            <a:ln w="38100" cap="flat" cmpd="sng" algn="ctr">
              <a:solidFill>
                <a:schemeClr val="accent6">
                  <a:lumMod val="75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Rounded Rectangle 34"/>
            <p:cNvSpPr/>
            <p:nvPr/>
          </p:nvSpPr>
          <p:spPr>
            <a:xfrm>
              <a:off x="1291931" y="5952150"/>
              <a:ext cx="3280069" cy="228600"/>
            </a:xfrm>
            <a:prstGeom prst="roundRect">
              <a:avLst/>
            </a:prstGeom>
            <a:noFill/>
            <a:ln w="38100" cap="flat" cmpd="sng" algn="ctr">
              <a:solidFill>
                <a:schemeClr val="accent6">
                  <a:lumMod val="75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7" name="Rounded Rectangle 36"/>
          <p:cNvSpPr/>
          <p:nvPr/>
        </p:nvSpPr>
        <p:spPr>
          <a:xfrm>
            <a:off x="6019800" y="1447801"/>
            <a:ext cx="1371600" cy="228599"/>
          </a:xfrm>
          <a:prstGeom prst="roundRect">
            <a:avLst/>
          </a:prstGeom>
          <a:noFill/>
          <a:ln w="38100" cap="flat" cmpd="sng" algn="ctr">
            <a:solidFill>
              <a:schemeClr val="accent6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AEC0-AD9F-4EA0-8305-5234344695B2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2286000" y="1600200"/>
            <a:ext cx="1066800" cy="4204855"/>
            <a:chOff x="2286000" y="1600200"/>
            <a:chExt cx="1066800" cy="4204855"/>
          </a:xfrm>
        </p:grpSpPr>
        <p:grpSp>
          <p:nvGrpSpPr>
            <p:cNvPr id="26" name="Group 25"/>
            <p:cNvGrpSpPr/>
            <p:nvPr/>
          </p:nvGrpSpPr>
          <p:grpSpPr>
            <a:xfrm>
              <a:off x="2286000" y="1600200"/>
              <a:ext cx="1066800" cy="2971800"/>
              <a:chOff x="2286000" y="1600200"/>
              <a:chExt cx="1066800" cy="2971800"/>
            </a:xfrm>
          </p:grpSpPr>
          <p:sp>
            <p:nvSpPr>
              <p:cNvPr id="18" name="Rounded Rectangle 17"/>
              <p:cNvSpPr/>
              <p:nvPr/>
            </p:nvSpPr>
            <p:spPr>
              <a:xfrm>
                <a:off x="2286000" y="1600200"/>
                <a:ext cx="1066800" cy="457200"/>
              </a:xfrm>
              <a:prstGeom prst="roundRect">
                <a:avLst/>
              </a:prstGeom>
              <a:noFill/>
              <a:ln w="38100" cap="flat" cmpd="sng" algn="ctr">
                <a:solidFill>
                  <a:schemeClr val="accent6">
                    <a:lumMod val="75000"/>
                  </a:schemeClr>
                </a:solidFill>
                <a:prstDash val="sysDash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19" name="Rounded Rectangle 18"/>
              <p:cNvSpPr/>
              <p:nvPr/>
            </p:nvSpPr>
            <p:spPr>
              <a:xfrm>
                <a:off x="2286000" y="2209800"/>
                <a:ext cx="1066800" cy="457200"/>
              </a:xfrm>
              <a:prstGeom prst="roundRect">
                <a:avLst/>
              </a:prstGeom>
              <a:noFill/>
              <a:ln w="38100" cap="flat" cmpd="sng" algn="ctr">
                <a:solidFill>
                  <a:schemeClr val="accent6">
                    <a:lumMod val="75000"/>
                  </a:schemeClr>
                </a:solidFill>
                <a:prstDash val="sysDash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20" name="Rounded Rectangle 19"/>
              <p:cNvSpPr/>
              <p:nvPr/>
            </p:nvSpPr>
            <p:spPr>
              <a:xfrm>
                <a:off x="2286000" y="2819400"/>
                <a:ext cx="1066800" cy="457200"/>
              </a:xfrm>
              <a:prstGeom prst="roundRect">
                <a:avLst/>
              </a:prstGeom>
              <a:noFill/>
              <a:ln w="38100" cap="flat" cmpd="sng" algn="ctr">
                <a:solidFill>
                  <a:schemeClr val="accent6">
                    <a:lumMod val="75000"/>
                  </a:schemeClr>
                </a:solidFill>
                <a:prstDash val="sysDash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24" name="Rounded Rectangle 23"/>
              <p:cNvSpPr/>
              <p:nvPr/>
            </p:nvSpPr>
            <p:spPr>
              <a:xfrm>
                <a:off x="2286000" y="3429000"/>
                <a:ext cx="1066800" cy="457200"/>
              </a:xfrm>
              <a:prstGeom prst="roundRect">
                <a:avLst/>
              </a:prstGeom>
              <a:noFill/>
              <a:ln w="38100" cap="flat" cmpd="sng" algn="ctr">
                <a:solidFill>
                  <a:schemeClr val="accent6">
                    <a:lumMod val="75000"/>
                  </a:schemeClr>
                </a:solidFill>
                <a:prstDash val="sysDash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25" name="Rounded Rectangle 24"/>
              <p:cNvSpPr/>
              <p:nvPr/>
            </p:nvSpPr>
            <p:spPr>
              <a:xfrm>
                <a:off x="2286000" y="4114800"/>
                <a:ext cx="1066800" cy="457200"/>
              </a:xfrm>
              <a:prstGeom prst="roundRect">
                <a:avLst/>
              </a:prstGeom>
              <a:noFill/>
              <a:ln w="38100" cap="flat" cmpd="sng" algn="ctr">
                <a:solidFill>
                  <a:schemeClr val="accent6">
                    <a:lumMod val="75000"/>
                  </a:schemeClr>
                </a:solidFill>
                <a:prstDash val="sysDash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</p:grpSp>
        <p:sp>
          <p:nvSpPr>
            <p:cNvPr id="27" name="Rounded Rectangle 26"/>
            <p:cNvSpPr/>
            <p:nvPr/>
          </p:nvSpPr>
          <p:spPr>
            <a:xfrm>
              <a:off x="2286000" y="5146965"/>
              <a:ext cx="1066800" cy="228600"/>
            </a:xfrm>
            <a:prstGeom prst="roundRect">
              <a:avLst/>
            </a:prstGeom>
            <a:noFill/>
            <a:ln w="38100" cap="flat" cmpd="sng" algn="ctr">
              <a:solidFill>
                <a:schemeClr val="accent6">
                  <a:lumMod val="75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ounded Rectangle 32"/>
            <p:cNvSpPr/>
            <p:nvPr/>
          </p:nvSpPr>
          <p:spPr>
            <a:xfrm>
              <a:off x="2286000" y="5576455"/>
              <a:ext cx="1066800" cy="228600"/>
            </a:xfrm>
            <a:prstGeom prst="roundRect">
              <a:avLst/>
            </a:prstGeom>
            <a:noFill/>
            <a:ln w="38100" cap="flat" cmpd="sng" algn="ctr">
              <a:solidFill>
                <a:schemeClr val="accent6">
                  <a:lumMod val="75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grpSp>
        <p:nvGrpSpPr>
          <p:cNvPr id="43" name="Group 42"/>
          <p:cNvGrpSpPr/>
          <p:nvPr/>
        </p:nvGrpSpPr>
        <p:grpSpPr>
          <a:xfrm>
            <a:off x="3048000" y="5117068"/>
            <a:ext cx="381000" cy="1357706"/>
            <a:chOff x="3048000" y="5117068"/>
            <a:chExt cx="381000" cy="1357706"/>
          </a:xfrm>
        </p:grpSpPr>
        <p:sp>
          <p:nvSpPr>
            <p:cNvPr id="40" name="Rectangle 39"/>
            <p:cNvSpPr/>
            <p:nvPr/>
          </p:nvSpPr>
          <p:spPr>
            <a:xfrm>
              <a:off x="3064798" y="5498068"/>
              <a:ext cx="3642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rgbClr val="008000"/>
                  </a:solidFill>
                  <a:latin typeface="Zapf Dingbats"/>
                  <a:ea typeface="Zapf Dingbats"/>
                  <a:cs typeface="Zapf Dingbats"/>
                </a:rPr>
                <a:t>✓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048000" y="6105442"/>
              <a:ext cx="33855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Zapf Dingbats"/>
                  <a:ea typeface="Zapf Dingbats"/>
                  <a:cs typeface="Zapf Dingbats"/>
                </a:rPr>
                <a:t>✗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064798" y="5117068"/>
              <a:ext cx="3642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rgbClr val="008000"/>
                  </a:solidFill>
                  <a:latin typeface="Zapf Dingbats"/>
                  <a:ea typeface="Zapf Dingbats"/>
                  <a:cs typeface="Zapf Dingbats"/>
                </a:rPr>
                <a:t>✓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21" grpId="0" animBg="1"/>
      <p:bldP spid="22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861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Perform linkage and fusion simultaneously</a:t>
            </a:r>
          </a:p>
          <a:p>
            <a:pPr lvl="1"/>
            <a:r>
              <a:rPr lang="en-US" dirty="0" smtClean="0"/>
              <a:t>Able to identify incorrect value from the beginning, so can improve linkage   </a:t>
            </a:r>
          </a:p>
          <a:p>
            <a:r>
              <a:rPr lang="en-US" dirty="0" smtClean="0"/>
              <a:t>Make global decisions</a:t>
            </a:r>
          </a:p>
          <a:p>
            <a:pPr lvl="1"/>
            <a:r>
              <a:rPr lang="en-US" dirty="0" smtClean="0"/>
              <a:t>Consider sources that associate a pair of values in the same record, so can improve fusion</a:t>
            </a:r>
          </a:p>
          <a:p>
            <a:r>
              <a:rPr lang="en-US" dirty="0" smtClean="0"/>
              <a:t>Allow small number of violations for </a:t>
            </a:r>
            <a:r>
              <a:rPr lang="en-US" dirty="0"/>
              <a:t>capturing possible </a:t>
            </a:r>
            <a:r>
              <a:rPr lang="en-US" dirty="0" smtClean="0"/>
              <a:t>exceptions in the real world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AEC0-AD9F-4EA0-8305-5234344695B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 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Motivation and overview</a:t>
            </a:r>
          </a:p>
          <a:p>
            <a:r>
              <a:rPr lang="en-US" altLang="zh-CN" dirty="0" smtClean="0"/>
              <a:t> Problem definition</a:t>
            </a:r>
            <a:endParaRPr lang="en-US" dirty="0" smtClean="0"/>
          </a:p>
          <a:p>
            <a:pPr marL="457200" indent="-457200" defTabSz="947738">
              <a:spcAft>
                <a:spcPct val="20000"/>
              </a:spcAft>
              <a:buSzPct val="100000"/>
              <a:buFont typeface="Arial" pitchFamily="-65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Solution</a:t>
            </a:r>
          </a:p>
          <a:p>
            <a:pPr marL="457200" indent="-457200" defTabSz="947738">
              <a:spcAft>
                <a:spcPct val="20000"/>
              </a:spcAft>
              <a:buSzPct val="100000"/>
              <a:buFont typeface="Arial" pitchFamily="-65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Evaluations on YP data</a:t>
            </a:r>
          </a:p>
          <a:p>
            <a:pPr marL="457200" indent="-457200" defTabSz="947738">
              <a:spcAft>
                <a:spcPct val="20000"/>
              </a:spcAft>
              <a:buSzPct val="100000"/>
              <a:buFont typeface="Arial" pitchFamily="-65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Conclusions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AEC0-AD9F-4EA0-8305-5234344695B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set of independent data sources, each providing a set of records</a:t>
            </a:r>
          </a:p>
          <a:p>
            <a:r>
              <a:rPr lang="en-US" dirty="0" smtClean="0"/>
              <a:t>A set of (soft) uniqueness constraints</a:t>
            </a:r>
          </a:p>
          <a:p>
            <a:pPr lvl="1"/>
            <a:r>
              <a:rPr lang="en-US" dirty="0" smtClean="0"/>
              <a:t>Uniqueness constraint (hard constraint):</a:t>
            </a:r>
          </a:p>
          <a:p>
            <a:pPr lvl="2"/>
            <a:r>
              <a:rPr lang="en-US" dirty="0" smtClean="0"/>
              <a:t>Business </a:t>
            </a:r>
            <a:r>
              <a:rPr lang="en-US" dirty="0" smtClean="0">
                <a:sym typeface="Wingdings"/>
              </a:rPr>
              <a:t>Name, </a:t>
            </a:r>
            <a:r>
              <a:rPr lang="en-US" dirty="0" smtClean="0"/>
              <a:t>Business </a:t>
            </a:r>
            <a:r>
              <a:rPr lang="en-US" dirty="0" smtClean="0">
                <a:sym typeface="Wingdings"/>
              </a:rPr>
              <a:t>Phone,</a:t>
            </a:r>
            <a:r>
              <a:rPr lang="en-US" dirty="0" smtClean="0"/>
              <a:t> Business </a:t>
            </a:r>
            <a:r>
              <a:rPr lang="en-US" dirty="0" smtClean="0">
                <a:sym typeface="Wingdings"/>
              </a:rPr>
              <a:t>Address</a:t>
            </a:r>
            <a:endParaRPr lang="en-US" dirty="0" smtClean="0"/>
          </a:p>
          <a:p>
            <a:pPr lvl="1"/>
            <a:r>
              <a:rPr lang="en-US" dirty="0" smtClean="0"/>
              <a:t>Soft uniqueness constraint (soft constraint): </a:t>
            </a:r>
          </a:p>
          <a:p>
            <a:pPr lvl="2"/>
            <a:r>
              <a:rPr lang="en-US" dirty="0" smtClean="0"/>
              <a:t>Business </a:t>
            </a:r>
            <a:r>
              <a:rPr lang="en-US" dirty="0" smtClean="0">
                <a:sym typeface="Wingdings"/>
              </a:rPr>
              <a:t>Phone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AEC0-AD9F-4EA0-8305-5234344695B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43200" y="49530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1-p</a:t>
            </a:r>
            <a:r>
              <a:rPr lang="en-US" sz="1200" baseline="-25000" dirty="0" smtClean="0"/>
              <a:t>1</a:t>
            </a:r>
            <a:endParaRPr lang="en-US" sz="1200" baseline="-250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0" y="5302869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1-p</a:t>
            </a:r>
            <a:r>
              <a:rPr lang="en-US" sz="1200" baseline="-25000" dirty="0" smtClean="0"/>
              <a:t>2</a:t>
            </a:r>
            <a:endParaRPr lang="en-US" sz="1200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2" indent="-342900"/>
            <a:r>
              <a:rPr lang="en-US" sz="3200" dirty="0" smtClean="0"/>
              <a:t>Real-world entities</a:t>
            </a:r>
          </a:p>
          <a:p>
            <a:r>
              <a:rPr lang="en-US" dirty="0" smtClean="0"/>
              <a:t>For each (soft) uniqueness attribute of each entity</a:t>
            </a:r>
          </a:p>
          <a:p>
            <a:pPr lvl="1"/>
            <a:r>
              <a:rPr lang="en-US" dirty="0" smtClean="0"/>
              <a:t>True value (if any) </a:t>
            </a:r>
          </a:p>
          <a:p>
            <a:pPr lvl="1"/>
            <a:r>
              <a:rPr lang="en-US" dirty="0" smtClean="0"/>
              <a:t>Various representations of each true value</a:t>
            </a:r>
          </a:p>
          <a:p>
            <a:pPr>
              <a:buNone/>
            </a:pP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914400" y="4572000"/>
            <a:ext cx="7620000" cy="992531"/>
            <a:chOff x="2057400" y="2209800"/>
            <a:chExt cx="7086600" cy="992531"/>
          </a:xfrm>
        </p:grpSpPr>
        <p:pic>
          <p:nvPicPr>
            <p:cNvPr id="4" name="Picture 24" descr="Macrosoft Inc.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867400" y="2294287"/>
              <a:ext cx="1323975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Rectangle 4"/>
            <p:cNvSpPr/>
            <p:nvPr/>
          </p:nvSpPr>
          <p:spPr>
            <a:xfrm>
              <a:off x="6962775" y="2209800"/>
              <a:ext cx="2181225" cy="9842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dirty="0" smtClean="0">
                  <a:solidFill>
                    <a:srgbClr val="00B0F0"/>
                  </a:solidFill>
                </a:rPr>
                <a:t>(</a:t>
              </a:r>
              <a:r>
                <a:rPr lang="en-US" dirty="0" err="1" smtClean="0">
                  <a:solidFill>
                    <a:srgbClr val="00B0F0"/>
                  </a:solidFill>
                </a:rPr>
                <a:t>Macrosoft</a:t>
              </a:r>
              <a:r>
                <a:rPr lang="en-US" dirty="0" smtClean="0">
                  <a:solidFill>
                    <a:srgbClr val="00B0F0"/>
                  </a:solidFill>
                </a:rPr>
                <a:t> Inc.)</a:t>
              </a:r>
            </a:p>
            <a:p>
              <a:pPr>
                <a:lnSpc>
                  <a:spcPct val="80000"/>
                </a:lnSpc>
              </a:pPr>
              <a:r>
                <a:rPr lang="en-US" dirty="0" smtClean="0">
                  <a:solidFill>
                    <a:srgbClr val="00B0F0"/>
                  </a:solidFill>
                </a:rPr>
                <a:t>(XXX-0500)</a:t>
              </a:r>
            </a:p>
            <a:p>
              <a:pPr>
                <a:lnSpc>
                  <a:spcPct val="80000"/>
                </a:lnSpc>
              </a:pPr>
              <a:r>
                <a:rPr lang="en-US" dirty="0" smtClean="0">
                  <a:solidFill>
                    <a:srgbClr val="00B0F0"/>
                  </a:solidFill>
                </a:rPr>
                <a:t>(2 Sylvan Way, 2 Sylvan W.)</a:t>
              </a:r>
            </a:p>
          </p:txBody>
        </p:sp>
        <p:pic>
          <p:nvPicPr>
            <p:cNvPr id="6" name="Picture 26" descr="http://tbn0.google.com/images?q=tbn:Tm9I9Vpf0dKMFM:http://www.imgtec.com/images/partnerslogos/50x50/microsoft.gif">
              <a:hlinkClick r:id="rId5"/>
            </p:cNvPr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057400" y="2218087"/>
              <a:ext cx="561975" cy="561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Rectangle 6"/>
            <p:cNvSpPr/>
            <p:nvPr/>
          </p:nvSpPr>
          <p:spPr>
            <a:xfrm>
              <a:off x="2667000" y="2218087"/>
              <a:ext cx="3200400" cy="9842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(Microsoft Corp. ,</a:t>
              </a:r>
              <a:r>
                <a:rPr lang="en-US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Microsofe</a:t>
              </a:r>
              <a:r>
                <a:rPr lang="en-US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 Corp., MS Corp.)</a:t>
              </a:r>
            </a:p>
            <a:p>
              <a:pPr>
                <a:lnSpc>
                  <a:spcPct val="80000"/>
                </a:lnSpc>
              </a:pPr>
              <a:r>
                <a:rPr lang="en-US" dirty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(</a:t>
              </a:r>
              <a:r>
                <a:rPr lang="en-US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XXX-1255, xxx-9400)</a:t>
              </a:r>
            </a:p>
            <a:p>
              <a:pPr>
                <a:lnSpc>
                  <a:spcPct val="80000"/>
                </a:lnSpc>
              </a:pPr>
              <a:r>
                <a:rPr lang="en-US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(1 Microsoft Way)</a:t>
              </a:r>
            </a:p>
          </p:txBody>
        </p:sp>
      </p:grp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AEC0-AD9F-4EA0-8305-5234344695B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18171</TotalTime>
  <Words>2132</Words>
  <Application>Microsoft Office PowerPoint</Application>
  <PresentationFormat>On-screen Show (4:3)</PresentationFormat>
  <Paragraphs>904</Paragraphs>
  <Slides>28</Slides>
  <Notes>28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Office Theme</vt:lpstr>
      <vt:lpstr>Equation</vt:lpstr>
      <vt:lpstr>Linking Records with Erroneous Values </vt:lpstr>
      <vt:lpstr>Motivation</vt:lpstr>
      <vt:lpstr>Motivation</vt:lpstr>
      <vt:lpstr>Current Solution</vt:lpstr>
      <vt:lpstr>Limitations of Current Solution</vt:lpstr>
      <vt:lpstr>Our Solution</vt:lpstr>
      <vt:lpstr>Road Map</vt:lpstr>
      <vt:lpstr>Problem Input</vt:lpstr>
      <vt:lpstr>Problem Output</vt:lpstr>
      <vt:lpstr>K-Partite Graph Encoding</vt:lpstr>
      <vt:lpstr>Solution Encoding</vt:lpstr>
      <vt:lpstr>Solution Encoding with Hard Constraint</vt:lpstr>
      <vt:lpstr>Road Map</vt:lpstr>
      <vt:lpstr>Clustering w.r.t. Hard Constraints</vt:lpstr>
      <vt:lpstr>Similarity Distance</vt:lpstr>
      <vt:lpstr>Association Distance</vt:lpstr>
      <vt:lpstr>Greedy Algorithm</vt:lpstr>
      <vt:lpstr>Slide 18</vt:lpstr>
      <vt:lpstr>Road Map</vt:lpstr>
      <vt:lpstr>Matching w.r.t. Soft Constraints</vt:lpstr>
      <vt:lpstr>Matching w.r.t. Soft Constraint</vt:lpstr>
      <vt:lpstr>Road Map</vt:lpstr>
      <vt:lpstr>Experiment Settings</vt:lpstr>
      <vt:lpstr>Experiment Settings</vt:lpstr>
      <vt:lpstr>Accuracy</vt:lpstr>
      <vt:lpstr>Efficiency and Scalability</vt:lpstr>
      <vt:lpstr>Conclusions</vt:lpstr>
      <vt:lpstr>Slide 28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Linkage with Uniqueness Constraints and Erroneous Values</dc:title>
  <dc:creator>User</dc:creator>
  <cp:lastModifiedBy>lunadong</cp:lastModifiedBy>
  <cp:revision>540</cp:revision>
  <cp:lastPrinted>2010-01-13T04:39:41Z</cp:lastPrinted>
  <dcterms:created xsi:type="dcterms:W3CDTF">2010-10-01T15:10:19Z</dcterms:created>
  <dcterms:modified xsi:type="dcterms:W3CDTF">2011-07-23T16:14:36Z</dcterms:modified>
</cp:coreProperties>
</file>