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1" autoAdjust="0"/>
    <p:restoredTop sz="94707" autoAdjust="0"/>
  </p:normalViewPr>
  <p:slideViewPr>
    <p:cSldViewPr>
      <p:cViewPr varScale="1">
        <p:scale>
          <a:sx n="93" d="100"/>
          <a:sy n="93" d="100"/>
        </p:scale>
        <p:origin x="-9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14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1.xml"/><Relationship Id="rId1" Type="http://schemas.openxmlformats.org/officeDocument/2006/relationships/slide" Target="slides/slide7.xml"/></Relationships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F90388-2B72-48F0-836E-A4A8089F7279}">
      <dsp:nvSpPr>
        <dsp:cNvPr id="0" name=""/>
        <dsp:cNvSpPr/>
      </dsp:nvSpPr>
      <dsp:spPr>
        <a:xfrm>
          <a:off x="0" y="130991"/>
          <a:ext cx="2405057" cy="1443034"/>
        </a:xfrm>
        <a:prstGeom prst="rect">
          <a:avLst/>
        </a:prstGeom>
        <a:solidFill>
          <a:srgbClr val="FFCCCC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bg1">
                  <a:lumMod val="75000"/>
                </a:schemeClr>
              </a:solidFill>
            </a:rPr>
            <a:t>Consider accuracy of sources</a:t>
          </a:r>
          <a:endParaRPr lang="en-US" sz="26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0" y="130991"/>
        <a:ext cx="2405057" cy="1443034"/>
      </dsp:txXfrm>
    </dsp:sp>
    <dsp:sp modelId="{EAA57C95-2F8C-469F-84A5-82088F43D0AC}">
      <dsp:nvSpPr>
        <dsp:cNvPr id="0" name=""/>
        <dsp:cNvSpPr/>
      </dsp:nvSpPr>
      <dsp:spPr>
        <a:xfrm>
          <a:off x="0" y="1814531"/>
          <a:ext cx="2405057" cy="14430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Consider freshness of sources</a:t>
          </a:r>
          <a:endParaRPr lang="en-US" sz="2600" kern="1200" dirty="0"/>
        </a:p>
      </dsp:txBody>
      <dsp:txXfrm>
        <a:off x="0" y="1814531"/>
        <a:ext cx="2405057" cy="1443034"/>
      </dsp:txXfrm>
    </dsp:sp>
    <dsp:sp modelId="{D3598A91-0ABC-4269-B43B-CC6A7DF5B916}">
      <dsp:nvSpPr>
        <dsp:cNvPr id="0" name=""/>
        <dsp:cNvSpPr/>
      </dsp:nvSpPr>
      <dsp:spPr>
        <a:xfrm>
          <a:off x="0" y="3498072"/>
          <a:ext cx="2405057" cy="1443034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bg1">
                  <a:lumMod val="75000"/>
                </a:schemeClr>
              </a:solidFill>
            </a:rPr>
            <a:t>Consider dependence between sources</a:t>
          </a:r>
          <a:endParaRPr lang="en-US" sz="26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0" y="3498072"/>
        <a:ext cx="2405057" cy="1443034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BA6F03-1095-4DFC-A165-B4C09D2FD12D}">
      <dsp:nvSpPr>
        <dsp:cNvPr id="0" name=""/>
        <dsp:cNvSpPr/>
      </dsp:nvSpPr>
      <dsp:spPr>
        <a:xfrm>
          <a:off x="567396" y="247354"/>
          <a:ext cx="2073487" cy="720095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28EC7-DDAD-4A89-9FD8-2C3D721D8008}">
      <dsp:nvSpPr>
        <dsp:cNvPr id="0" name=""/>
        <dsp:cNvSpPr/>
      </dsp:nvSpPr>
      <dsp:spPr>
        <a:xfrm>
          <a:off x="1406435" y="2010622"/>
          <a:ext cx="401838" cy="257176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EA890-B3A5-4918-844B-CB329AC14FAE}">
      <dsp:nvSpPr>
        <dsp:cNvPr id="0" name=""/>
        <dsp:cNvSpPr/>
      </dsp:nvSpPr>
      <dsp:spPr>
        <a:xfrm>
          <a:off x="642941" y="2216363"/>
          <a:ext cx="1928826" cy="482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C00000"/>
              </a:solidFill>
            </a:rPr>
            <a:t>Accuracy</a:t>
          </a:r>
          <a:endParaRPr lang="en-US" sz="1800" kern="1200" dirty="0">
            <a:solidFill>
              <a:srgbClr val="C00000"/>
            </a:solidFill>
          </a:endParaRPr>
        </a:p>
      </dsp:txBody>
      <dsp:txXfrm>
        <a:off x="642941" y="2216363"/>
        <a:ext cx="1928826" cy="482206"/>
      </dsp:txXfrm>
    </dsp:sp>
    <dsp:sp modelId="{66BA4F93-F096-436F-A65C-93E561B5142A}">
      <dsp:nvSpPr>
        <dsp:cNvPr id="0" name=""/>
        <dsp:cNvSpPr/>
      </dsp:nvSpPr>
      <dsp:spPr>
        <a:xfrm>
          <a:off x="1321245" y="1023063"/>
          <a:ext cx="723309" cy="7233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Fresh</a:t>
          </a:r>
          <a:br>
            <a:rPr lang="en-US" sz="1700" kern="1200" dirty="0" smtClean="0"/>
          </a:br>
          <a:r>
            <a:rPr lang="en-US" sz="1700" kern="1200" dirty="0" err="1" smtClean="0"/>
            <a:t>ness</a:t>
          </a:r>
          <a:endParaRPr lang="en-US" sz="1700" kern="1200" dirty="0"/>
        </a:p>
      </dsp:txBody>
      <dsp:txXfrm>
        <a:off x="1321245" y="1023063"/>
        <a:ext cx="723309" cy="723309"/>
      </dsp:txXfrm>
    </dsp:sp>
    <dsp:sp modelId="{82F4D07D-A920-435F-A893-2193091D1C69}">
      <dsp:nvSpPr>
        <dsp:cNvPr id="0" name=""/>
        <dsp:cNvSpPr/>
      </dsp:nvSpPr>
      <dsp:spPr>
        <a:xfrm>
          <a:off x="803677" y="480420"/>
          <a:ext cx="723309" cy="723309"/>
        </a:xfrm>
        <a:prstGeom prst="ellipse">
          <a:avLst/>
        </a:prstGeom>
        <a:solidFill>
          <a:schemeClr val="accent4">
            <a:hueOff val="3742489"/>
            <a:satOff val="-20694"/>
            <a:lumOff val="-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Cove</a:t>
          </a:r>
          <a:br>
            <a:rPr lang="en-US" sz="1700" kern="1200" dirty="0" smtClean="0"/>
          </a:br>
          <a:r>
            <a:rPr lang="en-US" sz="1700" kern="1200" dirty="0" smtClean="0"/>
            <a:t>rage</a:t>
          </a:r>
          <a:endParaRPr lang="en-US" sz="1700" kern="1200" dirty="0"/>
        </a:p>
      </dsp:txBody>
      <dsp:txXfrm>
        <a:off x="803677" y="480420"/>
        <a:ext cx="723309" cy="723309"/>
      </dsp:txXfrm>
    </dsp:sp>
    <dsp:sp modelId="{D34BA74D-C1C1-4D41-97A6-835E647D34D5}">
      <dsp:nvSpPr>
        <dsp:cNvPr id="0" name=""/>
        <dsp:cNvSpPr/>
      </dsp:nvSpPr>
      <dsp:spPr>
        <a:xfrm>
          <a:off x="1543060" y="305540"/>
          <a:ext cx="723309" cy="723309"/>
        </a:xfrm>
        <a:prstGeom prst="ellipse">
          <a:avLst/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Exact</a:t>
          </a:r>
          <a:br>
            <a:rPr lang="en-US" sz="1700" kern="1200" dirty="0" smtClean="0"/>
          </a:br>
          <a:r>
            <a:rPr lang="en-US" sz="1700" kern="1200" dirty="0" err="1" smtClean="0"/>
            <a:t>ness</a:t>
          </a:r>
          <a:endParaRPr lang="en-US" sz="1700" kern="1200" dirty="0"/>
        </a:p>
      </dsp:txBody>
      <dsp:txXfrm>
        <a:off x="1543060" y="305540"/>
        <a:ext cx="723309" cy="723309"/>
      </dsp:txXfrm>
    </dsp:sp>
    <dsp:sp modelId="{C579CB1E-C3B4-4292-978B-61DD0BC57F81}">
      <dsp:nvSpPr>
        <dsp:cNvPr id="0" name=""/>
        <dsp:cNvSpPr/>
      </dsp:nvSpPr>
      <dsp:spPr>
        <a:xfrm>
          <a:off x="482206" y="158949"/>
          <a:ext cx="2250297" cy="180023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4935FA-CC08-4C53-B235-A81753B84BF7}">
      <dsp:nvSpPr>
        <dsp:cNvPr id="0" name=""/>
        <dsp:cNvSpPr/>
      </dsp:nvSpPr>
      <dsp:spPr>
        <a:xfrm>
          <a:off x="0" y="416717"/>
          <a:ext cx="8143932" cy="555623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DE41B-7441-4FC4-AAFC-9A88AA58CCBD}">
      <dsp:nvSpPr>
        <dsp:cNvPr id="0" name=""/>
        <dsp:cNvSpPr/>
      </dsp:nvSpPr>
      <dsp:spPr>
        <a:xfrm>
          <a:off x="3578" y="0"/>
          <a:ext cx="2362058" cy="55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Decide the initial </a:t>
          </a:r>
          <a:br>
            <a:rPr lang="en-US" sz="1800" kern="1200" dirty="0" smtClean="0"/>
          </a:br>
          <a:r>
            <a:rPr lang="en-US" sz="1800" kern="1200" dirty="0" smtClean="0"/>
            <a:t>value v</a:t>
          </a:r>
          <a:r>
            <a:rPr lang="en-US" sz="1800" kern="1200" baseline="-25000" dirty="0" smtClean="0"/>
            <a:t>0</a:t>
          </a:r>
          <a:endParaRPr lang="en-US" sz="1800" kern="1200" baseline="-25000" dirty="0"/>
        </a:p>
      </dsp:txBody>
      <dsp:txXfrm>
        <a:off x="3578" y="0"/>
        <a:ext cx="2362058" cy="555623"/>
      </dsp:txXfrm>
    </dsp:sp>
    <dsp:sp modelId="{44296765-63F7-4F00-8CA9-BF50BE0F146B}">
      <dsp:nvSpPr>
        <dsp:cNvPr id="0" name=""/>
        <dsp:cNvSpPr/>
      </dsp:nvSpPr>
      <dsp:spPr>
        <a:xfrm>
          <a:off x="1115155" y="625076"/>
          <a:ext cx="138905" cy="1389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38B6E-4ECD-439A-9FB2-09DF8656EE46}">
      <dsp:nvSpPr>
        <dsp:cNvPr id="0" name=""/>
        <dsp:cNvSpPr/>
      </dsp:nvSpPr>
      <dsp:spPr>
        <a:xfrm>
          <a:off x="2483740" y="833434"/>
          <a:ext cx="2362058" cy="55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Decide the next transition (</a:t>
          </a:r>
          <a:r>
            <a:rPr lang="en-US" sz="1800" kern="1200" dirty="0" err="1" smtClean="0"/>
            <a:t>t,v</a:t>
          </a:r>
          <a:r>
            <a:rPr lang="en-US" sz="1800" kern="1200" dirty="0" smtClean="0"/>
            <a:t>)</a:t>
          </a:r>
          <a:endParaRPr lang="en-US" sz="1800" kern="1200" dirty="0"/>
        </a:p>
      </dsp:txBody>
      <dsp:txXfrm>
        <a:off x="2483740" y="833434"/>
        <a:ext cx="2362058" cy="555623"/>
      </dsp:txXfrm>
    </dsp:sp>
    <dsp:sp modelId="{25648291-CA7A-4370-B833-78E17DBA5BC9}">
      <dsp:nvSpPr>
        <dsp:cNvPr id="0" name=""/>
        <dsp:cNvSpPr/>
      </dsp:nvSpPr>
      <dsp:spPr>
        <a:xfrm>
          <a:off x="3595316" y="625076"/>
          <a:ext cx="138905" cy="13890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22DE1-EC23-4F9A-AC6C-460B058FCF1B}">
      <dsp:nvSpPr>
        <dsp:cNvPr id="0" name=""/>
        <dsp:cNvSpPr/>
      </dsp:nvSpPr>
      <dsp:spPr>
        <a:xfrm>
          <a:off x="4963901" y="0"/>
          <a:ext cx="2362058" cy="55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Terminate when no more transition</a:t>
          </a:r>
          <a:endParaRPr lang="en-US" sz="1800" kern="1200" dirty="0"/>
        </a:p>
      </dsp:txBody>
      <dsp:txXfrm>
        <a:off x="4963901" y="0"/>
        <a:ext cx="2362058" cy="555623"/>
      </dsp:txXfrm>
    </dsp:sp>
    <dsp:sp modelId="{8155F411-60D9-4AB7-99B6-7CF59752220E}">
      <dsp:nvSpPr>
        <dsp:cNvPr id="0" name=""/>
        <dsp:cNvSpPr/>
      </dsp:nvSpPr>
      <dsp:spPr>
        <a:xfrm>
          <a:off x="6075477" y="625076"/>
          <a:ext cx="138905" cy="13890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4935FA-CC08-4C53-B235-A81753B84BF7}">
      <dsp:nvSpPr>
        <dsp:cNvPr id="0" name=""/>
        <dsp:cNvSpPr/>
      </dsp:nvSpPr>
      <dsp:spPr>
        <a:xfrm>
          <a:off x="0" y="416717"/>
          <a:ext cx="8143932" cy="555623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DE41B-7441-4FC4-AAFC-9A88AA58CCBD}">
      <dsp:nvSpPr>
        <dsp:cNvPr id="0" name=""/>
        <dsp:cNvSpPr/>
      </dsp:nvSpPr>
      <dsp:spPr>
        <a:xfrm>
          <a:off x="3578" y="0"/>
          <a:ext cx="2362058" cy="55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Decide the initial </a:t>
          </a:r>
          <a:br>
            <a:rPr lang="en-US" sz="1800" kern="1200" dirty="0" smtClean="0"/>
          </a:br>
          <a:r>
            <a:rPr lang="en-US" sz="1800" kern="1200" dirty="0" smtClean="0"/>
            <a:t>value v</a:t>
          </a:r>
          <a:r>
            <a:rPr lang="en-US" sz="1800" kern="1200" baseline="-25000" dirty="0" smtClean="0"/>
            <a:t>0</a:t>
          </a:r>
          <a:endParaRPr lang="en-US" sz="1800" kern="1200" baseline="-25000" dirty="0"/>
        </a:p>
      </dsp:txBody>
      <dsp:txXfrm>
        <a:off x="3578" y="0"/>
        <a:ext cx="2362058" cy="555623"/>
      </dsp:txXfrm>
    </dsp:sp>
    <dsp:sp modelId="{44296765-63F7-4F00-8CA9-BF50BE0F146B}">
      <dsp:nvSpPr>
        <dsp:cNvPr id="0" name=""/>
        <dsp:cNvSpPr/>
      </dsp:nvSpPr>
      <dsp:spPr>
        <a:xfrm>
          <a:off x="1115155" y="625076"/>
          <a:ext cx="138905" cy="1389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38B6E-4ECD-439A-9FB2-09DF8656EE46}">
      <dsp:nvSpPr>
        <dsp:cNvPr id="0" name=""/>
        <dsp:cNvSpPr/>
      </dsp:nvSpPr>
      <dsp:spPr>
        <a:xfrm>
          <a:off x="2483740" y="833434"/>
          <a:ext cx="2362058" cy="55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>
                  <a:lumMod val="75000"/>
                </a:schemeClr>
              </a:solidFill>
            </a:rPr>
            <a:t>Decide the next transition (</a:t>
          </a:r>
          <a:r>
            <a:rPr lang="en-US" sz="1800" kern="1200" dirty="0" err="1" smtClean="0">
              <a:solidFill>
                <a:schemeClr val="bg1">
                  <a:lumMod val="75000"/>
                </a:schemeClr>
              </a:solidFill>
            </a:rPr>
            <a:t>t,v</a:t>
          </a:r>
          <a:r>
            <a:rPr lang="en-US" sz="1800" kern="1200" dirty="0" smtClean="0">
              <a:solidFill>
                <a:schemeClr val="bg1">
                  <a:lumMod val="75000"/>
                </a:schemeClr>
              </a:solidFill>
            </a:rPr>
            <a:t>)</a:t>
          </a:r>
          <a:endParaRPr lang="en-US" sz="18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2483740" y="833434"/>
        <a:ext cx="2362058" cy="555623"/>
      </dsp:txXfrm>
    </dsp:sp>
    <dsp:sp modelId="{25648291-CA7A-4370-B833-78E17DBA5BC9}">
      <dsp:nvSpPr>
        <dsp:cNvPr id="0" name=""/>
        <dsp:cNvSpPr/>
      </dsp:nvSpPr>
      <dsp:spPr>
        <a:xfrm>
          <a:off x="3595316" y="625076"/>
          <a:ext cx="138905" cy="13890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22DE1-EC23-4F9A-AC6C-460B058FCF1B}">
      <dsp:nvSpPr>
        <dsp:cNvPr id="0" name=""/>
        <dsp:cNvSpPr/>
      </dsp:nvSpPr>
      <dsp:spPr>
        <a:xfrm>
          <a:off x="4963901" y="0"/>
          <a:ext cx="2362058" cy="55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>
                  <a:lumMod val="75000"/>
                </a:schemeClr>
              </a:solidFill>
            </a:rPr>
            <a:t>Terminate when no more transition</a:t>
          </a:r>
          <a:endParaRPr lang="en-US" sz="18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963901" y="0"/>
        <a:ext cx="2362058" cy="555623"/>
      </dsp:txXfrm>
    </dsp:sp>
    <dsp:sp modelId="{8155F411-60D9-4AB7-99B6-7CF59752220E}">
      <dsp:nvSpPr>
        <dsp:cNvPr id="0" name=""/>
        <dsp:cNvSpPr/>
      </dsp:nvSpPr>
      <dsp:spPr>
        <a:xfrm>
          <a:off x="6075477" y="625076"/>
          <a:ext cx="138905" cy="13890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504177-BF38-4DB2-9DC4-5C720A508BCE}">
      <dsp:nvSpPr>
        <dsp:cNvPr id="0" name=""/>
        <dsp:cNvSpPr/>
      </dsp:nvSpPr>
      <dsp:spPr>
        <a:xfrm>
          <a:off x="0" y="0"/>
          <a:ext cx="2319109" cy="2492364"/>
        </a:xfrm>
        <a:prstGeom prst="triangle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EA54B-4931-482A-B334-58097B29908A}">
      <dsp:nvSpPr>
        <dsp:cNvPr id="0" name=""/>
        <dsp:cNvSpPr/>
      </dsp:nvSpPr>
      <dsp:spPr>
        <a:xfrm>
          <a:off x="1159554" y="250575"/>
          <a:ext cx="1507421" cy="5899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C00000"/>
              </a:solidFill>
            </a:rPr>
            <a:t>Data Fusion</a:t>
          </a:r>
          <a:endParaRPr lang="en-US" sz="1600" b="1" kern="1200" dirty="0">
            <a:solidFill>
              <a:srgbClr val="C00000"/>
            </a:solidFill>
          </a:endParaRPr>
        </a:p>
      </dsp:txBody>
      <dsp:txXfrm>
        <a:off x="1159554" y="250575"/>
        <a:ext cx="1507421" cy="589989"/>
      </dsp:txXfrm>
    </dsp:sp>
    <dsp:sp modelId="{0689EC77-ED3B-4D6A-A604-74DADA03B97C}">
      <dsp:nvSpPr>
        <dsp:cNvPr id="0" name=""/>
        <dsp:cNvSpPr/>
      </dsp:nvSpPr>
      <dsp:spPr>
        <a:xfrm>
          <a:off x="1159554" y="914313"/>
          <a:ext cx="1507421" cy="5899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Duplicate Detection</a:t>
          </a:r>
          <a:endParaRPr lang="en-US" sz="1600" kern="1200" dirty="0"/>
        </a:p>
      </dsp:txBody>
      <dsp:txXfrm>
        <a:off x="1159554" y="914313"/>
        <a:ext cx="1507421" cy="589989"/>
      </dsp:txXfrm>
    </dsp:sp>
    <dsp:sp modelId="{97A428BA-358A-4FA0-B52E-D396F7EFFB38}">
      <dsp:nvSpPr>
        <dsp:cNvPr id="0" name=""/>
        <dsp:cNvSpPr/>
      </dsp:nvSpPr>
      <dsp:spPr>
        <a:xfrm>
          <a:off x="1159554" y="1578050"/>
          <a:ext cx="1507421" cy="5899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Schema Mapping</a:t>
          </a:r>
          <a:endParaRPr lang="en-US" sz="1600" kern="1200" dirty="0"/>
        </a:p>
      </dsp:txBody>
      <dsp:txXfrm>
        <a:off x="1159554" y="1578050"/>
        <a:ext cx="1507421" cy="58998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F90388-2B72-48F0-836E-A4A8089F7279}">
      <dsp:nvSpPr>
        <dsp:cNvPr id="0" name=""/>
        <dsp:cNvSpPr/>
      </dsp:nvSpPr>
      <dsp:spPr>
        <a:xfrm>
          <a:off x="0" y="130991"/>
          <a:ext cx="2405057" cy="14430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Consider accuracy of sources</a:t>
          </a:r>
          <a:endParaRPr lang="en-US" sz="2600" kern="1200" dirty="0"/>
        </a:p>
      </dsp:txBody>
      <dsp:txXfrm>
        <a:off x="0" y="130991"/>
        <a:ext cx="2405057" cy="1443034"/>
      </dsp:txXfrm>
    </dsp:sp>
    <dsp:sp modelId="{EAA57C95-2F8C-469F-84A5-82088F43D0AC}">
      <dsp:nvSpPr>
        <dsp:cNvPr id="0" name=""/>
        <dsp:cNvSpPr/>
      </dsp:nvSpPr>
      <dsp:spPr>
        <a:xfrm>
          <a:off x="0" y="1814531"/>
          <a:ext cx="2405057" cy="14430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Consider freshness of sources</a:t>
          </a:r>
          <a:endParaRPr lang="en-US" sz="2600" kern="1200" dirty="0"/>
        </a:p>
      </dsp:txBody>
      <dsp:txXfrm>
        <a:off x="0" y="1814531"/>
        <a:ext cx="2405057" cy="1443034"/>
      </dsp:txXfrm>
    </dsp:sp>
    <dsp:sp modelId="{D3598A91-0ABC-4269-B43B-CC6A7DF5B916}">
      <dsp:nvSpPr>
        <dsp:cNvPr id="0" name=""/>
        <dsp:cNvSpPr/>
      </dsp:nvSpPr>
      <dsp:spPr>
        <a:xfrm>
          <a:off x="0" y="3498072"/>
          <a:ext cx="2405057" cy="14430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Consider dependence between sources</a:t>
          </a:r>
          <a:endParaRPr lang="en-US" sz="2600" kern="1200" dirty="0"/>
        </a:p>
      </dsp:txBody>
      <dsp:txXfrm>
        <a:off x="0" y="3498072"/>
        <a:ext cx="2405057" cy="144303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F90388-2B72-48F0-836E-A4A8089F7279}">
      <dsp:nvSpPr>
        <dsp:cNvPr id="0" name=""/>
        <dsp:cNvSpPr/>
      </dsp:nvSpPr>
      <dsp:spPr>
        <a:xfrm>
          <a:off x="0" y="130991"/>
          <a:ext cx="2405057" cy="14430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Consider accuracy of sources</a:t>
          </a:r>
          <a:endParaRPr lang="en-US" sz="2600" kern="1200" dirty="0"/>
        </a:p>
      </dsp:txBody>
      <dsp:txXfrm>
        <a:off x="0" y="130991"/>
        <a:ext cx="2405057" cy="1443034"/>
      </dsp:txXfrm>
    </dsp:sp>
    <dsp:sp modelId="{EAA57C95-2F8C-469F-84A5-82088F43D0AC}">
      <dsp:nvSpPr>
        <dsp:cNvPr id="0" name=""/>
        <dsp:cNvSpPr/>
      </dsp:nvSpPr>
      <dsp:spPr>
        <a:xfrm>
          <a:off x="0" y="1814531"/>
          <a:ext cx="2405057" cy="1443034"/>
        </a:xfrm>
        <a:prstGeom prst="rect">
          <a:avLst/>
        </a:prstGeom>
        <a:solidFill>
          <a:srgbClr val="CCFFCC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bg1">
                  <a:lumMod val="75000"/>
                </a:schemeClr>
              </a:solidFill>
            </a:rPr>
            <a:t>Consider freshness of sources</a:t>
          </a:r>
          <a:endParaRPr lang="en-US" sz="26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0" y="1814531"/>
        <a:ext cx="2405057" cy="1443034"/>
      </dsp:txXfrm>
    </dsp:sp>
    <dsp:sp modelId="{D3598A91-0ABC-4269-B43B-CC6A7DF5B916}">
      <dsp:nvSpPr>
        <dsp:cNvPr id="0" name=""/>
        <dsp:cNvSpPr/>
      </dsp:nvSpPr>
      <dsp:spPr>
        <a:xfrm>
          <a:off x="0" y="3498072"/>
          <a:ext cx="2405057" cy="1443034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bg1">
                  <a:lumMod val="75000"/>
                </a:schemeClr>
              </a:solidFill>
            </a:rPr>
            <a:t>Consider dependence between sources</a:t>
          </a:r>
          <a:endParaRPr lang="en-US" sz="26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0" y="3498072"/>
        <a:ext cx="2405057" cy="144303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8F5344-1146-4202-A9A1-6D45892679D1}">
      <dsp:nvSpPr>
        <dsp:cNvPr id="0" name=""/>
        <dsp:cNvSpPr/>
      </dsp:nvSpPr>
      <dsp:spPr>
        <a:xfrm>
          <a:off x="3074332" y="-36750"/>
          <a:ext cx="1960663" cy="11135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>
              <a:ea typeface="SimSun" pitchFamily="2" charset="-122"/>
            </a:rPr>
            <a:t>Source accuracy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ea typeface="SimSun" pitchFamily="2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074332" y="-36750"/>
        <a:ext cx="1960663" cy="1113590"/>
      </dsp:txXfrm>
    </dsp:sp>
    <dsp:sp modelId="{CB3E3235-9AB5-4F75-9B2E-9BE5DDCDFFCB}">
      <dsp:nvSpPr>
        <dsp:cNvPr id="0" name=""/>
        <dsp:cNvSpPr/>
      </dsp:nvSpPr>
      <dsp:spPr>
        <a:xfrm>
          <a:off x="2354855" y="520044"/>
          <a:ext cx="3399617" cy="3399617"/>
        </a:xfrm>
        <a:custGeom>
          <a:avLst/>
          <a:gdLst/>
          <a:ahLst/>
          <a:cxnLst/>
          <a:rect l="0" t="0" r="0" b="0"/>
          <a:pathLst>
            <a:path>
              <a:moveTo>
                <a:pt x="2840238" y="439344"/>
              </a:moveTo>
              <a:arcTo wR="1699808" hR="1699808" stAng="18728269" swAng="1277911"/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B6751-750B-46FE-B159-CAD1F0CAC968}">
      <dsp:nvSpPr>
        <dsp:cNvPr id="0" name=""/>
        <dsp:cNvSpPr/>
      </dsp:nvSpPr>
      <dsp:spPr>
        <a:xfrm>
          <a:off x="4784068" y="1648342"/>
          <a:ext cx="1940810" cy="11430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Source trustworthy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784068" y="1648342"/>
        <a:ext cx="1940810" cy="1143021"/>
      </dsp:txXfrm>
    </dsp:sp>
    <dsp:sp modelId="{18E2C915-2EE9-45DF-9908-377951E6A4D2}">
      <dsp:nvSpPr>
        <dsp:cNvPr id="0" name=""/>
        <dsp:cNvSpPr/>
      </dsp:nvSpPr>
      <dsp:spPr>
        <a:xfrm>
          <a:off x="2354855" y="520044"/>
          <a:ext cx="3399617" cy="3399617"/>
        </a:xfrm>
        <a:custGeom>
          <a:avLst/>
          <a:gdLst/>
          <a:ahLst/>
          <a:cxnLst/>
          <a:rect l="0" t="0" r="0" b="0"/>
          <a:pathLst>
            <a:path>
              <a:moveTo>
                <a:pt x="3223140" y="2454005"/>
              </a:moveTo>
              <a:arcTo wR="1699808" hR="1699808" stAng="1580392" swAng="1234453"/>
            </a:path>
          </a:pathLst>
        </a:custGeom>
        <a:noFill/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FA6F9-754D-404A-8CDB-3069F8EA226F}">
      <dsp:nvSpPr>
        <dsp:cNvPr id="0" name=""/>
        <dsp:cNvSpPr/>
      </dsp:nvSpPr>
      <dsp:spPr>
        <a:xfrm>
          <a:off x="3046136" y="3373430"/>
          <a:ext cx="2017055" cy="109246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Value confidence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046136" y="3373430"/>
        <a:ext cx="2017055" cy="1092463"/>
      </dsp:txXfrm>
    </dsp:sp>
    <dsp:sp modelId="{1A2981E4-3183-4DBC-8F66-6A61E086966F}">
      <dsp:nvSpPr>
        <dsp:cNvPr id="0" name=""/>
        <dsp:cNvSpPr/>
      </dsp:nvSpPr>
      <dsp:spPr>
        <a:xfrm>
          <a:off x="2354855" y="520044"/>
          <a:ext cx="3399617" cy="3399617"/>
        </a:xfrm>
        <a:custGeom>
          <a:avLst/>
          <a:gdLst/>
          <a:ahLst/>
          <a:cxnLst/>
          <a:rect l="0" t="0" r="0" b="0"/>
          <a:pathLst>
            <a:path>
              <a:moveTo>
                <a:pt x="538678" y="2941230"/>
              </a:moveTo>
              <a:arcTo wR="1699808" hR="1699808" stAng="7985156" swAng="1234453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58AE0-FC4D-4B2F-AB16-DE1162131650}">
      <dsp:nvSpPr>
        <dsp:cNvPr id="0" name=""/>
        <dsp:cNvSpPr/>
      </dsp:nvSpPr>
      <dsp:spPr>
        <a:xfrm>
          <a:off x="1380896" y="1648342"/>
          <a:ext cx="1947919" cy="11430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Value probability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380896" y="1648342"/>
        <a:ext cx="1947919" cy="1143021"/>
      </dsp:txXfrm>
    </dsp:sp>
    <dsp:sp modelId="{3137AB93-AFD7-4958-B697-7C09A1486D4D}">
      <dsp:nvSpPr>
        <dsp:cNvPr id="0" name=""/>
        <dsp:cNvSpPr/>
      </dsp:nvSpPr>
      <dsp:spPr>
        <a:xfrm>
          <a:off x="2354855" y="520044"/>
          <a:ext cx="3399617" cy="3399617"/>
        </a:xfrm>
        <a:custGeom>
          <a:avLst/>
          <a:gdLst/>
          <a:ahLst/>
          <a:cxnLst/>
          <a:rect l="0" t="0" r="0" b="0"/>
          <a:pathLst>
            <a:path>
              <a:moveTo>
                <a:pt x="179435" y="939667"/>
              </a:moveTo>
              <a:arcTo wR="1699808" hR="1699808" stAng="12393820" swAng="1277911"/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13C98E9-FDDE-47F1-8867-A7A7A7AB367D}" type="datetimeFigureOut">
              <a:rPr lang="de-DE" smtClean="0"/>
              <a:pPr/>
              <a:t>26.08.2009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5D11879-DEEE-4BE6-BF9C-3BAA9A17204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9058</Words>
  <Application>Microsoft Office PowerPoint</Application>
  <PresentationFormat>Bildschirmpräsentation (4:3)</PresentationFormat>
  <Paragraphs>2517</Paragraphs>
  <Slides>107</Slides>
  <Notes>107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107</vt:i4>
      </vt:variant>
    </vt:vector>
  </HeadingPairs>
  <TitlesOfParts>
    <vt:vector size="110" baseType="lpstr">
      <vt:lpstr>Galathea</vt:lpstr>
      <vt:lpstr>Equation</vt:lpstr>
      <vt:lpstr>Visio</vt:lpstr>
      <vt:lpstr>Data Fusion –  Resolving Data Conflicts in Integration</vt:lpstr>
      <vt:lpstr>Origins of Data Conflicts</vt:lpstr>
      <vt:lpstr>Origins of Data Conflicts</vt:lpstr>
      <vt:lpstr>Origins of Data Conflicts</vt:lpstr>
      <vt:lpstr>Origins of Data Conflicts: German Names</vt:lpstr>
      <vt:lpstr>Origins of Data Conflicts: Difficult Names</vt:lpstr>
      <vt:lpstr>Origins of Intra-Source Conflicts</vt:lpstr>
      <vt:lpstr>Origins of Inter-Source Conflicts</vt:lpstr>
      <vt:lpstr>Resolution of Data Conflicts?</vt:lpstr>
      <vt:lpstr>Web Integration—Google Fusion Tables</vt:lpstr>
      <vt:lpstr>Data Conflict Elimination</vt:lpstr>
      <vt:lpstr>Overview</vt:lpstr>
      <vt:lpstr>Information Integration </vt:lpstr>
      <vt:lpstr>Information Integration </vt:lpstr>
      <vt:lpstr>Information Integration </vt:lpstr>
      <vt:lpstr>Information Integration </vt:lpstr>
      <vt:lpstr>Information Integration </vt:lpstr>
      <vt:lpstr>Information Integration </vt:lpstr>
      <vt:lpstr>Completeness, Conciseness, and Correctness</vt:lpstr>
      <vt:lpstr>Completeness, Conciseness, and Correctness</vt:lpstr>
      <vt:lpstr>Completeness, Conciseness, and Correctness</vt:lpstr>
      <vt:lpstr>Schema Matching</vt:lpstr>
      <vt:lpstr>Duplicate Detection</vt:lpstr>
      <vt:lpstr>Ironically, “Duplicate Detection” has many Duplicates</vt:lpstr>
      <vt:lpstr>Data Fusion</vt:lpstr>
      <vt:lpstr>The Field of Data Fusion</vt:lpstr>
      <vt:lpstr>Overview</vt:lpstr>
      <vt:lpstr>Uncertainty and Contradiction</vt:lpstr>
      <vt:lpstr>Semantics of NULL</vt:lpstr>
      <vt:lpstr>Classification of Strategies</vt:lpstr>
      <vt:lpstr>Conflict Resolution Functions</vt:lpstr>
      <vt:lpstr>Classification of Functions</vt:lpstr>
      <vt:lpstr>Data Fusion in MS Outlook 2007</vt:lpstr>
      <vt:lpstr>Overview</vt:lpstr>
      <vt:lpstr>Data Fusion Goals</vt:lpstr>
      <vt:lpstr>Relational Operators – Overview </vt:lpstr>
      <vt:lpstr>Minimum Union</vt:lpstr>
      <vt:lpstr>Full Disjunction</vt:lpstr>
      <vt:lpstr>Complement Union – Proposal</vt:lpstr>
      <vt:lpstr>Merge and Prioritized Merge</vt:lpstr>
      <vt:lpstr>Merge and Prioritized Merge</vt:lpstr>
      <vt:lpstr>Match Join</vt:lpstr>
      <vt:lpstr>Match Join</vt:lpstr>
      <vt:lpstr>Grouping and Aggregation</vt:lpstr>
      <vt:lpstr>FUSE BY</vt:lpstr>
      <vt:lpstr>Summary of Operators</vt:lpstr>
      <vt:lpstr>FuSem</vt:lpstr>
      <vt:lpstr>What else is there?</vt:lpstr>
      <vt:lpstr>Overview</vt:lpstr>
      <vt:lpstr>Outline</vt:lpstr>
      <vt:lpstr>Basic Strategies</vt:lpstr>
      <vt:lpstr>Intuitions</vt:lpstr>
      <vt:lpstr>Intuitions</vt:lpstr>
      <vt:lpstr>Basic Strategies</vt:lpstr>
      <vt:lpstr>Intuitions</vt:lpstr>
      <vt:lpstr>Intuitions</vt:lpstr>
      <vt:lpstr>Advanced Truth-Discovery Techniques</vt:lpstr>
      <vt:lpstr>Advanced Truth-Discovery Techniques</vt:lpstr>
      <vt:lpstr>Trust Accurate Sources</vt:lpstr>
      <vt:lpstr>Trust Accurate Sources</vt:lpstr>
      <vt:lpstr>Trust Accurate Sources</vt:lpstr>
      <vt:lpstr>Find Trustable Sources (I)</vt:lpstr>
      <vt:lpstr>Find Trustable Sources (II)</vt:lpstr>
      <vt:lpstr>Find Trustable Sources (III)</vt:lpstr>
      <vt:lpstr>Apply Source Accuracy in Truth Discovery [Yin et al., 07] [Dong et al., 09a]</vt:lpstr>
      <vt:lpstr>Model and Algorithm [Dong et al., 09a]</vt:lpstr>
      <vt:lpstr>An Example</vt:lpstr>
      <vt:lpstr>Advanced Truth-Discovery Techniques</vt:lpstr>
      <vt:lpstr>A Dynamic World</vt:lpstr>
      <vt:lpstr>A Dynamic World</vt:lpstr>
      <vt:lpstr>Refine Accuracy of Sources [Dong et al., 09b]</vt:lpstr>
      <vt:lpstr>Freshness Measures in Other Work</vt:lpstr>
      <vt:lpstr>Discover Evolving True Values</vt:lpstr>
      <vt:lpstr>Discover Evolving True Values</vt:lpstr>
      <vt:lpstr>Discover Evolving True Values</vt:lpstr>
      <vt:lpstr>Discover Evolving True Values</vt:lpstr>
      <vt:lpstr>An Example</vt:lpstr>
      <vt:lpstr>Advanced Truth-Discovery Techniques</vt:lpstr>
      <vt:lpstr>Copied Data Can Change Truth Discovery Results</vt:lpstr>
      <vt:lpstr>Voting for Independence Sources</vt:lpstr>
      <vt:lpstr>Voting w. Knowledge of Copying</vt:lpstr>
      <vt:lpstr>Voting w. Probabilistic Copying </vt:lpstr>
      <vt:lpstr>Considering Dependence</vt:lpstr>
      <vt:lpstr>Outline</vt:lpstr>
      <vt:lpstr>Web Integration—Google Fusion Tables</vt:lpstr>
      <vt:lpstr>Commercial DI Tools</vt:lpstr>
      <vt:lpstr>Research DI Systems w. Awareness of Data Conflicts</vt:lpstr>
      <vt:lpstr>Other DI Systems</vt:lpstr>
      <vt:lpstr>Outline</vt:lpstr>
      <vt:lpstr>Open Problems</vt:lpstr>
      <vt:lpstr>Accuracy of Fusion (I)</vt:lpstr>
      <vt:lpstr>Accuracy of Fusion (II)</vt:lpstr>
      <vt:lpstr>Accuracy of Fusion (II)</vt:lpstr>
      <vt:lpstr>Accuracy of Fusion (III)</vt:lpstr>
      <vt:lpstr>Efficiency of Fusion (I)</vt:lpstr>
      <vt:lpstr>Efficiency of Fusion (II)</vt:lpstr>
      <vt:lpstr>Usability of Fusion (I)</vt:lpstr>
      <vt:lpstr>Usability of Fusion (II)</vt:lpstr>
      <vt:lpstr>Usability of Fusion (III)</vt:lpstr>
      <vt:lpstr>Interaction with Other Components of DI (I)</vt:lpstr>
      <vt:lpstr>Interaction with Other Components of DI (II)</vt:lpstr>
      <vt:lpstr>A Quiz</vt:lpstr>
      <vt:lpstr>Interaction with Other Aspects of DI (II)</vt:lpstr>
      <vt:lpstr>Conclusions</vt:lpstr>
      <vt:lpstr>References</vt:lpstr>
      <vt:lpstr>References (con’t)</vt:lpstr>
      <vt:lpstr>References (con’t)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Fusion – Resolving Data Conflicts in Integration</dc:title>
  <cp:lastModifiedBy>Felix.Naumann</cp:lastModifiedBy>
  <cp:revision>409</cp:revision>
  <dcterms:modified xsi:type="dcterms:W3CDTF">2009-08-26T06:05:25Z</dcterms:modified>
</cp:coreProperties>
</file>