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8" r:id="rId1"/>
  </p:sldMasterIdLst>
  <p:notesMasterIdLst>
    <p:notesMasterId r:id="rId112"/>
  </p:notesMasterIdLst>
  <p:handoutMasterIdLst>
    <p:handoutMasterId r:id="rId113"/>
  </p:handoutMasterIdLst>
  <p:sldIdLst>
    <p:sldId id="259" r:id="rId2"/>
    <p:sldId id="699" r:id="rId3"/>
    <p:sldId id="803" r:id="rId4"/>
    <p:sldId id="804" r:id="rId5"/>
    <p:sldId id="691" r:id="rId6"/>
    <p:sldId id="765" r:id="rId7"/>
    <p:sldId id="669" r:id="rId8"/>
    <p:sldId id="671" r:id="rId9"/>
    <p:sldId id="673" r:id="rId10"/>
    <p:sldId id="674" r:id="rId11"/>
    <p:sldId id="672" r:id="rId12"/>
    <p:sldId id="670" r:id="rId13"/>
    <p:sldId id="675" r:id="rId14"/>
    <p:sldId id="676" r:id="rId15"/>
    <p:sldId id="678" r:id="rId16"/>
    <p:sldId id="677" r:id="rId17"/>
    <p:sldId id="681" r:id="rId18"/>
    <p:sldId id="680" r:id="rId19"/>
    <p:sldId id="684" r:id="rId20"/>
    <p:sldId id="682" r:id="rId21"/>
    <p:sldId id="686" r:id="rId22"/>
    <p:sldId id="690" r:id="rId23"/>
    <p:sldId id="692" r:id="rId24"/>
    <p:sldId id="685" r:id="rId25"/>
    <p:sldId id="688" r:id="rId26"/>
    <p:sldId id="687" r:id="rId27"/>
    <p:sldId id="761" r:id="rId28"/>
    <p:sldId id="721" r:id="rId29"/>
    <p:sldId id="701" r:id="rId30"/>
    <p:sldId id="703" r:id="rId31"/>
    <p:sldId id="704" r:id="rId32"/>
    <p:sldId id="772" r:id="rId33"/>
    <p:sldId id="705" r:id="rId34"/>
    <p:sldId id="710" r:id="rId35"/>
    <p:sldId id="711" r:id="rId36"/>
    <p:sldId id="712" r:id="rId37"/>
    <p:sldId id="706" r:id="rId38"/>
    <p:sldId id="707" r:id="rId39"/>
    <p:sldId id="708" r:id="rId40"/>
    <p:sldId id="709" r:id="rId41"/>
    <p:sldId id="714" r:id="rId42"/>
    <p:sldId id="715" r:id="rId43"/>
    <p:sldId id="716" r:id="rId44"/>
    <p:sldId id="717" r:id="rId45"/>
    <p:sldId id="718" r:id="rId46"/>
    <p:sldId id="713" r:id="rId47"/>
    <p:sldId id="762" r:id="rId48"/>
    <p:sldId id="746" r:id="rId49"/>
    <p:sldId id="747" r:id="rId50"/>
    <p:sldId id="748" r:id="rId51"/>
    <p:sldId id="750" r:id="rId52"/>
    <p:sldId id="749" r:id="rId53"/>
    <p:sldId id="751" r:id="rId54"/>
    <p:sldId id="752" r:id="rId55"/>
    <p:sldId id="753" r:id="rId56"/>
    <p:sldId id="754" r:id="rId57"/>
    <p:sldId id="757" r:id="rId58"/>
    <p:sldId id="755" r:id="rId59"/>
    <p:sldId id="758" r:id="rId60"/>
    <p:sldId id="759" r:id="rId61"/>
    <p:sldId id="760" r:id="rId62"/>
    <p:sldId id="773" r:id="rId63"/>
    <p:sldId id="763" r:id="rId64"/>
    <p:sldId id="720" r:id="rId65"/>
    <p:sldId id="722" r:id="rId66"/>
    <p:sldId id="727" r:id="rId67"/>
    <p:sldId id="778" r:id="rId68"/>
    <p:sldId id="724" r:id="rId69"/>
    <p:sldId id="774" r:id="rId70"/>
    <p:sldId id="775" r:id="rId71"/>
    <p:sldId id="726" r:id="rId72"/>
    <p:sldId id="776" r:id="rId73"/>
    <p:sldId id="728" r:id="rId74"/>
    <p:sldId id="729" r:id="rId75"/>
    <p:sldId id="730" r:id="rId76"/>
    <p:sldId id="732" r:id="rId77"/>
    <p:sldId id="731" r:id="rId78"/>
    <p:sldId id="733" r:id="rId79"/>
    <p:sldId id="781" r:id="rId80"/>
    <p:sldId id="782" r:id="rId81"/>
    <p:sldId id="734" r:id="rId82"/>
    <p:sldId id="737" r:id="rId83"/>
    <p:sldId id="738" r:id="rId84"/>
    <p:sldId id="739" r:id="rId85"/>
    <p:sldId id="741" r:id="rId86"/>
    <p:sldId id="740" r:id="rId87"/>
    <p:sldId id="742" r:id="rId88"/>
    <p:sldId id="743" r:id="rId89"/>
    <p:sldId id="744" r:id="rId90"/>
    <p:sldId id="764" r:id="rId91"/>
    <p:sldId id="777" r:id="rId92"/>
    <p:sldId id="783" r:id="rId93"/>
    <p:sldId id="784" r:id="rId94"/>
    <p:sldId id="785" r:id="rId95"/>
    <p:sldId id="786" r:id="rId96"/>
    <p:sldId id="787" r:id="rId97"/>
    <p:sldId id="788" r:id="rId98"/>
    <p:sldId id="789" r:id="rId99"/>
    <p:sldId id="791" r:id="rId100"/>
    <p:sldId id="792" r:id="rId101"/>
    <p:sldId id="793" r:id="rId102"/>
    <p:sldId id="790" r:id="rId103"/>
    <p:sldId id="794" r:id="rId104"/>
    <p:sldId id="795" r:id="rId105"/>
    <p:sldId id="797" r:id="rId106"/>
    <p:sldId id="798" r:id="rId107"/>
    <p:sldId id="799" r:id="rId108"/>
    <p:sldId id="800" r:id="rId109"/>
    <p:sldId id="802" r:id="rId110"/>
    <p:sldId id="801" r:id="rId111"/>
  </p:sldIdLst>
  <p:sldSz cx="9144000" cy="6858000" type="screen4x3"/>
  <p:notesSz cx="6934200" cy="9220200"/>
  <p:embeddedFontLst>
    <p:embeddedFont>
      <p:font typeface="Gill Sans MT" pitchFamily="34" charset="0"/>
      <p:regular r:id="rId114"/>
      <p:bold r:id="rId115"/>
      <p:italic r:id="rId116"/>
      <p:boldItalic r:id="rId117"/>
    </p:embeddedFont>
    <p:embeddedFont>
      <p:font typeface="Calibri" pitchFamily="34" charset="0"/>
      <p:regular r:id="rId118"/>
      <p:bold r:id="rId119"/>
      <p:italic r:id="rId120"/>
      <p:boldItalic r:id="rId121"/>
    </p:embeddedFont>
    <p:embeddedFont>
      <p:font typeface="SimSun" pitchFamily="2" charset="-122"/>
      <p:regular r:id="rId122"/>
    </p:embeddedFont>
  </p:embeddedFontLst>
  <p:custDataLst>
    <p:tags r:id="rId123"/>
  </p:custDataLst>
  <p:defaultTextStyle>
    <a:defPPr>
      <a:defRPr lang="en-US"/>
    </a:defPPr>
    <a:lvl1pPr algn="l" rtl="0" fontAlgn="base">
      <a:spcBef>
        <a:spcPct val="0"/>
      </a:spcBef>
      <a:spcAft>
        <a:spcPct val="0"/>
      </a:spcAft>
      <a:defRPr sz="1400" b="1" kern="1200">
        <a:solidFill>
          <a:schemeClr val="tx1"/>
        </a:solidFill>
        <a:latin typeface="Calibri" pitchFamily="34" charset="0"/>
        <a:ea typeface="+mn-ea"/>
        <a:cs typeface="+mn-cs"/>
      </a:defRPr>
    </a:lvl1pPr>
    <a:lvl2pPr marL="457200" algn="l" rtl="0" fontAlgn="base">
      <a:spcBef>
        <a:spcPct val="0"/>
      </a:spcBef>
      <a:spcAft>
        <a:spcPct val="0"/>
      </a:spcAft>
      <a:defRPr sz="1400" b="1" kern="1200">
        <a:solidFill>
          <a:schemeClr val="tx1"/>
        </a:solidFill>
        <a:latin typeface="Calibri" pitchFamily="34" charset="0"/>
        <a:ea typeface="+mn-ea"/>
        <a:cs typeface="+mn-cs"/>
      </a:defRPr>
    </a:lvl2pPr>
    <a:lvl3pPr marL="914400" algn="l" rtl="0" fontAlgn="base">
      <a:spcBef>
        <a:spcPct val="0"/>
      </a:spcBef>
      <a:spcAft>
        <a:spcPct val="0"/>
      </a:spcAft>
      <a:defRPr sz="1400" b="1" kern="1200">
        <a:solidFill>
          <a:schemeClr val="tx1"/>
        </a:solidFill>
        <a:latin typeface="Calibri" pitchFamily="34" charset="0"/>
        <a:ea typeface="+mn-ea"/>
        <a:cs typeface="+mn-cs"/>
      </a:defRPr>
    </a:lvl3pPr>
    <a:lvl4pPr marL="1371600" algn="l" rtl="0" fontAlgn="base">
      <a:spcBef>
        <a:spcPct val="0"/>
      </a:spcBef>
      <a:spcAft>
        <a:spcPct val="0"/>
      </a:spcAft>
      <a:defRPr sz="1400" b="1" kern="1200">
        <a:solidFill>
          <a:schemeClr val="tx1"/>
        </a:solidFill>
        <a:latin typeface="Calibri" pitchFamily="34" charset="0"/>
        <a:ea typeface="+mn-ea"/>
        <a:cs typeface="+mn-cs"/>
      </a:defRPr>
    </a:lvl4pPr>
    <a:lvl5pPr marL="1828800" algn="l" rtl="0" fontAlgn="base">
      <a:spcBef>
        <a:spcPct val="0"/>
      </a:spcBef>
      <a:spcAft>
        <a:spcPct val="0"/>
      </a:spcAft>
      <a:defRPr sz="1400" b="1" kern="1200">
        <a:solidFill>
          <a:schemeClr val="tx1"/>
        </a:solidFill>
        <a:latin typeface="Calibri" pitchFamily="34" charset="0"/>
        <a:ea typeface="+mn-ea"/>
        <a:cs typeface="+mn-cs"/>
      </a:defRPr>
    </a:lvl5pPr>
    <a:lvl6pPr marL="2286000" algn="l" defTabSz="914400" rtl="0" eaLnBrk="1" latinLnBrk="0" hangingPunct="1">
      <a:defRPr sz="1400" b="1" kern="1200">
        <a:solidFill>
          <a:schemeClr val="tx1"/>
        </a:solidFill>
        <a:latin typeface="Calibri" pitchFamily="34" charset="0"/>
        <a:ea typeface="+mn-ea"/>
        <a:cs typeface="+mn-cs"/>
      </a:defRPr>
    </a:lvl6pPr>
    <a:lvl7pPr marL="2743200" algn="l" defTabSz="914400" rtl="0" eaLnBrk="1" latinLnBrk="0" hangingPunct="1">
      <a:defRPr sz="1400" b="1" kern="1200">
        <a:solidFill>
          <a:schemeClr val="tx1"/>
        </a:solidFill>
        <a:latin typeface="Calibri" pitchFamily="34" charset="0"/>
        <a:ea typeface="+mn-ea"/>
        <a:cs typeface="+mn-cs"/>
      </a:defRPr>
    </a:lvl7pPr>
    <a:lvl8pPr marL="3200400" algn="l" defTabSz="914400" rtl="0" eaLnBrk="1" latinLnBrk="0" hangingPunct="1">
      <a:defRPr sz="1400" b="1" kern="1200">
        <a:solidFill>
          <a:schemeClr val="tx1"/>
        </a:solidFill>
        <a:latin typeface="Calibri" pitchFamily="34" charset="0"/>
        <a:ea typeface="+mn-ea"/>
        <a:cs typeface="+mn-cs"/>
      </a:defRPr>
    </a:lvl8pPr>
    <a:lvl9pPr marL="3657600" algn="l" defTabSz="914400" rtl="0" eaLnBrk="1" latinLnBrk="0" hangingPunct="1">
      <a:defRPr sz="14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FFC000"/>
    <a:srgbClr val="99CC00"/>
    <a:srgbClr val="CC3300"/>
    <a:srgbClr val="0000E0"/>
    <a:srgbClr val="660066"/>
    <a:srgbClr val="92D050"/>
    <a:srgbClr val="99C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6" autoAdjust="0"/>
    <p:restoredTop sz="94660"/>
  </p:normalViewPr>
  <p:slideViewPr>
    <p:cSldViewPr>
      <p:cViewPr varScale="1">
        <p:scale>
          <a:sx n="91" d="100"/>
          <a:sy n="91" d="100"/>
        </p:scale>
        <p:origin x="-12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878"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font" Target="fonts/font5.fntdata"/><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3.fntdata"/><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1.fntdata"/><Relationship Id="rId119" Type="http://schemas.openxmlformats.org/officeDocument/2006/relationships/font" Target="fonts/font6.fntdata"/><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300035"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algn="r" defTabSz="923925">
              <a:defRPr sz="1200" b="0">
                <a:latin typeface="Arial" charset="0"/>
              </a:defRPr>
            </a:lvl1pPr>
          </a:lstStyle>
          <a:p>
            <a:pPr>
              <a:defRPr/>
            </a:pPr>
            <a:endParaRPr lang="en-US"/>
          </a:p>
        </p:txBody>
      </p:sp>
      <p:sp>
        <p:nvSpPr>
          <p:cNvPr id="300036"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300037"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algn="r" defTabSz="923925">
              <a:defRPr sz="1200" b="0">
                <a:latin typeface="Arial" charset="0"/>
              </a:defRPr>
            </a:lvl1pPr>
          </a:lstStyle>
          <a:p>
            <a:pPr>
              <a:defRPr/>
            </a:pPr>
            <a:fld id="{70607D83-5E44-404C-AF15-BFA939ABD4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46083"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algn="r" defTabSz="923925">
              <a:defRPr sz="1200" b="0">
                <a:latin typeface="Arial" charset="0"/>
              </a:defRPr>
            </a:lvl1pPr>
          </a:lstStyle>
          <a:p>
            <a:pPr>
              <a:defRPr/>
            </a:pPr>
            <a:endParaRPr lang="en-US"/>
          </a:p>
        </p:txBody>
      </p:sp>
      <p:sp>
        <p:nvSpPr>
          <p:cNvPr id="15155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23925" y="4379913"/>
            <a:ext cx="5086350" cy="4148137"/>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46087" name="Rectangle 7"/>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algn="r" defTabSz="923925">
              <a:defRPr sz="1200" b="0">
                <a:latin typeface="Arial" charset="0"/>
              </a:defRPr>
            </a:lvl1pPr>
          </a:lstStyle>
          <a:p>
            <a:pPr>
              <a:defRPr/>
            </a:pPr>
            <a:fld id="{24226DFB-7597-4384-9771-9AB8F16DC8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50B41E7-06EE-4D57-A726-7D7864C1A127}" type="slidenum">
              <a:rPr lang="en-US" smtClean="0"/>
              <a:pPr/>
              <a:t>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31</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32</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39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04D669E6-7A82-49EA-93A5-F6A24DB65BAA}" type="slidenum">
              <a:rPr lang="en-US" smtClean="0"/>
              <a:pPr/>
              <a:t>8</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66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67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68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69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a:spLocks noGrp="1"/>
          </p:cNvSpPr>
          <p:nvPr>
            <p:ph type="sldNum" sz="quarter" idx="5"/>
          </p:nvPr>
        </p:nvSpPr>
        <p:spPr>
          <a:noFill/>
        </p:spPr>
        <p:txBody>
          <a:bodyPr/>
          <a:lstStyle/>
          <a:p>
            <a:fld id="{3BE53F97-EFAA-464C-A9A3-19FDD82F8EC7}" type="slidenum">
              <a:rPr lang="en-US" smtClean="0"/>
              <a:pPr/>
              <a:t>9</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79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80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81</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50B41E7-06EE-4D57-A726-7D7864C1A127}" type="slidenum">
              <a:rPr lang="en-US" smtClean="0"/>
              <a:pPr/>
              <a:t>110</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156676" name="Slide Number Placeholder 3"/>
          <p:cNvSpPr>
            <a:spLocks noGrp="1"/>
          </p:cNvSpPr>
          <p:nvPr>
            <p:ph type="sldNum" sz="quarter" idx="5"/>
          </p:nvPr>
        </p:nvSpPr>
        <p:spPr>
          <a:noFill/>
        </p:spPr>
        <p:txBody>
          <a:bodyPr/>
          <a:lstStyle/>
          <a:p>
            <a:fld id="{9C72C5F3-A690-4C56-B25E-81E58E36F189}"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7BC42D5-41B5-4A2D-BBC4-8E6CC264BB72}"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p>
        </p:txBody>
      </p:sp>
      <p:sp>
        <p:nvSpPr>
          <p:cNvPr id="158724" name="Slide Number Placeholder 3"/>
          <p:cNvSpPr>
            <a:spLocks noGrp="1"/>
          </p:cNvSpPr>
          <p:nvPr>
            <p:ph type="sldNum" sz="quarter" idx="5"/>
          </p:nvPr>
        </p:nvSpPr>
        <p:spPr>
          <a:noFill/>
        </p:spPr>
        <p:txBody>
          <a:bodyPr/>
          <a:lstStyle/>
          <a:p>
            <a:fld id="{FC7871A7-9F16-4D3B-B5BA-88D03E95A354}"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05ADD2AB-15E7-4C6C-8BC9-A775CA03691E}"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6" name="Rectangle 18"/>
          <p:cNvSpPr>
            <a:spLocks noGrp="1" noChangeArrowheads="1"/>
          </p:cNvSpPr>
          <p:nvPr>
            <p:ph type="sldNum" sz="quarter" idx="12"/>
          </p:nvPr>
        </p:nvSpPr>
        <p:spPr>
          <a:ln/>
        </p:spPr>
        <p:txBody>
          <a:bodyPr/>
          <a:lstStyle>
            <a:lvl1pPr>
              <a:defRPr/>
            </a:lvl1pPr>
          </a:lstStyle>
          <a:p>
            <a:pPr>
              <a:defRPr/>
            </a:pPr>
            <a:fld id="{821B5527-F47A-4CE2-948C-190D545AF5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6" name="Rectangle 18"/>
          <p:cNvSpPr>
            <a:spLocks noGrp="1" noChangeArrowheads="1"/>
          </p:cNvSpPr>
          <p:nvPr>
            <p:ph type="sldNum" sz="quarter" idx="12"/>
          </p:nvPr>
        </p:nvSpPr>
        <p:spPr>
          <a:ln/>
        </p:spPr>
        <p:txBody>
          <a:bodyPr/>
          <a:lstStyle>
            <a:lvl1pPr>
              <a:defRPr/>
            </a:lvl1pPr>
          </a:lstStyle>
          <a:p>
            <a:pPr>
              <a:defRPr/>
            </a:pPr>
            <a:fld id="{0418BB9A-AAB7-4D25-BC08-E0D765375B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304800"/>
            <a:ext cx="2171700" cy="5562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04800"/>
            <a:ext cx="6362700"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6" name="Rectangle 18"/>
          <p:cNvSpPr>
            <a:spLocks noGrp="1" noChangeArrowheads="1"/>
          </p:cNvSpPr>
          <p:nvPr>
            <p:ph type="sldNum" sz="quarter" idx="12"/>
          </p:nvPr>
        </p:nvSpPr>
        <p:spPr>
          <a:ln/>
        </p:spPr>
        <p:txBody>
          <a:bodyPr/>
          <a:lstStyle>
            <a:lvl1pPr>
              <a:defRPr/>
            </a:lvl1pPr>
          </a:lstStyle>
          <a:p>
            <a:pPr>
              <a:defRPr/>
            </a:pPr>
            <a:fld id="{16EC378E-CB0A-4E63-86BA-C37FC6E2C8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6" name="Rectangle 18"/>
          <p:cNvSpPr>
            <a:spLocks noGrp="1" noChangeArrowheads="1"/>
          </p:cNvSpPr>
          <p:nvPr>
            <p:ph type="sldNum" sz="quarter" idx="12"/>
          </p:nvPr>
        </p:nvSpPr>
        <p:spPr>
          <a:ln/>
        </p:spPr>
        <p:txBody>
          <a:bodyPr/>
          <a:lstStyle>
            <a:lvl1pPr>
              <a:defRPr/>
            </a:lvl1pPr>
          </a:lstStyle>
          <a:p>
            <a:pPr>
              <a:defRPr/>
            </a:pPr>
            <a:fld id="{94B8CB8B-C4BC-4D68-B135-E891BC9236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6" name="Rectangle 18"/>
          <p:cNvSpPr>
            <a:spLocks noGrp="1" noChangeArrowheads="1"/>
          </p:cNvSpPr>
          <p:nvPr>
            <p:ph type="sldNum" sz="quarter" idx="12"/>
          </p:nvPr>
        </p:nvSpPr>
        <p:spPr>
          <a:ln/>
        </p:spPr>
        <p:txBody>
          <a:bodyPr/>
          <a:lstStyle>
            <a:lvl1pPr>
              <a:defRPr/>
            </a:lvl1pPr>
          </a:lstStyle>
          <a:p>
            <a:pPr>
              <a:defRPr/>
            </a:pPr>
            <a:fld id="{5E5640F2-8D4C-4DCE-B86C-7A991BF26E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7" name="Rectangle 18"/>
          <p:cNvSpPr>
            <a:spLocks noGrp="1" noChangeArrowheads="1"/>
          </p:cNvSpPr>
          <p:nvPr>
            <p:ph type="sldNum" sz="quarter" idx="12"/>
          </p:nvPr>
        </p:nvSpPr>
        <p:spPr>
          <a:ln/>
        </p:spPr>
        <p:txBody>
          <a:bodyPr/>
          <a:lstStyle>
            <a:lvl1pPr>
              <a:defRPr/>
            </a:lvl1pPr>
          </a:lstStyle>
          <a:p>
            <a:pPr>
              <a:defRPr/>
            </a:pPr>
            <a:fld id="{148A5814-E688-4205-9520-5BDF7754FD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6"/>
          <p:cNvSpPr>
            <a:spLocks noGrp="1" noChangeArrowheads="1"/>
          </p:cNvSpPr>
          <p:nvPr>
            <p:ph type="dt" sz="half" idx="10"/>
          </p:nvPr>
        </p:nvSpPr>
        <p:spPr>
          <a:ln/>
        </p:spPr>
        <p:txBody>
          <a:bodyPr/>
          <a:lstStyle>
            <a:lvl1pPr>
              <a:defRPr/>
            </a:lvl1pPr>
          </a:lstStyle>
          <a:p>
            <a:pPr>
              <a:defRPr/>
            </a:pPr>
            <a:endParaRPr lang="en-US"/>
          </a:p>
        </p:txBody>
      </p:sp>
      <p:sp>
        <p:nvSpPr>
          <p:cNvPr id="8"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9" name="Rectangle 18"/>
          <p:cNvSpPr>
            <a:spLocks noGrp="1" noChangeArrowheads="1"/>
          </p:cNvSpPr>
          <p:nvPr>
            <p:ph type="sldNum" sz="quarter" idx="12"/>
          </p:nvPr>
        </p:nvSpPr>
        <p:spPr>
          <a:ln/>
        </p:spPr>
        <p:txBody>
          <a:bodyPr/>
          <a:lstStyle>
            <a:lvl1pPr>
              <a:defRPr/>
            </a:lvl1pPr>
          </a:lstStyle>
          <a:p>
            <a:pPr>
              <a:defRPr/>
            </a:pPr>
            <a:fld id="{AA066E6C-EA0E-4BD8-9571-2D83336105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6"/>
          <p:cNvSpPr>
            <a:spLocks noGrp="1" noChangeArrowheads="1"/>
          </p:cNvSpPr>
          <p:nvPr>
            <p:ph type="dt" sz="half" idx="10"/>
          </p:nvPr>
        </p:nvSpPr>
        <p:spPr>
          <a:ln/>
        </p:spPr>
        <p:txBody>
          <a:bodyPr/>
          <a:lstStyle>
            <a:lvl1pPr>
              <a:defRPr/>
            </a:lvl1pPr>
          </a:lstStyle>
          <a:p>
            <a:pPr>
              <a:defRPr/>
            </a:pPr>
            <a:endParaRPr lang="en-US"/>
          </a:p>
        </p:txBody>
      </p:sp>
      <p:sp>
        <p:nvSpPr>
          <p:cNvPr id="4"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5" name="Rectangle 18"/>
          <p:cNvSpPr>
            <a:spLocks noGrp="1" noChangeArrowheads="1"/>
          </p:cNvSpPr>
          <p:nvPr>
            <p:ph type="sldNum" sz="quarter" idx="12"/>
          </p:nvPr>
        </p:nvSpPr>
        <p:spPr>
          <a:ln/>
        </p:spPr>
        <p:txBody>
          <a:bodyPr/>
          <a:lstStyle>
            <a:lvl1pPr>
              <a:defRPr/>
            </a:lvl1pPr>
          </a:lstStyle>
          <a:p>
            <a:pPr>
              <a:defRPr/>
            </a:pPr>
            <a:fld id="{5C273B73-DC15-49A8-B396-787D2E5859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endParaRPr lang="en-US"/>
          </a:p>
        </p:txBody>
      </p:sp>
      <p:sp>
        <p:nvSpPr>
          <p:cNvPr id="3"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4" name="Rectangle 18"/>
          <p:cNvSpPr>
            <a:spLocks noGrp="1" noChangeArrowheads="1"/>
          </p:cNvSpPr>
          <p:nvPr>
            <p:ph type="sldNum" sz="quarter" idx="12"/>
          </p:nvPr>
        </p:nvSpPr>
        <p:spPr>
          <a:ln/>
        </p:spPr>
        <p:txBody>
          <a:bodyPr/>
          <a:lstStyle>
            <a:lvl1pPr>
              <a:defRPr/>
            </a:lvl1pPr>
          </a:lstStyle>
          <a:p>
            <a:pPr>
              <a:defRPr/>
            </a:pPr>
            <a:fld id="{A76837A0-2E95-4BBD-984E-AD9BAC014E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7" name="Rectangle 18"/>
          <p:cNvSpPr>
            <a:spLocks noGrp="1" noChangeArrowheads="1"/>
          </p:cNvSpPr>
          <p:nvPr>
            <p:ph type="sldNum" sz="quarter" idx="12"/>
          </p:nvPr>
        </p:nvSpPr>
        <p:spPr>
          <a:ln/>
        </p:spPr>
        <p:txBody>
          <a:bodyPr/>
          <a:lstStyle>
            <a:lvl1pPr>
              <a:defRPr/>
            </a:lvl1pPr>
          </a:lstStyle>
          <a:p>
            <a:pPr>
              <a:defRPr/>
            </a:pPr>
            <a:fld id="{3DFF1A9C-7FEE-41A9-8863-9E4C1892A8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r>
              <a:rPr lang="en-US"/>
              <a:t>Information Theory for Data Management - Divesh &amp; Suresh</a:t>
            </a:r>
            <a:endParaRPr lang="fr-FR"/>
          </a:p>
        </p:txBody>
      </p:sp>
      <p:sp>
        <p:nvSpPr>
          <p:cNvPr id="7" name="Rectangle 18"/>
          <p:cNvSpPr>
            <a:spLocks noGrp="1" noChangeArrowheads="1"/>
          </p:cNvSpPr>
          <p:nvPr>
            <p:ph type="sldNum" sz="quarter" idx="12"/>
          </p:nvPr>
        </p:nvSpPr>
        <p:spPr>
          <a:ln/>
        </p:spPr>
        <p:txBody>
          <a:bodyPr/>
          <a:lstStyle>
            <a:lvl1pPr>
              <a:defRPr/>
            </a:lvl1pPr>
          </a:lstStyle>
          <a:p>
            <a:pPr>
              <a:defRPr/>
            </a:pPr>
            <a:fld id="{355011F0-D6A3-4C1E-A5FF-7140E32CE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457200" y="3048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5"/>
          <p:cNvSpPr>
            <a:spLocks noGrp="1" noChangeArrowheads="1"/>
          </p:cNvSpPr>
          <p:nvPr>
            <p:ph type="body" idx="1"/>
          </p:nvPr>
        </p:nvSpPr>
        <p:spPr bwMode="auto">
          <a:xfrm>
            <a:off x="457200" y="15240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16"/>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9" name="Rectangle 17"/>
          <p:cNvSpPr>
            <a:spLocks noGrp="1" noChangeArrowheads="1"/>
          </p:cNvSpPr>
          <p:nvPr>
            <p:ph type="ftr" sz="quarter" idx="3"/>
          </p:nvPr>
        </p:nvSpPr>
        <p:spPr bwMode="auto">
          <a:xfrm>
            <a:off x="2590800" y="6248400"/>
            <a:ext cx="39624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b="0">
                <a:solidFill>
                  <a:schemeClr val="bg2"/>
                </a:solidFill>
                <a:latin typeface="Arial" charset="0"/>
              </a:defRPr>
            </a:lvl1pPr>
          </a:lstStyle>
          <a:p>
            <a:pPr>
              <a:defRPr/>
            </a:pPr>
            <a:r>
              <a:rPr lang="en-US"/>
              <a:t>Information Theory for Data Management - Divesh &amp; Suresh</a:t>
            </a:r>
            <a:endParaRPr lang="fr-FR"/>
          </a:p>
        </p:txBody>
      </p:sp>
      <p:sp>
        <p:nvSpPr>
          <p:cNvPr id="10" name="Rectangle 18"/>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667B6695-9290-4E7A-AA03-5245887B7D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Gill Sans MT" pitchFamily="34" charset="0"/>
        </a:defRPr>
      </a:lvl2pPr>
      <a:lvl3pPr algn="l" rtl="0" eaLnBrk="0" fontAlgn="base" hangingPunct="0">
        <a:spcBef>
          <a:spcPct val="0"/>
        </a:spcBef>
        <a:spcAft>
          <a:spcPct val="0"/>
        </a:spcAft>
        <a:defRPr sz="3600">
          <a:solidFill>
            <a:schemeClr val="bg2"/>
          </a:solidFill>
          <a:latin typeface="Gill Sans MT" pitchFamily="34" charset="0"/>
        </a:defRPr>
      </a:lvl3pPr>
      <a:lvl4pPr algn="l" rtl="0" eaLnBrk="0" fontAlgn="base" hangingPunct="0">
        <a:spcBef>
          <a:spcPct val="0"/>
        </a:spcBef>
        <a:spcAft>
          <a:spcPct val="0"/>
        </a:spcAft>
        <a:defRPr sz="3600">
          <a:solidFill>
            <a:schemeClr val="bg2"/>
          </a:solidFill>
          <a:latin typeface="Gill Sans MT" pitchFamily="34" charset="0"/>
        </a:defRPr>
      </a:lvl4pPr>
      <a:lvl5pPr algn="l" rtl="0" eaLnBrk="0" fontAlgn="base" hangingPunct="0">
        <a:spcBef>
          <a:spcPct val="0"/>
        </a:spcBef>
        <a:spcAft>
          <a:spcPct val="0"/>
        </a:spcAft>
        <a:defRPr sz="3600">
          <a:solidFill>
            <a:schemeClr val="bg2"/>
          </a:solidFill>
          <a:latin typeface="Gill Sans MT" pitchFamily="34" charset="0"/>
        </a:defRPr>
      </a:lvl5pPr>
      <a:lvl6pPr marL="457200" algn="l" rtl="0" eaLnBrk="0" fontAlgn="base" hangingPunct="0">
        <a:spcBef>
          <a:spcPct val="0"/>
        </a:spcBef>
        <a:spcAft>
          <a:spcPct val="0"/>
        </a:spcAft>
        <a:defRPr sz="3600">
          <a:solidFill>
            <a:schemeClr val="bg2"/>
          </a:solidFill>
          <a:latin typeface="Gill Sans MT" pitchFamily="34" charset="0"/>
        </a:defRPr>
      </a:lvl6pPr>
      <a:lvl7pPr marL="914400" algn="l" rtl="0" eaLnBrk="0" fontAlgn="base" hangingPunct="0">
        <a:spcBef>
          <a:spcPct val="0"/>
        </a:spcBef>
        <a:spcAft>
          <a:spcPct val="0"/>
        </a:spcAft>
        <a:defRPr sz="3600">
          <a:solidFill>
            <a:schemeClr val="bg2"/>
          </a:solidFill>
          <a:latin typeface="Gill Sans MT" pitchFamily="34" charset="0"/>
        </a:defRPr>
      </a:lvl7pPr>
      <a:lvl8pPr marL="1371600" algn="l" rtl="0" eaLnBrk="0" fontAlgn="base" hangingPunct="0">
        <a:spcBef>
          <a:spcPct val="0"/>
        </a:spcBef>
        <a:spcAft>
          <a:spcPct val="0"/>
        </a:spcAft>
        <a:defRPr sz="3600">
          <a:solidFill>
            <a:schemeClr val="bg2"/>
          </a:solidFill>
          <a:latin typeface="Gill Sans MT" pitchFamily="34" charset="0"/>
        </a:defRPr>
      </a:lvl8pPr>
      <a:lvl9pPr marL="1828800" algn="l" rtl="0" eaLnBrk="0" fontAlgn="base" hangingPunct="0">
        <a:spcBef>
          <a:spcPct val="0"/>
        </a:spcBef>
        <a:spcAft>
          <a:spcPct val="0"/>
        </a:spcAft>
        <a:defRPr sz="3600">
          <a:solidFill>
            <a:schemeClr val="bg2"/>
          </a:solidFill>
          <a:latin typeface="Gill Sans MT" pitchFamily="34" charset="0"/>
        </a:defRPr>
      </a:lvl9pPr>
    </p:titleStyle>
    <p:bodyStyle>
      <a:lvl1pPr marL="342900" indent="-342900" algn="l" rtl="0" eaLnBrk="0" fontAlgn="base" hangingPunct="0">
        <a:spcBef>
          <a:spcPct val="20000"/>
        </a:spcBef>
        <a:spcAft>
          <a:spcPct val="0"/>
        </a:spcAft>
        <a:buClr>
          <a:schemeClr val="bg2"/>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80000"/>
        <a:buFont typeface="Arial" charset="0"/>
        <a:buChar char="–"/>
        <a:defRPr sz="22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914400" y="1447800"/>
            <a:ext cx="7315200" cy="2209800"/>
          </a:xfrm>
        </p:spPr>
        <p:txBody>
          <a:bodyPr/>
          <a:lstStyle/>
          <a:p>
            <a:pPr algn="ctr" eaLnBrk="1" hangingPunct="1"/>
            <a:r>
              <a:rPr lang="en-US" sz="4200" b="1" dirty="0" smtClean="0"/>
              <a:t>Large-Scale Copy Detection</a:t>
            </a:r>
          </a:p>
        </p:txBody>
      </p:sp>
      <p:sp>
        <p:nvSpPr>
          <p:cNvPr id="2051" name="Rectangle 6"/>
          <p:cNvSpPr>
            <a:spLocks noChangeArrowheads="1"/>
          </p:cNvSpPr>
          <p:nvPr/>
        </p:nvSpPr>
        <p:spPr bwMode="auto">
          <a:xfrm>
            <a:off x="2133600" y="3548063"/>
            <a:ext cx="5029200" cy="1328737"/>
          </a:xfrm>
          <a:prstGeom prst="rect">
            <a:avLst/>
          </a:prstGeom>
          <a:noFill/>
          <a:ln w="9525">
            <a:noFill/>
            <a:miter lim="800000"/>
            <a:headEnd/>
            <a:tailEnd/>
          </a:ln>
        </p:spPr>
        <p:txBody>
          <a:bodyPr lIns="0" tIns="0" rIns="0" bIns="0"/>
          <a:lstStyle/>
          <a:p>
            <a:pPr algn="ctr">
              <a:lnSpc>
                <a:spcPct val="110000"/>
              </a:lnSpc>
              <a:spcBef>
                <a:spcPct val="20000"/>
              </a:spcBef>
              <a:buClr>
                <a:schemeClr val="bg2"/>
              </a:buClr>
              <a:buFont typeface="Symbol" pitchFamily="18" charset="2"/>
              <a:buNone/>
            </a:pPr>
            <a:r>
              <a:rPr lang="en-US" sz="3200" dirty="0" err="1">
                <a:solidFill>
                  <a:srgbClr val="CC3300"/>
                </a:solidFill>
              </a:rPr>
              <a:t>Xin</a:t>
            </a:r>
            <a:r>
              <a:rPr lang="en-US" sz="3200" dirty="0">
                <a:solidFill>
                  <a:srgbClr val="CC3300"/>
                </a:solidFill>
              </a:rPr>
              <a:t> Luna Dong</a:t>
            </a:r>
          </a:p>
          <a:p>
            <a:pPr algn="ctr">
              <a:lnSpc>
                <a:spcPct val="110000"/>
              </a:lnSpc>
              <a:spcBef>
                <a:spcPct val="20000"/>
              </a:spcBef>
              <a:buClr>
                <a:schemeClr val="bg2"/>
              </a:buClr>
              <a:buFont typeface="Symbol" pitchFamily="18" charset="2"/>
              <a:buNone/>
            </a:pPr>
            <a:r>
              <a:rPr lang="en-US" sz="3200" dirty="0" err="1">
                <a:solidFill>
                  <a:srgbClr val="CC3300"/>
                </a:solidFill>
              </a:rPr>
              <a:t>Divesh</a:t>
            </a:r>
            <a:r>
              <a:rPr lang="en-US" sz="3200" dirty="0">
                <a:solidFill>
                  <a:srgbClr val="CC3300"/>
                </a:solidFill>
              </a:rPr>
              <a:t> </a:t>
            </a:r>
            <a:r>
              <a:rPr lang="en-US" sz="3200" dirty="0" err="1" smtClean="0">
                <a:solidFill>
                  <a:srgbClr val="CC3300"/>
                </a:solidFill>
              </a:rPr>
              <a:t>Srivastava</a:t>
            </a:r>
            <a:endParaRPr lang="en-US" sz="1800" dirty="0">
              <a:solidFill>
                <a:schemeClr val="bg2"/>
              </a:solidFill>
            </a:endParaRPr>
          </a:p>
        </p:txBody>
      </p:sp>
      <p:sp>
        <p:nvSpPr>
          <p:cNvPr id="2052" name="Slide Number Placeholder 7"/>
          <p:cNvSpPr>
            <a:spLocks noGrp="1"/>
          </p:cNvSpPr>
          <p:nvPr>
            <p:ph type="sldNum" sz="quarter" idx="12"/>
          </p:nvPr>
        </p:nvSpPr>
        <p:spPr>
          <a:noFill/>
        </p:spPr>
        <p:txBody>
          <a:bodyPr/>
          <a:lstStyle/>
          <a:p>
            <a:fld id="{3D147582-E703-4284-BF74-DDE10A8D99E7}"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Copying in Documents</a:t>
            </a:r>
          </a:p>
        </p:txBody>
      </p:sp>
      <p:sp>
        <p:nvSpPr>
          <p:cNvPr id="6147" name="Slide Number Placeholder 5"/>
          <p:cNvSpPr>
            <a:spLocks noGrp="1"/>
          </p:cNvSpPr>
          <p:nvPr>
            <p:ph type="sldNum" sz="quarter" idx="12"/>
          </p:nvPr>
        </p:nvSpPr>
        <p:spPr>
          <a:noFill/>
        </p:spPr>
        <p:txBody>
          <a:bodyPr/>
          <a:lstStyle/>
          <a:p>
            <a:fld id="{0D8F13FF-EA34-4D50-A0A5-F760CE037383}" type="slidenum">
              <a:rPr lang="en-US" smtClean="0"/>
              <a:pPr/>
              <a:t>10</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algn="l"/>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t>The </a:t>
                      </a:r>
                      <a:r>
                        <a:rPr lang="en-US" b="1" dirty="0" smtClean="0">
                          <a:solidFill>
                            <a:srgbClr val="FF0000"/>
                          </a:solidFill>
                        </a:rPr>
                        <a:t>landslide</a:t>
                      </a:r>
                      <a:r>
                        <a:rPr lang="en-US" b="1" dirty="0" smtClean="0"/>
                        <a:t> victory by</a:t>
                      </a:r>
                      <a:r>
                        <a:rPr lang="en-US" b="1" baseline="0" dirty="0" smtClean="0"/>
                        <a:t> the militant group Hamas in this week’s Palestinian elections </a:t>
                      </a:r>
                      <a:r>
                        <a:rPr lang="en-US" b="1" baseline="0" dirty="0" smtClean="0">
                          <a:solidFill>
                            <a:srgbClr val="FF0000"/>
                          </a:solidFill>
                        </a:rPr>
                        <a:t>threatens President Bush’s quest for peace in the Middle East and underscores the perils of his push for democracy</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Topical similarity</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Not a good answer for</a:t>
            </a:r>
            <a:r>
              <a:rPr kumimoji="0" lang="en-US" sz="2200" i="0" u="none" strike="noStrike" kern="0" cap="none" spc="0" normalizeH="0" noProof="0" dirty="0" smtClean="0">
                <a:ln>
                  <a:noFill/>
                </a:ln>
                <a:solidFill>
                  <a:schemeClr val="tx1"/>
                </a:solidFill>
                <a:effectLst/>
                <a:uLnTx/>
                <a:uFillTx/>
                <a:latin typeface="+mn-lt"/>
              </a:rPr>
              <a:t> copy detection</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baseline="0" dirty="0" smtClean="0">
                <a:latin typeface="+mn-lt"/>
              </a:rPr>
              <a:t>Fine</a:t>
            </a:r>
            <a:r>
              <a:rPr lang="en-US" sz="2200" kern="0" dirty="0" smtClean="0">
                <a:latin typeface="+mn-lt"/>
              </a:rPr>
              <a:t> answer for IR style query</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At other</a:t>
            </a:r>
            <a:r>
              <a:rPr kumimoji="0" lang="en-US" sz="2200" i="0" u="none" strike="noStrike" kern="0" cap="none" spc="0" normalizeH="0" noProof="0" dirty="0" smtClean="0">
                <a:ln>
                  <a:noFill/>
                </a:ln>
                <a:solidFill>
                  <a:schemeClr val="tx1"/>
                </a:solidFill>
                <a:effectLst/>
                <a:uLnTx/>
                <a:uFillTx/>
                <a:latin typeface="+mn-lt"/>
              </a:rPr>
              <a:t> end of similarity spectrum</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III. Finding Truth on the Web</a:t>
            </a:r>
          </a:p>
        </p:txBody>
      </p:sp>
      <p:sp>
        <p:nvSpPr>
          <p:cNvPr id="33" name="Rectangle 3"/>
          <p:cNvSpPr txBox="1">
            <a:spLocks noChangeArrowheads="1"/>
          </p:cNvSpPr>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Tx/>
              <a:buFont typeface="Symbol" pitchFamily="18"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From</a:t>
            </a:r>
            <a:r>
              <a:rPr kumimoji="0" lang="en-US" sz="2400" b="1" i="0" u="none" strike="noStrike" kern="0" cap="none" spc="0" normalizeH="0" noProof="0" dirty="0" smtClean="0">
                <a:ln>
                  <a:noFill/>
                </a:ln>
                <a:solidFill>
                  <a:schemeClr val="tx1"/>
                </a:solidFill>
                <a:effectLst/>
                <a:uLnTx/>
                <a:uFillTx/>
                <a:latin typeface="+mn-lt"/>
                <a:ea typeface="+mn-ea"/>
                <a:cs typeface="+mn-cs"/>
              </a:rPr>
              <a:t> extracted data</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Bild 1" descr="image001"/>
          <p:cNvPicPr>
            <a:picLocks noChangeAspect="1" noChangeArrowheads="1"/>
          </p:cNvPicPr>
          <p:nvPr/>
        </p:nvPicPr>
        <p:blipFill>
          <a:blip r:embed="rId2" cstate="print"/>
          <a:stretch>
            <a:fillRect/>
          </a:stretch>
        </p:blipFill>
        <p:spPr bwMode="auto">
          <a:xfrm>
            <a:off x="963385" y="1979320"/>
            <a:ext cx="7354529" cy="4433147"/>
          </a:xfrm>
          <a:prstGeom prst="rect">
            <a:avLst/>
          </a:prstGeom>
          <a:noFill/>
          <a:ln>
            <a:noFill/>
          </a:ln>
        </p:spPr>
      </p:pic>
      <p:sp>
        <p:nvSpPr>
          <p:cNvPr id="7" name="TextBox 6"/>
          <p:cNvSpPr txBox="1"/>
          <p:nvPr/>
        </p:nvSpPr>
        <p:spPr>
          <a:xfrm>
            <a:off x="5630037" y="6477000"/>
            <a:ext cx="2980563" cy="307777"/>
          </a:xfrm>
          <a:prstGeom prst="rect">
            <a:avLst/>
          </a:prstGeom>
          <a:noFill/>
        </p:spPr>
        <p:txBody>
          <a:bodyPr wrap="square" rtlCol="0">
            <a:spAutoFit/>
          </a:bodyPr>
          <a:lstStyle/>
          <a:p>
            <a:r>
              <a:rPr lang="en-US" dirty="0" smtClean="0"/>
              <a:t>GoOLAP.info by Alexander </a:t>
            </a:r>
            <a:r>
              <a:rPr lang="en-US" dirty="0" err="1" smtClean="0"/>
              <a:t>Löser</a:t>
            </a:r>
            <a:endParaRPr lang="en-US" dirty="0" smtClean="0"/>
          </a:p>
        </p:txBody>
      </p:sp>
      <p:sp>
        <p:nvSpPr>
          <p:cNvPr id="8" name="Rectangular Callout 7"/>
          <p:cNvSpPr/>
          <p:nvPr/>
        </p:nvSpPr>
        <p:spPr bwMode="auto">
          <a:xfrm>
            <a:off x="1981200" y="4267200"/>
            <a:ext cx="5867400" cy="461665"/>
          </a:xfrm>
          <a:prstGeom prst="wedgeRectCallout">
            <a:avLst>
              <a:gd name="adj1" fmla="val -39642"/>
              <a:gd name="adj2" fmla="val 146735"/>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Angela Merkel, environmentalist Chancellor</a:t>
            </a:r>
          </a:p>
        </p:txBody>
      </p:sp>
      <p:sp>
        <p:nvSpPr>
          <p:cNvPr id="9" name="Slide Number Placeholder 8"/>
          <p:cNvSpPr>
            <a:spLocks noGrp="1"/>
          </p:cNvSpPr>
          <p:nvPr>
            <p:ph type="sldNum" sz="quarter" idx="12"/>
          </p:nvPr>
        </p:nvSpPr>
        <p:spPr/>
        <p:txBody>
          <a:bodyPr/>
          <a:lstStyle/>
          <a:p>
            <a:pPr>
              <a:defRPr/>
            </a:pPr>
            <a:fld id="{94B8CB8B-C4BC-4D68-B135-E891BC9236A7}"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III. Finding Truth on the Web</a:t>
            </a:r>
          </a:p>
        </p:txBody>
      </p:sp>
      <p:pic>
        <p:nvPicPr>
          <p:cNvPr id="6" name="Bild 1" descr="image001"/>
          <p:cNvPicPr>
            <a:picLocks noChangeAspect="1" noChangeArrowheads="1"/>
          </p:cNvPicPr>
          <p:nvPr/>
        </p:nvPicPr>
        <p:blipFill>
          <a:blip r:embed="rId2" cstate="print"/>
          <a:srcRect l="43505" t="22649" r="2734" b="28817"/>
          <a:stretch>
            <a:fillRect/>
          </a:stretch>
        </p:blipFill>
        <p:spPr bwMode="auto">
          <a:xfrm>
            <a:off x="152400" y="1752600"/>
            <a:ext cx="8710613" cy="4724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III. Finding Truth on the Web</a:t>
            </a:r>
          </a:p>
        </p:txBody>
      </p:sp>
      <p:sp>
        <p:nvSpPr>
          <p:cNvPr id="11267" name="Rectangle 3"/>
          <p:cNvSpPr>
            <a:spLocks noGrp="1" noChangeArrowheads="1"/>
          </p:cNvSpPr>
          <p:nvPr>
            <p:ph type="body" idx="1"/>
          </p:nvPr>
        </p:nvSpPr>
        <p:spPr/>
        <p:txBody>
          <a:bodyPr/>
          <a:lstStyle/>
          <a:p>
            <a:r>
              <a:rPr lang="en-US" b="1" dirty="0" smtClean="0"/>
              <a:t>How well can we do now?</a:t>
            </a:r>
          </a:p>
          <a:p>
            <a:pPr lvl="1"/>
            <a:r>
              <a:rPr lang="en-US" b="1" dirty="0" smtClean="0"/>
              <a:t>Detect copying on DB, and apply in data fusion [DBS09]</a:t>
            </a:r>
          </a:p>
          <a:p>
            <a:pPr lvl="1"/>
            <a:r>
              <a:rPr lang="en-US" b="1" dirty="0" smtClean="0"/>
              <a:t>Detect copying on text, and remove duplicates from extraction</a:t>
            </a:r>
          </a:p>
          <a:p>
            <a:pPr lvl="1"/>
            <a:r>
              <a:rPr lang="en-US" b="1" dirty="0" smtClean="0"/>
              <a:t>Detect copying on dynamic DB data [DBS09b]</a:t>
            </a:r>
          </a:p>
          <a:p>
            <a:pPr lvl="1">
              <a:buNone/>
            </a:pPr>
            <a:endParaRPr lang="en-US" sz="2400" b="1" dirty="0" smtClean="0"/>
          </a:p>
          <a:p>
            <a:r>
              <a:rPr lang="en-US" b="1" dirty="0" smtClean="0"/>
              <a:t>Additional evidence for copying on structured data</a:t>
            </a:r>
          </a:p>
          <a:p>
            <a:pPr lvl="1"/>
            <a:r>
              <a:rPr lang="en-US" b="1" dirty="0" smtClean="0"/>
              <a:t>Schema of data, layout of webpage, surrounding text, HTML source code</a:t>
            </a:r>
          </a:p>
          <a:p>
            <a:pPr lvl="1"/>
            <a:endParaRPr lang="en-US" sz="2400" b="1" dirty="0" smtClean="0"/>
          </a:p>
          <a:p>
            <a:r>
              <a:rPr lang="en-US" b="1" dirty="0" smtClean="0"/>
              <a:t>Additional evidence for copying on extracted data</a:t>
            </a:r>
          </a:p>
          <a:p>
            <a:pPr lvl="1"/>
            <a:r>
              <a:rPr lang="en-US" b="1" dirty="0" smtClean="0"/>
              <a:t>Surrounding text</a:t>
            </a:r>
          </a:p>
        </p:txBody>
      </p:sp>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III. Finding Truth on the Web</a:t>
            </a:r>
          </a:p>
        </p:txBody>
      </p:sp>
      <p:sp>
        <p:nvSpPr>
          <p:cNvPr id="11267" name="Rectangle 3"/>
          <p:cNvSpPr>
            <a:spLocks noGrp="1" noChangeArrowheads="1"/>
          </p:cNvSpPr>
          <p:nvPr>
            <p:ph type="body" idx="1"/>
          </p:nvPr>
        </p:nvSpPr>
        <p:spPr/>
        <p:txBody>
          <a:bodyPr/>
          <a:lstStyle/>
          <a:p>
            <a:r>
              <a:rPr lang="en-US" b="1" dirty="0" smtClean="0"/>
              <a:t>Improve I. Combine various of evidence</a:t>
            </a:r>
          </a:p>
          <a:p>
            <a:pPr lvl="1"/>
            <a:r>
              <a:rPr lang="en-US" b="1" dirty="0" smtClean="0"/>
              <a:t>Need to decide the granularity to consider for surrounding text</a:t>
            </a:r>
          </a:p>
          <a:p>
            <a:pPr lvl="1"/>
            <a:endParaRPr lang="en-US" sz="2400" b="1" dirty="0" smtClean="0"/>
          </a:p>
          <a:p>
            <a:r>
              <a:rPr lang="en-US" b="1" dirty="0" smtClean="0"/>
              <a:t>Improve II. Consider partial copying</a:t>
            </a:r>
          </a:p>
          <a:p>
            <a:pPr lvl="1"/>
            <a:r>
              <a:rPr lang="en-US" b="1" dirty="0" smtClean="0"/>
              <a:t>Copy a category of data</a:t>
            </a:r>
          </a:p>
          <a:p>
            <a:pPr lvl="1"/>
            <a:r>
              <a:rPr lang="en-US" b="1" dirty="0" smtClean="0"/>
              <a:t>Loop copying</a:t>
            </a:r>
          </a:p>
          <a:p>
            <a:pPr lvl="1"/>
            <a:endParaRPr lang="en-US" sz="2400" b="1" dirty="0" smtClean="0"/>
          </a:p>
          <a:p>
            <a:r>
              <a:rPr lang="en-US" b="1" dirty="0" smtClean="0"/>
              <a:t>Improve III. Improve scalability both in the size of data and the number of sources</a:t>
            </a:r>
          </a:p>
        </p:txBody>
      </p:sp>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IV. Finding Consensus of Opinions</a:t>
            </a:r>
          </a:p>
        </p:txBody>
      </p:sp>
      <p:pic>
        <p:nvPicPr>
          <p:cNvPr id="9" name="Picture 2"/>
          <p:cNvPicPr>
            <a:picLocks noChangeAspect="1" noChangeArrowheads="1"/>
          </p:cNvPicPr>
          <p:nvPr/>
        </p:nvPicPr>
        <p:blipFill>
          <a:blip r:embed="rId2" cstate="print"/>
          <a:srcRect l="10000" t="29688" r="11875" b="8594"/>
          <a:stretch>
            <a:fillRect/>
          </a:stretch>
        </p:blipFill>
        <p:spPr bwMode="auto">
          <a:xfrm>
            <a:off x="685800" y="1371600"/>
            <a:ext cx="7772400" cy="4912157"/>
          </a:xfrm>
          <a:prstGeom prst="rect">
            <a:avLst/>
          </a:prstGeom>
          <a:noFill/>
          <a:ln w="9525">
            <a:noFill/>
            <a:miter lim="800000"/>
            <a:headEnd/>
            <a:tailEnd/>
          </a:ln>
        </p:spPr>
      </p:pic>
      <p:sp>
        <p:nvSpPr>
          <p:cNvPr id="10" name="Rectangular Callout 9"/>
          <p:cNvSpPr/>
          <p:nvPr/>
        </p:nvSpPr>
        <p:spPr>
          <a:xfrm>
            <a:off x="2895600" y="3962400"/>
            <a:ext cx="6172200" cy="1371600"/>
          </a:xfrm>
          <a:prstGeom prst="wedgeRectCallout">
            <a:avLst>
              <a:gd name="adj1" fmla="val -36266"/>
              <a:gd name="adj2" fmla="val -95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Users: (135,031 votes) 847 reviews | Critics: 504 reviews</a:t>
            </a:r>
          </a:p>
          <a:p>
            <a:pPr algn="ctr"/>
            <a:r>
              <a:rPr lang="en-US" sz="1800" dirty="0" err="1" smtClean="0"/>
              <a:t>Metascore</a:t>
            </a:r>
            <a:r>
              <a:rPr lang="en-US" sz="1800" dirty="0" smtClean="0"/>
              <a:t>: </a:t>
            </a:r>
            <a:r>
              <a:rPr lang="en-US" sz="1800" dirty="0" smtClean="0"/>
              <a:t>79/100 </a:t>
            </a:r>
            <a:r>
              <a:rPr lang="en-US" sz="1800" dirty="0" smtClean="0"/>
              <a:t>(based on 42 reviews from Metacritic.com)</a:t>
            </a:r>
            <a:endParaRPr lang="en-US" sz="1800" dirty="0"/>
          </a:p>
        </p:txBody>
      </p:sp>
      <p:sp>
        <p:nvSpPr>
          <p:cNvPr id="5" name="Slide Number Placeholder 4"/>
          <p:cNvSpPr>
            <a:spLocks noGrp="1"/>
          </p:cNvSpPr>
          <p:nvPr>
            <p:ph type="sldNum" sz="quarter" idx="12"/>
          </p:nvPr>
        </p:nvSpPr>
        <p:spPr/>
        <p:txBody>
          <a:bodyPr/>
          <a:lstStyle/>
          <a:p>
            <a:pPr>
              <a:defRPr/>
            </a:pPr>
            <a:fld id="{94B8CB8B-C4BC-4D68-B135-E891BC9236A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IV. Finding Consensus of Opinions</a:t>
            </a:r>
          </a:p>
        </p:txBody>
      </p:sp>
      <p:pic>
        <p:nvPicPr>
          <p:cNvPr id="5" name="Picture 2"/>
          <p:cNvPicPr>
            <a:picLocks noChangeAspect="1" noChangeArrowheads="1"/>
          </p:cNvPicPr>
          <p:nvPr/>
        </p:nvPicPr>
        <p:blipFill>
          <a:blip r:embed="rId2" cstate="print"/>
          <a:srcRect l="9731" t="17722" r="11448"/>
          <a:stretch>
            <a:fillRect/>
          </a:stretch>
        </p:blipFill>
        <p:spPr bwMode="auto">
          <a:xfrm>
            <a:off x="1143000" y="1202267"/>
            <a:ext cx="6858000" cy="550333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IV. Finding Consensus of Opinions</a:t>
            </a:r>
          </a:p>
        </p:txBody>
      </p:sp>
      <p:sp>
        <p:nvSpPr>
          <p:cNvPr id="11267" name="Rectangle 3"/>
          <p:cNvSpPr>
            <a:spLocks noGrp="1" noChangeArrowheads="1"/>
          </p:cNvSpPr>
          <p:nvPr>
            <p:ph type="body" idx="1"/>
          </p:nvPr>
        </p:nvSpPr>
        <p:spPr/>
        <p:txBody>
          <a:bodyPr/>
          <a:lstStyle/>
          <a:p>
            <a:r>
              <a:rPr lang="en-US" b="1" dirty="0" smtClean="0"/>
              <a:t>How well can we do now?</a:t>
            </a:r>
          </a:p>
          <a:p>
            <a:pPr lvl="1"/>
            <a:r>
              <a:rPr lang="en-US" b="1" dirty="0" smtClean="0"/>
              <a:t>Detect review duplicates</a:t>
            </a:r>
          </a:p>
          <a:p>
            <a:pPr lvl="1"/>
            <a:endParaRPr lang="en-US" sz="2400" b="1" dirty="0" smtClean="0"/>
          </a:p>
          <a:p>
            <a:r>
              <a:rPr lang="en-US" b="1" dirty="0" smtClean="0"/>
              <a:t>Improve I. Detect influence of reviews/ratings</a:t>
            </a:r>
          </a:p>
          <a:p>
            <a:pPr lvl="1"/>
            <a:r>
              <a:rPr lang="en-US" b="1" dirty="0" smtClean="0"/>
              <a:t>Correlation between ratings for a pair of users</a:t>
            </a:r>
          </a:p>
          <a:p>
            <a:pPr lvl="1"/>
            <a:endParaRPr lang="en-US" sz="2400" b="1" dirty="0" smtClean="0"/>
          </a:p>
          <a:p>
            <a:r>
              <a:rPr lang="en-US" b="1" dirty="0" smtClean="0"/>
              <a:t>Improve II. From copied review fragments to influence of ratings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V. Protecting Data Providers</a:t>
            </a:r>
          </a:p>
        </p:txBody>
      </p:sp>
      <p:pic>
        <p:nvPicPr>
          <p:cNvPr id="162819" name="Picture 3"/>
          <p:cNvPicPr>
            <a:picLocks noChangeAspect="1" noChangeArrowheads="1"/>
          </p:cNvPicPr>
          <p:nvPr/>
        </p:nvPicPr>
        <p:blipFill>
          <a:blip r:embed="rId2" cstate="print"/>
          <a:srcRect/>
          <a:stretch>
            <a:fillRect/>
          </a:stretch>
        </p:blipFill>
        <p:spPr bwMode="auto">
          <a:xfrm>
            <a:off x="304800" y="1219200"/>
            <a:ext cx="8534400" cy="5096933"/>
          </a:xfrm>
          <a:prstGeom prst="rect">
            <a:avLst/>
          </a:prstGeom>
          <a:noFill/>
          <a:ln w="9525">
            <a:noFill/>
            <a:miter lim="800000"/>
            <a:headEnd/>
            <a:tailEnd/>
          </a:ln>
        </p:spPr>
      </p:pic>
      <p:sp>
        <p:nvSpPr>
          <p:cNvPr id="4" name="TextBox 3"/>
          <p:cNvSpPr txBox="1"/>
          <p:nvPr/>
        </p:nvSpPr>
        <p:spPr>
          <a:xfrm>
            <a:off x="6324600" y="6400800"/>
            <a:ext cx="2331792" cy="400110"/>
          </a:xfrm>
          <a:prstGeom prst="rect">
            <a:avLst/>
          </a:prstGeom>
          <a:noFill/>
        </p:spPr>
        <p:txBody>
          <a:bodyPr wrap="none" rtlCol="0">
            <a:spAutoFit/>
          </a:bodyPr>
          <a:lstStyle/>
          <a:p>
            <a:r>
              <a:rPr lang="en-US" sz="2000" dirty="0" smtClean="0"/>
              <a:t>[Solomon, DBHS’10]</a:t>
            </a:r>
            <a:endParaRPr lang="en-US" sz="20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V. Protecting Data Providers</a:t>
            </a:r>
          </a:p>
        </p:txBody>
      </p:sp>
      <p:sp>
        <p:nvSpPr>
          <p:cNvPr id="11267" name="Rectangle 3"/>
          <p:cNvSpPr>
            <a:spLocks noGrp="1" noChangeArrowheads="1"/>
          </p:cNvSpPr>
          <p:nvPr>
            <p:ph type="body" idx="1"/>
          </p:nvPr>
        </p:nvSpPr>
        <p:spPr/>
        <p:txBody>
          <a:bodyPr/>
          <a:lstStyle/>
          <a:p>
            <a:r>
              <a:rPr lang="en-US" b="1" dirty="0" smtClean="0"/>
              <a:t>How well can we do now?</a:t>
            </a:r>
          </a:p>
          <a:p>
            <a:pPr lvl="1"/>
            <a:r>
              <a:rPr lang="en-US" b="1" dirty="0" smtClean="0"/>
              <a:t>Global copy detection on databases</a:t>
            </a:r>
          </a:p>
          <a:p>
            <a:pPr lvl="1"/>
            <a:endParaRPr lang="en-US" sz="2400" b="1" dirty="0" smtClean="0"/>
          </a:p>
          <a:p>
            <a:r>
              <a:rPr lang="en-US" b="1" dirty="0" smtClean="0"/>
              <a:t>Improve I. Global detection on other types of data</a:t>
            </a:r>
          </a:p>
          <a:p>
            <a:pPr lvl="1"/>
            <a:r>
              <a:rPr lang="en-US" b="1" dirty="0" smtClean="0"/>
              <a:t>Consider missing sources</a:t>
            </a:r>
          </a:p>
          <a:p>
            <a:pPr lvl="1"/>
            <a:endParaRPr lang="en-US" sz="2400" b="1" dirty="0" smtClean="0"/>
          </a:p>
          <a:p>
            <a:r>
              <a:rPr lang="en-US" b="1" dirty="0" smtClean="0"/>
              <a:t>Improve II. Provide informative explanation</a:t>
            </a:r>
          </a:p>
          <a:p>
            <a:pPr lvl="1"/>
            <a:r>
              <a:rPr lang="en-US" b="1" dirty="0" smtClean="0"/>
              <a:t>Why A is a copier of B but not the other direction</a:t>
            </a:r>
          </a:p>
          <a:p>
            <a:pPr lvl="1"/>
            <a:r>
              <a:rPr lang="en-US" b="1" dirty="0" smtClean="0"/>
              <a:t>Why A but not B is a copier of C</a:t>
            </a:r>
          </a:p>
          <a:p>
            <a:pPr lvl="1"/>
            <a:r>
              <a:rPr lang="en-US" b="1" dirty="0" smtClean="0"/>
              <a:t>Why A is a copier of B but not C</a:t>
            </a:r>
          </a:p>
          <a:p>
            <a:pPr lvl="1"/>
            <a:r>
              <a:rPr lang="en-US" b="1" dirty="0" smtClean="0"/>
              <a:t>What if this value is not considered as wrong</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Take </a:t>
            </a:r>
            <a:r>
              <a:rPr lang="en-US" b="1" dirty="0" err="1" smtClean="0"/>
              <a:t>Aways</a:t>
            </a:r>
            <a:endParaRPr lang="en-US" b="1" dirty="0" smtClean="0"/>
          </a:p>
        </p:txBody>
      </p:sp>
      <p:sp>
        <p:nvSpPr>
          <p:cNvPr id="11267" name="Rectangle 3"/>
          <p:cNvSpPr>
            <a:spLocks noGrp="1" noChangeArrowheads="1"/>
          </p:cNvSpPr>
          <p:nvPr>
            <p:ph type="body" idx="1"/>
          </p:nvPr>
        </p:nvSpPr>
        <p:spPr/>
        <p:txBody>
          <a:bodyPr/>
          <a:lstStyle/>
          <a:p>
            <a:r>
              <a:rPr lang="en-US" b="1" dirty="0" smtClean="0"/>
              <a:t>Copy detection is important</a:t>
            </a:r>
          </a:p>
          <a:p>
            <a:pPr lvl="1">
              <a:buNone/>
            </a:pPr>
            <a:endParaRPr lang="en-US" sz="2400" b="1" dirty="0" smtClean="0"/>
          </a:p>
          <a:p>
            <a:r>
              <a:rPr lang="en-US" b="1" dirty="0" smtClean="0"/>
              <a:t>There is a fair amount of work on copy detection for documents, software, databases, (images/videos,) etc.</a:t>
            </a:r>
          </a:p>
          <a:p>
            <a:endParaRPr lang="en-US" b="1" dirty="0" smtClean="0"/>
          </a:p>
          <a:p>
            <a:r>
              <a:rPr lang="en-US" b="1" dirty="0" smtClean="0"/>
              <a:t>Killer applications on the Web call for improved techniques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t>Copying in Documents</a:t>
            </a:r>
          </a:p>
        </p:txBody>
      </p:sp>
      <p:sp>
        <p:nvSpPr>
          <p:cNvPr id="7171" name="Slide Number Placeholder 5"/>
          <p:cNvSpPr>
            <a:spLocks noGrp="1"/>
          </p:cNvSpPr>
          <p:nvPr>
            <p:ph type="sldNum" sz="quarter" idx="12"/>
          </p:nvPr>
        </p:nvSpPr>
        <p:spPr>
          <a:noFill/>
        </p:spPr>
        <p:txBody>
          <a:bodyPr/>
          <a:lstStyle/>
          <a:p>
            <a:fld id="{4483939B-F257-474E-9915-83525DDE1055}" type="slidenum">
              <a:rPr lang="en-US" smtClean="0"/>
              <a:pPr/>
              <a:t>11</a:t>
            </a:fld>
            <a:endParaRPr lang="en-US" smtClean="0"/>
          </a:p>
        </p:txBody>
      </p:sp>
      <p:graphicFrame>
        <p:nvGraphicFramePr>
          <p:cNvPr id="9" name="Table 8"/>
          <p:cNvGraphicFramePr>
            <a:graphicFrameLocks noGrp="1"/>
          </p:cNvGraphicFramePr>
          <p:nvPr/>
        </p:nvGraphicFramePr>
        <p:xfrm>
          <a:off x="1295400" y="1676400"/>
          <a:ext cx="5883593" cy="2377440"/>
        </p:xfrm>
        <a:graphic>
          <a:graphicData uri="http://schemas.openxmlformats.org/drawingml/2006/table">
            <a:tbl>
              <a:tblPr bandRow="1">
                <a:tableStyleId>{5C22544A-7EE6-4342-B048-85BDC9FD1C3A}</a:tableStyleId>
              </a:tblPr>
              <a:tblGrid>
                <a:gridCol w="5883593"/>
              </a:tblGrid>
              <a:tr h="772160">
                <a:tc>
                  <a:txBody>
                    <a:bodyPr/>
                    <a:lstStyle/>
                    <a:p>
                      <a:pPr algn="l"/>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rgbClr val="00B050"/>
                          </a:solidFill>
                        </a:rPr>
                        <a:t>President</a:t>
                      </a:r>
                      <a:r>
                        <a:rPr lang="en-US" b="1" baseline="0" dirty="0" smtClean="0">
                          <a:solidFill>
                            <a:srgbClr val="00B050"/>
                          </a:solidFill>
                        </a:rPr>
                        <a:t> Bush said Thursday that his </a:t>
                      </a:r>
                      <a:r>
                        <a:rPr lang="en-US" b="1" baseline="0" dirty="0" smtClean="0">
                          <a:solidFill>
                            <a:srgbClr val="FF0000"/>
                          </a:solidFill>
                        </a:rPr>
                        <a:t>United States </a:t>
                      </a:r>
                      <a:r>
                        <a:rPr lang="en-US" b="1" baseline="0" dirty="0" smtClean="0">
                          <a:solidFill>
                            <a:srgbClr val="00B050"/>
                          </a:solidFill>
                        </a:rPr>
                        <a:t>will not deal with Hamas</a:t>
                      </a:r>
                      <a:r>
                        <a:rPr lang="en-US" b="1" baseline="0" dirty="0" smtClean="0">
                          <a:solidFill>
                            <a:schemeClr val="tx1"/>
                          </a:solidFill>
                        </a:rPr>
                        <a:t> </a:t>
                      </a:r>
                      <a:r>
                        <a:rPr lang="en-US" b="1" baseline="0" dirty="0" smtClean="0">
                          <a:solidFill>
                            <a:srgbClr val="FF0000"/>
                          </a:solidFill>
                        </a:rPr>
                        <a:t>until it renounces its aim to </a:t>
                      </a:r>
                      <a:r>
                        <a:rPr lang="en-US" b="1" baseline="0" dirty="0" smtClean="0">
                          <a:solidFill>
                            <a:srgbClr val="00B050"/>
                          </a:solidFill>
                        </a:rPr>
                        <a:t>destroy Israel</a:t>
                      </a:r>
                      <a:r>
                        <a:rPr lang="en-US" b="1" baseline="0" dirty="0" smtClean="0">
                          <a:solidFill>
                            <a:schemeClr val="tx1"/>
                          </a:solidFill>
                        </a:rPr>
                        <a:t>, </a:t>
                      </a:r>
                      <a:r>
                        <a:rPr lang="en-US" b="1" baseline="0" dirty="0" smtClean="0">
                          <a:solidFill>
                            <a:srgbClr val="FF0000"/>
                          </a:solidFill>
                        </a:rPr>
                        <a:t>and reflected on the meaning of Wednesday’s </a:t>
                      </a:r>
                      <a:r>
                        <a:rPr lang="en-US" b="1" baseline="0" dirty="0" smtClean="0">
                          <a:solidFill>
                            <a:srgbClr val="00B050"/>
                          </a:solidFill>
                        </a:rPr>
                        <a:t>Palestinian elections.</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914400" y="2133600"/>
            <a:ext cx="7315200" cy="2209800"/>
          </a:xfrm>
        </p:spPr>
        <p:txBody>
          <a:bodyPr/>
          <a:lstStyle/>
          <a:p>
            <a:pPr algn="ctr" eaLnBrk="1" hangingPunct="1"/>
            <a:r>
              <a:rPr lang="en-US" sz="6600" b="1" dirty="0" smtClean="0"/>
              <a:t>THANK YOU</a:t>
            </a:r>
          </a:p>
        </p:txBody>
      </p:sp>
      <p:sp>
        <p:nvSpPr>
          <p:cNvPr id="2052" name="Slide Number Placeholder 7"/>
          <p:cNvSpPr>
            <a:spLocks noGrp="1"/>
          </p:cNvSpPr>
          <p:nvPr>
            <p:ph type="sldNum" sz="quarter" idx="12"/>
          </p:nvPr>
        </p:nvSpPr>
        <p:spPr>
          <a:noFill/>
        </p:spPr>
        <p:txBody>
          <a:bodyPr/>
          <a:lstStyle/>
          <a:p>
            <a:fld id="{3D147582-E703-4284-BF74-DDE10A8D99E7}" type="slidenum">
              <a:rPr lang="en-US" smtClean="0"/>
              <a:pPr/>
              <a:t>110</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t>Copying in Documents</a:t>
            </a:r>
          </a:p>
        </p:txBody>
      </p:sp>
      <p:sp>
        <p:nvSpPr>
          <p:cNvPr id="8195" name="Slide Number Placeholder 5"/>
          <p:cNvSpPr>
            <a:spLocks noGrp="1"/>
          </p:cNvSpPr>
          <p:nvPr>
            <p:ph type="sldNum" sz="quarter" idx="12"/>
          </p:nvPr>
        </p:nvSpPr>
        <p:spPr>
          <a:noFill/>
        </p:spPr>
        <p:txBody>
          <a:bodyPr/>
          <a:lstStyle/>
          <a:p>
            <a:fld id="{6C4BB480-7394-45DA-9202-E263946CEA16}" type="slidenum">
              <a:rPr lang="en-US" smtClean="0"/>
              <a:pPr/>
              <a:t>12</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algn="l"/>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rgbClr val="00B050"/>
                          </a:solidFill>
                        </a:rPr>
                        <a:t>President</a:t>
                      </a:r>
                      <a:r>
                        <a:rPr lang="en-US" b="1" baseline="0" dirty="0" smtClean="0">
                          <a:solidFill>
                            <a:srgbClr val="00B050"/>
                          </a:solidFill>
                        </a:rPr>
                        <a:t> Bush said Thursday that his </a:t>
                      </a:r>
                      <a:r>
                        <a:rPr lang="en-US" b="1" baseline="0" dirty="0" smtClean="0">
                          <a:solidFill>
                            <a:srgbClr val="FF0000"/>
                          </a:solidFill>
                        </a:rPr>
                        <a:t>United States </a:t>
                      </a:r>
                      <a:r>
                        <a:rPr lang="en-US" b="1" baseline="0" dirty="0" smtClean="0">
                          <a:solidFill>
                            <a:srgbClr val="00B050"/>
                          </a:solidFill>
                        </a:rPr>
                        <a:t>will not deal with Hamas</a:t>
                      </a:r>
                      <a:r>
                        <a:rPr lang="en-US" b="1" baseline="0" dirty="0" smtClean="0">
                          <a:solidFill>
                            <a:schemeClr val="tx1"/>
                          </a:solidFill>
                        </a:rPr>
                        <a:t> </a:t>
                      </a:r>
                      <a:r>
                        <a:rPr lang="en-US" b="1" baseline="0" dirty="0" smtClean="0">
                          <a:solidFill>
                            <a:srgbClr val="FF0000"/>
                          </a:solidFill>
                        </a:rPr>
                        <a:t>until it renounces its aim to </a:t>
                      </a:r>
                      <a:r>
                        <a:rPr lang="en-US" b="1" baseline="0" dirty="0" smtClean="0">
                          <a:solidFill>
                            <a:srgbClr val="00B050"/>
                          </a:solidFill>
                        </a:rPr>
                        <a:t>destroy Israel</a:t>
                      </a:r>
                      <a:r>
                        <a:rPr lang="en-US" b="1" baseline="0" dirty="0" smtClean="0">
                          <a:solidFill>
                            <a:schemeClr val="tx1"/>
                          </a:solidFill>
                        </a:rPr>
                        <a:t>, </a:t>
                      </a:r>
                      <a:r>
                        <a:rPr lang="en-US" b="1" baseline="0" dirty="0" smtClean="0">
                          <a:solidFill>
                            <a:srgbClr val="FF0000"/>
                          </a:solidFill>
                        </a:rPr>
                        <a:t>and reflected on the meaning of Wednesday’s </a:t>
                      </a:r>
                      <a:r>
                        <a:rPr lang="en-US" b="1" baseline="0" dirty="0" smtClean="0">
                          <a:solidFill>
                            <a:srgbClr val="00B050"/>
                          </a:solidFill>
                        </a:rPr>
                        <a:t>Palestinian elections.</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C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Text</a:t>
            </a:r>
            <a:r>
              <a:rPr kumimoji="0" lang="en-US" sz="2400" i="0" u="none" strike="noStrike" kern="0" cap="none" spc="0" normalizeH="0" noProof="0" dirty="0" smtClean="0">
                <a:ln>
                  <a:noFill/>
                </a:ln>
                <a:solidFill>
                  <a:schemeClr val="tx1"/>
                </a:solidFill>
                <a:effectLst/>
                <a:uLnTx/>
                <a:uFillTx/>
                <a:latin typeface="+mn-lt"/>
                <a:ea typeface="+mn-ea"/>
                <a:cs typeface="+mn-cs"/>
              </a:rPr>
              <a:t> reuse</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Restatement of original document with reformulations, additions</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Somewhere in the middle range of the similarity spectrum</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13</a:t>
            </a:fld>
            <a:endParaRPr lang="en-US" smtClean="0"/>
          </a:p>
        </p:txBody>
      </p:sp>
      <p:graphicFrame>
        <p:nvGraphicFramePr>
          <p:cNvPr id="5" name="Table 4"/>
          <p:cNvGraphicFramePr>
            <a:graphicFrameLocks noGrp="1"/>
          </p:cNvGraphicFramePr>
          <p:nvPr/>
        </p:nvGraphicFramePr>
        <p:xfrm>
          <a:off x="1524000" y="1676400"/>
          <a:ext cx="5257800" cy="2011680"/>
        </p:xfrm>
        <a:graphic>
          <a:graphicData uri="http://schemas.openxmlformats.org/drawingml/2006/table">
            <a:tbl>
              <a:tblPr bandRow="1">
                <a:tableStyleId>{5C22544A-7EE6-4342-B048-85BDC9FD1C3A}</a:tableStyleId>
              </a:tblPr>
              <a:tblGrid>
                <a:gridCol w="2667000"/>
                <a:gridCol w="25908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t>void </a:t>
                      </a:r>
                      <a:r>
                        <a:rPr lang="en-US" b="1" smtClean="0">
                          <a:solidFill>
                            <a:srgbClr val="FF0000"/>
                          </a:solidFill>
                        </a:rPr>
                        <a:t>sP</a:t>
                      </a:r>
                      <a:r>
                        <a:rPr lang="en-US" b="1" smtClean="0"/>
                        <a:t>(int</a:t>
                      </a:r>
                      <a:r>
                        <a:rPr lang="en-US" b="1" baseline="0" smtClean="0"/>
                        <a:t> n) {</a:t>
                      </a:r>
                    </a:p>
                    <a:p>
                      <a:r>
                        <a:rPr lang="en-US" b="1" baseline="0" smtClean="0"/>
                        <a:t>float </a:t>
                      </a:r>
                      <a:r>
                        <a:rPr lang="en-US" b="1" baseline="0" smtClean="0">
                          <a:solidFill>
                            <a:srgbClr val="FF0000"/>
                          </a:solidFill>
                        </a:rPr>
                        <a:t>s</a:t>
                      </a:r>
                      <a:r>
                        <a:rPr lang="en-US" b="1" baseline="0" smtClean="0"/>
                        <a:t> = 0.0;</a:t>
                      </a:r>
                    </a:p>
                    <a:p>
                      <a:r>
                        <a:rPr lang="en-US" b="1" baseline="0" smtClean="0"/>
                        <a:t>float </a:t>
                      </a:r>
                      <a:r>
                        <a:rPr lang="en-US" b="1" baseline="0" smtClean="0">
                          <a:solidFill>
                            <a:srgbClr val="FF0000"/>
                          </a:solidFill>
                        </a:rPr>
                        <a:t>p</a:t>
                      </a:r>
                      <a:r>
                        <a:rPr lang="en-US" b="1" baseline="0" smtClean="0"/>
                        <a:t> = 1.0;</a:t>
                      </a:r>
                    </a:p>
                    <a:p>
                      <a:r>
                        <a:rPr lang="en-US" b="1" baseline="0" smtClean="0"/>
                        <a:t>for (int </a:t>
                      </a:r>
                      <a:r>
                        <a:rPr lang="en-US" b="1" baseline="0" smtClean="0">
                          <a:solidFill>
                            <a:srgbClr val="FF0000"/>
                          </a:solidFill>
                        </a:rPr>
                        <a:t>j</a:t>
                      </a:r>
                      <a:r>
                        <a:rPr lang="en-US" b="1" baseline="0" smtClean="0"/>
                        <a:t> = 1; </a:t>
                      </a:r>
                      <a:r>
                        <a:rPr lang="en-US" b="1" baseline="0" smtClean="0">
                          <a:solidFill>
                            <a:srgbClr val="FF0000"/>
                          </a:solidFill>
                        </a:rPr>
                        <a:t>j</a:t>
                      </a:r>
                      <a:r>
                        <a:rPr lang="en-US" b="1" baseline="0" smtClean="0"/>
                        <a:t> &lt;= n; </a:t>
                      </a:r>
                      <a:r>
                        <a:rPr lang="en-US" b="1" baseline="0" smtClean="0">
                          <a:solidFill>
                            <a:srgbClr val="FF0000"/>
                          </a:solidFill>
                        </a:rPr>
                        <a:t>j</a:t>
                      </a:r>
                      <a:r>
                        <a:rPr lang="en-US" b="1" baseline="0" smtClean="0"/>
                        <a:t>++)</a:t>
                      </a:r>
                    </a:p>
                    <a:p>
                      <a:r>
                        <a:rPr lang="en-US" b="1" baseline="0" smtClean="0"/>
                        <a:t>      { </a:t>
                      </a:r>
                      <a:r>
                        <a:rPr lang="en-US" b="1" baseline="0" smtClean="0">
                          <a:solidFill>
                            <a:srgbClr val="FF0000"/>
                          </a:solidFill>
                        </a:rPr>
                        <a:t>s</a:t>
                      </a:r>
                      <a:r>
                        <a:rPr lang="en-US" b="1" baseline="0" smtClean="0"/>
                        <a:t> = </a:t>
                      </a:r>
                      <a:r>
                        <a:rPr lang="en-US" b="1" baseline="0" smtClean="0">
                          <a:solidFill>
                            <a:srgbClr val="FF0000"/>
                          </a:solidFill>
                        </a:rPr>
                        <a:t>s</a:t>
                      </a:r>
                      <a:r>
                        <a:rPr lang="en-US" b="1" baseline="0" smtClean="0"/>
                        <a:t> + </a:t>
                      </a:r>
                      <a:r>
                        <a:rPr lang="en-US" b="1" baseline="0" smtClean="0">
                          <a:solidFill>
                            <a:srgbClr val="FF0000"/>
                          </a:solidFill>
                        </a:rPr>
                        <a:t>j</a:t>
                      </a:r>
                      <a:r>
                        <a:rPr lang="en-US" b="1" baseline="0" smtClean="0"/>
                        <a:t>;</a:t>
                      </a:r>
                    </a:p>
                    <a:p>
                      <a:r>
                        <a:rPr lang="en-US" b="1" baseline="0" smtClean="0"/>
                        <a:t>        </a:t>
                      </a:r>
                      <a:r>
                        <a:rPr lang="en-US" b="1" baseline="0" smtClean="0">
                          <a:solidFill>
                            <a:srgbClr val="FF0000"/>
                          </a:solidFill>
                        </a:rPr>
                        <a:t>p</a:t>
                      </a:r>
                      <a:r>
                        <a:rPr lang="en-US" b="1" baseline="0" smtClean="0"/>
                        <a:t> = </a:t>
                      </a:r>
                      <a:r>
                        <a:rPr lang="en-US" b="1" baseline="0" smtClean="0">
                          <a:solidFill>
                            <a:srgbClr val="FF0000"/>
                          </a:solidFill>
                        </a:rPr>
                        <a:t>p</a:t>
                      </a:r>
                      <a:r>
                        <a:rPr lang="en-US" b="1" baseline="0" smtClean="0"/>
                        <a:t> *</a:t>
                      </a:r>
                      <a:r>
                        <a:rPr lang="en-US" b="1" baseline="0" smtClean="0">
                          <a:solidFill>
                            <a:srgbClr val="FF0000"/>
                          </a:solidFill>
                        </a:rPr>
                        <a:t>j</a:t>
                      </a:r>
                      <a:r>
                        <a:rPr lang="en-US" b="1" baseline="0" smtClean="0"/>
                        <a:t>; }</a:t>
                      </a:r>
                    </a:p>
                    <a:p>
                      <a:r>
                        <a:rPr lang="en-US" b="1" baseline="0" smtClean="0">
                          <a:solidFill>
                            <a:schemeClr val="tx1"/>
                          </a:solidFill>
                        </a:rPr>
                        <a:t>foo</a:t>
                      </a:r>
                      <a:r>
                        <a:rPr lang="en-US" b="1" baseline="0" smtClean="0">
                          <a:solidFill>
                            <a:srgbClr val="FF0000"/>
                          </a:solidFill>
                        </a:rPr>
                        <a:t>(s, p)</a:t>
                      </a:r>
                      <a:r>
                        <a:rPr lang="en-US" b="1" baseline="0" smtClean="0">
                          <a:solidFill>
                            <a:schemeClr val="tx1"/>
                          </a:solidFill>
                        </a:rPr>
                        <a:t>;</a:t>
                      </a:r>
                      <a:r>
                        <a:rPr lang="en-US" b="1" baseline="0" smtClean="0">
                          <a:solidFill>
                            <a:srgbClr val="FF0000"/>
                          </a:solidFill>
                        </a:rPr>
                        <a:t> </a:t>
                      </a:r>
                      <a:r>
                        <a:rPr lang="en-US" b="1" baseline="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14</a:t>
            </a:fld>
            <a:endParaRPr lang="en-US" smtClean="0"/>
          </a:p>
        </p:txBody>
      </p:sp>
      <p:graphicFrame>
        <p:nvGraphicFramePr>
          <p:cNvPr id="5" name="Table 4"/>
          <p:cNvGraphicFramePr>
            <a:graphicFrameLocks noGrp="1"/>
          </p:cNvGraphicFramePr>
          <p:nvPr/>
        </p:nvGraphicFramePr>
        <p:xfrm>
          <a:off x="1524000" y="1676400"/>
          <a:ext cx="6096000" cy="2011680"/>
        </p:xfrm>
        <a:graphic>
          <a:graphicData uri="http://schemas.openxmlformats.org/drawingml/2006/table">
            <a:tbl>
              <a:tblPr bandRow="1">
                <a:tableStyleId>{5C22544A-7EE6-4342-B048-85BDC9FD1C3A}</a:tableStyleId>
              </a:tblPr>
              <a:tblGrid>
                <a:gridCol w="2667000"/>
                <a:gridCol w="2590800"/>
                <a:gridCol w="8382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void </a:t>
                      </a:r>
                      <a:r>
                        <a:rPr lang="en-US" b="1" dirty="0" err="1" smtClean="0">
                          <a:solidFill>
                            <a:srgbClr val="FF0000"/>
                          </a:solidFill>
                        </a:rPr>
                        <a:t>sP</a:t>
                      </a:r>
                      <a:r>
                        <a:rPr lang="en-US" b="1" dirty="0" smtClean="0"/>
                        <a:t>(</a:t>
                      </a:r>
                      <a:r>
                        <a:rPr lang="en-US" b="1" dirty="0" err="1" smtClean="0"/>
                        <a:t>int</a:t>
                      </a:r>
                      <a:r>
                        <a:rPr lang="en-US" b="1" baseline="0" dirty="0" smtClean="0"/>
                        <a:t> n) {</a:t>
                      </a:r>
                    </a:p>
                    <a:p>
                      <a:r>
                        <a:rPr lang="en-US" b="1" baseline="0" dirty="0" smtClean="0"/>
                        <a:t>float </a:t>
                      </a:r>
                      <a:r>
                        <a:rPr lang="en-US" b="1" baseline="0" dirty="0" smtClean="0">
                          <a:solidFill>
                            <a:srgbClr val="FF0000"/>
                          </a:solidFill>
                        </a:rPr>
                        <a:t>s</a:t>
                      </a:r>
                      <a:r>
                        <a:rPr lang="en-US" b="1" baseline="0" dirty="0" smtClean="0"/>
                        <a:t> = 0.0;</a:t>
                      </a:r>
                    </a:p>
                    <a:p>
                      <a:r>
                        <a:rPr lang="en-US" b="1" baseline="0" dirty="0" smtClean="0"/>
                        <a:t>float </a:t>
                      </a:r>
                      <a:r>
                        <a:rPr lang="en-US" b="1" baseline="0" dirty="0" smtClean="0">
                          <a:solidFill>
                            <a:srgbClr val="FF0000"/>
                          </a:solidFill>
                        </a:rPr>
                        <a:t>p</a:t>
                      </a:r>
                      <a:r>
                        <a:rPr lang="en-US" b="1" baseline="0" dirty="0" smtClean="0"/>
                        <a:t> = 1.0;</a:t>
                      </a:r>
                    </a:p>
                    <a:p>
                      <a:r>
                        <a:rPr lang="en-US" b="1" baseline="0" dirty="0" smtClean="0"/>
                        <a:t>for (</a:t>
                      </a:r>
                      <a:r>
                        <a:rPr lang="en-US" b="1" baseline="0" dirty="0" err="1" smtClean="0"/>
                        <a:t>int</a:t>
                      </a:r>
                      <a:r>
                        <a:rPr lang="en-US" b="1" baseline="0" dirty="0" smtClean="0"/>
                        <a:t> </a:t>
                      </a:r>
                      <a:r>
                        <a:rPr lang="en-US" b="1" baseline="0" dirty="0" smtClean="0">
                          <a:solidFill>
                            <a:srgbClr val="FF0000"/>
                          </a:solidFill>
                        </a:rPr>
                        <a:t>j</a:t>
                      </a:r>
                      <a:r>
                        <a:rPr lang="en-US" b="1" baseline="0" dirty="0" smtClean="0"/>
                        <a:t> = 1; </a:t>
                      </a:r>
                      <a:r>
                        <a:rPr lang="en-US" b="1" baseline="0" dirty="0" smtClean="0">
                          <a:solidFill>
                            <a:srgbClr val="FF0000"/>
                          </a:solidFill>
                        </a:rPr>
                        <a:t>j</a:t>
                      </a:r>
                      <a:r>
                        <a:rPr lang="en-US" b="1" baseline="0" dirty="0" smtClean="0"/>
                        <a:t> &lt;= n; </a:t>
                      </a:r>
                      <a:r>
                        <a:rPr lang="en-US" b="1" baseline="0" dirty="0" smtClean="0">
                          <a:solidFill>
                            <a:srgbClr val="FF0000"/>
                          </a:solidFill>
                        </a:rPr>
                        <a:t>j</a:t>
                      </a:r>
                      <a:r>
                        <a:rPr lang="en-US" b="1" baseline="0" dirty="0" smtClean="0"/>
                        <a:t>++)</a:t>
                      </a:r>
                    </a:p>
                    <a:p>
                      <a:r>
                        <a:rPr lang="en-US" b="1" baseline="0" dirty="0" smtClean="0"/>
                        <a:t>      { </a:t>
                      </a:r>
                      <a:r>
                        <a:rPr lang="en-US" b="1" baseline="0" dirty="0" smtClean="0">
                          <a:solidFill>
                            <a:srgbClr val="FF0000"/>
                          </a:solidFill>
                        </a:rPr>
                        <a:t>s</a:t>
                      </a:r>
                      <a:r>
                        <a:rPr lang="en-US" b="1" baseline="0" dirty="0" smtClean="0"/>
                        <a:t> = </a:t>
                      </a:r>
                      <a:r>
                        <a:rPr lang="en-US" b="1" baseline="0" dirty="0" smtClean="0">
                          <a:solidFill>
                            <a:srgbClr val="FF0000"/>
                          </a:solidFill>
                        </a:rPr>
                        <a:t>s</a:t>
                      </a:r>
                      <a:r>
                        <a:rPr lang="en-US" b="1" baseline="0" dirty="0" smtClean="0"/>
                        <a:t> + </a:t>
                      </a:r>
                      <a:r>
                        <a:rPr lang="en-US" b="1" baseline="0" dirty="0" smtClean="0">
                          <a:solidFill>
                            <a:srgbClr val="FF0000"/>
                          </a:solidFill>
                        </a:rPr>
                        <a:t>j</a:t>
                      </a:r>
                      <a:r>
                        <a:rPr lang="en-US" b="1" baseline="0" dirty="0" smtClean="0"/>
                        <a:t>;</a:t>
                      </a:r>
                    </a:p>
                    <a:p>
                      <a:r>
                        <a:rPr lang="en-US" b="1" baseline="0" dirty="0" smtClean="0"/>
                        <a:t>        </a:t>
                      </a:r>
                      <a:r>
                        <a:rPr lang="en-US" b="1" baseline="0" dirty="0" smtClean="0">
                          <a:solidFill>
                            <a:srgbClr val="FF0000"/>
                          </a:solidFill>
                        </a:rPr>
                        <a:t>p</a:t>
                      </a:r>
                      <a:r>
                        <a:rPr lang="en-US" b="1" baseline="0" dirty="0" smtClean="0"/>
                        <a:t> = </a:t>
                      </a:r>
                      <a:r>
                        <a:rPr lang="en-US" b="1" baseline="0" dirty="0" smtClean="0">
                          <a:solidFill>
                            <a:srgbClr val="FF0000"/>
                          </a:solidFill>
                        </a:rPr>
                        <a:t>p</a:t>
                      </a:r>
                      <a:r>
                        <a:rPr lang="en-US" b="1" baseline="0" dirty="0" smtClean="0"/>
                        <a:t> *</a:t>
                      </a:r>
                      <a:r>
                        <a:rPr lang="en-US" b="1" baseline="0" dirty="0" smtClean="0">
                          <a:solidFill>
                            <a:srgbClr val="FF0000"/>
                          </a:solidFill>
                        </a:rPr>
                        <a:t>j</a:t>
                      </a:r>
                      <a:r>
                        <a:rPr lang="en-US" b="1" baseline="0" dirty="0" smtClean="0"/>
                        <a:t>; }</a:t>
                      </a:r>
                    </a:p>
                    <a:p>
                      <a:r>
                        <a:rPr lang="en-US" b="1" baseline="0" dirty="0" err="1" smtClean="0">
                          <a:solidFill>
                            <a:schemeClr val="tx1"/>
                          </a:solidFill>
                        </a:rPr>
                        <a:t>foo</a:t>
                      </a:r>
                      <a:r>
                        <a:rPr lang="en-US" b="1" baseline="0" dirty="0" smtClean="0">
                          <a:solidFill>
                            <a:srgbClr val="FF0000"/>
                          </a:solidFill>
                        </a:rPr>
                        <a:t>(s, p)</a:t>
                      </a:r>
                      <a:r>
                        <a:rPr lang="en-US" b="1" baseline="0" dirty="0" smtClean="0">
                          <a:solidFill>
                            <a:schemeClr val="tx1"/>
                          </a:solidFill>
                        </a:rPr>
                        <a:t>;</a:t>
                      </a:r>
                      <a:r>
                        <a:rPr lang="en-US" b="1" baseline="0" dirty="0" smtClean="0">
                          <a:solidFill>
                            <a:srgbClr val="FF0000"/>
                          </a:solidFill>
                        </a:rPr>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Near-duplicate of original code</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Renaming of variables and procedure names</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At one end of the similarity spectrum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15</a:t>
            </a:fld>
            <a:endParaRPr lang="en-US" smtClean="0"/>
          </a:p>
        </p:txBody>
      </p:sp>
      <p:graphicFrame>
        <p:nvGraphicFramePr>
          <p:cNvPr id="5" name="Table 4"/>
          <p:cNvGraphicFramePr>
            <a:graphicFrameLocks noGrp="1"/>
          </p:cNvGraphicFramePr>
          <p:nvPr/>
        </p:nvGraphicFramePr>
        <p:xfrm>
          <a:off x="1524000" y="1676400"/>
          <a:ext cx="5257800" cy="2011680"/>
        </p:xfrm>
        <a:graphic>
          <a:graphicData uri="http://schemas.openxmlformats.org/drawingml/2006/table">
            <a:tbl>
              <a:tblPr bandRow="1">
                <a:tableStyleId>{5C22544A-7EE6-4342-B048-85BDC9FD1C3A}</a:tableStyleId>
              </a:tblPr>
              <a:tblGrid>
                <a:gridCol w="2667000"/>
                <a:gridCol w="25908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void </a:t>
                      </a:r>
                      <a:r>
                        <a:rPr lang="en-US" b="1" dirty="0" err="1" smtClean="0">
                          <a:solidFill>
                            <a:srgbClr val="FF0000"/>
                          </a:solidFill>
                        </a:rPr>
                        <a:t>sP</a:t>
                      </a:r>
                      <a:r>
                        <a:rPr lang="en-US" b="1" dirty="0" smtClean="0">
                          <a:solidFill>
                            <a:schemeClr val="tx1"/>
                          </a:solidFill>
                        </a:rPr>
                        <a:t>(</a:t>
                      </a:r>
                      <a:r>
                        <a:rPr lang="en-US" b="1" dirty="0" err="1" smtClean="0">
                          <a:solidFill>
                            <a:schemeClr val="tx1"/>
                          </a:solidFill>
                        </a:rPr>
                        <a:t>int</a:t>
                      </a:r>
                      <a:r>
                        <a:rPr lang="en-US" b="1" baseline="0" dirty="0" smtClean="0">
                          <a:solidFill>
                            <a:schemeClr val="tx1"/>
                          </a:solidFill>
                        </a:rPr>
                        <a:t> n) {</a:t>
                      </a:r>
                    </a:p>
                    <a:p>
                      <a:r>
                        <a:rPr lang="en-US" b="1" baseline="0" dirty="0" smtClean="0">
                          <a:solidFill>
                            <a:schemeClr val="tx1"/>
                          </a:solidFill>
                        </a:rPr>
                        <a:t>float </a:t>
                      </a:r>
                      <a:r>
                        <a:rPr lang="en-US" b="1" baseline="0" dirty="0" smtClean="0">
                          <a:solidFill>
                            <a:srgbClr val="FF0000"/>
                          </a:solidFill>
                        </a:rPr>
                        <a:t>s = n</a:t>
                      </a:r>
                      <a:r>
                        <a:rPr lang="en-US" b="1" baseline="0" dirty="0" smtClean="0">
                          <a:solidFill>
                            <a:schemeClr val="tx1"/>
                          </a:solidFill>
                        </a:rPr>
                        <a:t>;</a:t>
                      </a:r>
                    </a:p>
                    <a:p>
                      <a:r>
                        <a:rPr lang="en-US" b="1" baseline="0" dirty="0" smtClean="0">
                          <a:solidFill>
                            <a:schemeClr val="tx1"/>
                          </a:solidFill>
                        </a:rPr>
                        <a:t>float </a:t>
                      </a:r>
                      <a:r>
                        <a:rPr lang="en-US" b="1" baseline="0" dirty="0" smtClean="0">
                          <a:solidFill>
                            <a:srgbClr val="FF0000"/>
                          </a:solidFill>
                        </a:rPr>
                        <a:t>p = n</a:t>
                      </a:r>
                      <a:r>
                        <a:rPr lang="en-US" b="1" baseline="0" dirty="0" smtClean="0">
                          <a:solidFill>
                            <a:schemeClr val="tx1"/>
                          </a:solidFill>
                        </a:rPr>
                        <a:t>; </a:t>
                      </a:r>
                    </a:p>
                    <a:p>
                      <a:r>
                        <a:rPr lang="en-US" b="1" baseline="0" dirty="0" smtClean="0">
                          <a:solidFill>
                            <a:schemeClr val="tx1"/>
                          </a:solidFill>
                        </a:rPr>
                        <a:t>for (</a:t>
                      </a:r>
                      <a:r>
                        <a:rPr lang="en-US" b="1" baseline="0" dirty="0" err="1" smtClean="0">
                          <a:solidFill>
                            <a:schemeClr val="tx1"/>
                          </a:solidFill>
                        </a:rPr>
                        <a:t>int</a:t>
                      </a:r>
                      <a:r>
                        <a:rPr lang="en-US" b="1" baseline="0" dirty="0" smtClean="0">
                          <a:solidFill>
                            <a:schemeClr val="tx1"/>
                          </a:solidFill>
                        </a:rPr>
                        <a:t> </a:t>
                      </a:r>
                      <a:r>
                        <a:rPr lang="en-US" b="1" baseline="0" dirty="0" smtClean="0">
                          <a:solidFill>
                            <a:srgbClr val="FF0000"/>
                          </a:solidFill>
                        </a:rPr>
                        <a:t>j = n; j &gt; 1; j--</a:t>
                      </a:r>
                      <a:r>
                        <a:rPr lang="en-US" b="1" baseline="0" dirty="0" smtClean="0">
                          <a:solidFill>
                            <a:schemeClr val="tx1"/>
                          </a:solidFill>
                        </a:rPr>
                        <a:t>)</a:t>
                      </a:r>
                    </a:p>
                    <a:p>
                      <a:r>
                        <a:rPr lang="en-US" b="1" baseline="0" dirty="0" smtClean="0">
                          <a:solidFill>
                            <a:schemeClr val="tx1"/>
                          </a:solidFill>
                        </a:rPr>
                        <a:t>      { </a:t>
                      </a:r>
                      <a:r>
                        <a:rPr lang="en-US" b="1" baseline="0" dirty="0" smtClean="0">
                          <a:solidFill>
                            <a:srgbClr val="FF0000"/>
                          </a:solidFill>
                        </a:rPr>
                        <a:t>s = s + (j - 1)</a:t>
                      </a:r>
                      <a:r>
                        <a:rPr lang="en-US" b="1" baseline="0" dirty="0" smtClean="0">
                          <a:solidFill>
                            <a:schemeClr val="tx1"/>
                          </a:solidFill>
                        </a:rPr>
                        <a:t>;</a:t>
                      </a:r>
                    </a:p>
                    <a:p>
                      <a:r>
                        <a:rPr lang="en-US" b="1" baseline="0" dirty="0" smtClean="0">
                          <a:solidFill>
                            <a:schemeClr val="tx1"/>
                          </a:solidFill>
                        </a:rPr>
                        <a:t>        </a:t>
                      </a:r>
                      <a:r>
                        <a:rPr lang="en-US" b="1" baseline="0" dirty="0" smtClean="0">
                          <a:solidFill>
                            <a:srgbClr val="FF0000"/>
                          </a:solidFill>
                        </a:rPr>
                        <a:t>p = p * (j - 1)</a:t>
                      </a:r>
                      <a:r>
                        <a:rPr lang="en-US" b="1" baseline="0" dirty="0" smtClean="0">
                          <a:solidFill>
                            <a:schemeClr val="tx1"/>
                          </a:solidFill>
                        </a:rPr>
                        <a:t>;</a:t>
                      </a:r>
                      <a:r>
                        <a:rPr lang="en-US" b="1" baseline="0" dirty="0" smtClean="0">
                          <a:solidFill>
                            <a:srgbClr val="FF0000"/>
                          </a:solidFill>
                        </a:rPr>
                        <a:t> </a:t>
                      </a:r>
                      <a:r>
                        <a:rPr lang="en-US" b="1" baseline="0" dirty="0" smtClean="0">
                          <a:solidFill>
                            <a:schemeClr val="tx1"/>
                          </a:solidFill>
                        </a:rPr>
                        <a:t>}</a:t>
                      </a:r>
                    </a:p>
                    <a:p>
                      <a:r>
                        <a:rPr lang="en-US" b="1" baseline="0" dirty="0" err="1" smtClean="0">
                          <a:solidFill>
                            <a:schemeClr val="tx1"/>
                          </a:solidFill>
                        </a:rPr>
                        <a:t>foo</a:t>
                      </a:r>
                      <a:r>
                        <a:rPr lang="en-US" b="1" baseline="0" dirty="0" smtClean="0">
                          <a:solidFill>
                            <a:srgbClr val="FF0000"/>
                          </a:solidFill>
                        </a:rPr>
                        <a:t>(s, p)</a:t>
                      </a:r>
                      <a:r>
                        <a:rPr lang="en-US" b="1" baseline="0" dirty="0" smtClean="0">
                          <a:solidFill>
                            <a:schemeClr val="tx1"/>
                          </a:solidFill>
                        </a:rPr>
                        <a:t>; }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16</a:t>
            </a:fld>
            <a:endParaRPr lang="en-US" smtClean="0"/>
          </a:p>
        </p:txBody>
      </p:sp>
      <p:graphicFrame>
        <p:nvGraphicFramePr>
          <p:cNvPr id="5" name="Table 4"/>
          <p:cNvGraphicFramePr>
            <a:graphicFrameLocks noGrp="1"/>
          </p:cNvGraphicFramePr>
          <p:nvPr/>
        </p:nvGraphicFramePr>
        <p:xfrm>
          <a:off x="1524000" y="1676400"/>
          <a:ext cx="6096000" cy="2011680"/>
        </p:xfrm>
        <a:graphic>
          <a:graphicData uri="http://schemas.openxmlformats.org/drawingml/2006/table">
            <a:tbl>
              <a:tblPr bandRow="1">
                <a:tableStyleId>{5C22544A-7EE6-4342-B048-85BDC9FD1C3A}</a:tableStyleId>
              </a:tblPr>
              <a:tblGrid>
                <a:gridCol w="2667000"/>
                <a:gridCol w="2590800"/>
                <a:gridCol w="8382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void </a:t>
                      </a:r>
                      <a:r>
                        <a:rPr lang="en-US" b="1" dirty="0" err="1" smtClean="0">
                          <a:solidFill>
                            <a:srgbClr val="FF0000"/>
                          </a:solidFill>
                        </a:rPr>
                        <a:t>sP</a:t>
                      </a:r>
                      <a:r>
                        <a:rPr lang="en-US" b="1" dirty="0" smtClean="0">
                          <a:solidFill>
                            <a:schemeClr val="tx1"/>
                          </a:solidFill>
                        </a:rPr>
                        <a:t>(</a:t>
                      </a:r>
                      <a:r>
                        <a:rPr lang="en-US" b="1" dirty="0" err="1" smtClean="0">
                          <a:solidFill>
                            <a:schemeClr val="tx1"/>
                          </a:solidFill>
                        </a:rPr>
                        <a:t>int</a:t>
                      </a:r>
                      <a:r>
                        <a:rPr lang="en-US" b="1" baseline="0" dirty="0" smtClean="0">
                          <a:solidFill>
                            <a:schemeClr val="tx1"/>
                          </a:solidFill>
                        </a:rPr>
                        <a:t> n) {</a:t>
                      </a:r>
                    </a:p>
                    <a:p>
                      <a:r>
                        <a:rPr lang="en-US" b="1" baseline="0" dirty="0" smtClean="0">
                          <a:solidFill>
                            <a:schemeClr val="tx1"/>
                          </a:solidFill>
                        </a:rPr>
                        <a:t>float </a:t>
                      </a:r>
                      <a:r>
                        <a:rPr lang="en-US" b="1" baseline="0" dirty="0" smtClean="0">
                          <a:solidFill>
                            <a:srgbClr val="FF0000"/>
                          </a:solidFill>
                        </a:rPr>
                        <a:t>s = n</a:t>
                      </a:r>
                      <a:r>
                        <a:rPr lang="en-US" b="1" baseline="0" dirty="0" smtClean="0">
                          <a:solidFill>
                            <a:schemeClr val="tx1"/>
                          </a:solidFill>
                        </a:rPr>
                        <a:t>;</a:t>
                      </a:r>
                    </a:p>
                    <a:p>
                      <a:r>
                        <a:rPr lang="en-US" b="1" baseline="0" dirty="0" smtClean="0">
                          <a:solidFill>
                            <a:schemeClr val="tx1"/>
                          </a:solidFill>
                        </a:rPr>
                        <a:t>float </a:t>
                      </a:r>
                      <a:r>
                        <a:rPr lang="en-US" b="1" baseline="0" dirty="0" smtClean="0">
                          <a:solidFill>
                            <a:srgbClr val="FF0000"/>
                          </a:solidFill>
                        </a:rPr>
                        <a:t>p = n</a:t>
                      </a:r>
                      <a:r>
                        <a:rPr lang="en-US" b="1" baseline="0" dirty="0" smtClean="0">
                          <a:solidFill>
                            <a:schemeClr val="tx1"/>
                          </a:solidFill>
                        </a:rPr>
                        <a:t>; </a:t>
                      </a:r>
                    </a:p>
                    <a:p>
                      <a:r>
                        <a:rPr lang="en-US" b="1" baseline="0" dirty="0" smtClean="0">
                          <a:solidFill>
                            <a:schemeClr val="tx1"/>
                          </a:solidFill>
                        </a:rPr>
                        <a:t>for (</a:t>
                      </a:r>
                      <a:r>
                        <a:rPr lang="en-US" b="1" baseline="0" dirty="0" err="1" smtClean="0">
                          <a:solidFill>
                            <a:schemeClr val="tx1"/>
                          </a:solidFill>
                        </a:rPr>
                        <a:t>int</a:t>
                      </a:r>
                      <a:r>
                        <a:rPr lang="en-US" b="1" baseline="0" dirty="0" smtClean="0">
                          <a:solidFill>
                            <a:schemeClr val="tx1"/>
                          </a:solidFill>
                        </a:rPr>
                        <a:t> </a:t>
                      </a:r>
                      <a:r>
                        <a:rPr lang="en-US" b="1" baseline="0" dirty="0" smtClean="0">
                          <a:solidFill>
                            <a:srgbClr val="FF0000"/>
                          </a:solidFill>
                        </a:rPr>
                        <a:t>j = n; j &gt; 1; j--</a:t>
                      </a:r>
                      <a:r>
                        <a:rPr lang="en-US" b="1" baseline="0" dirty="0" smtClean="0">
                          <a:solidFill>
                            <a:schemeClr val="tx1"/>
                          </a:solidFill>
                        </a:rPr>
                        <a:t>)</a:t>
                      </a:r>
                    </a:p>
                    <a:p>
                      <a:r>
                        <a:rPr lang="en-US" b="1" baseline="0" dirty="0" smtClean="0">
                          <a:solidFill>
                            <a:schemeClr val="tx1"/>
                          </a:solidFill>
                        </a:rPr>
                        <a:t>      { </a:t>
                      </a:r>
                      <a:r>
                        <a:rPr lang="en-US" b="1" baseline="0" dirty="0" smtClean="0">
                          <a:solidFill>
                            <a:srgbClr val="FF0000"/>
                          </a:solidFill>
                        </a:rPr>
                        <a:t>s = s + (j - 1)</a:t>
                      </a:r>
                      <a:r>
                        <a:rPr lang="en-US" b="1" baseline="0" dirty="0" smtClean="0">
                          <a:solidFill>
                            <a:schemeClr val="tx1"/>
                          </a:solidFill>
                        </a:rPr>
                        <a:t>;</a:t>
                      </a:r>
                    </a:p>
                    <a:p>
                      <a:r>
                        <a:rPr lang="en-US" b="1" baseline="0" dirty="0" smtClean="0">
                          <a:solidFill>
                            <a:schemeClr val="tx1"/>
                          </a:solidFill>
                        </a:rPr>
                        <a:t>        </a:t>
                      </a:r>
                      <a:r>
                        <a:rPr lang="en-US" b="1" baseline="0" dirty="0" smtClean="0">
                          <a:solidFill>
                            <a:srgbClr val="FF0000"/>
                          </a:solidFill>
                        </a:rPr>
                        <a:t>p = p * (j - 1)</a:t>
                      </a:r>
                      <a:r>
                        <a:rPr lang="en-US" b="1" baseline="0" dirty="0" smtClean="0">
                          <a:solidFill>
                            <a:schemeClr val="tx1"/>
                          </a:solidFill>
                        </a:rPr>
                        <a:t>;</a:t>
                      </a:r>
                      <a:r>
                        <a:rPr lang="en-US" b="1" baseline="0" dirty="0" smtClean="0">
                          <a:solidFill>
                            <a:srgbClr val="FF0000"/>
                          </a:solidFill>
                        </a:rPr>
                        <a:t> </a:t>
                      </a:r>
                      <a:r>
                        <a:rPr lang="en-US" b="1" baseline="0" dirty="0" smtClean="0">
                          <a:solidFill>
                            <a:schemeClr val="tx1"/>
                          </a:solidFill>
                        </a:rPr>
                        <a:t>}</a:t>
                      </a:r>
                    </a:p>
                    <a:p>
                      <a:r>
                        <a:rPr lang="en-US" b="1" baseline="0" dirty="0" err="1" smtClean="0">
                          <a:solidFill>
                            <a:schemeClr val="tx1"/>
                          </a:solidFill>
                        </a:rPr>
                        <a:t>foo</a:t>
                      </a:r>
                      <a:r>
                        <a:rPr lang="en-US" b="1" baseline="0" dirty="0" smtClean="0">
                          <a:solidFill>
                            <a:srgbClr val="FF0000"/>
                          </a:solidFill>
                        </a:rPr>
                        <a:t>(s, p)</a:t>
                      </a:r>
                      <a:r>
                        <a:rPr lang="en-US" b="1" baseline="0" dirty="0" smtClean="0">
                          <a:solidFill>
                            <a:schemeClr val="tx1"/>
                          </a:solidFill>
                        </a:rPr>
                        <a:t>; }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Has the same functionality as the original code</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Quite different logic</a:t>
            </a:r>
            <a:endParaRPr kumimoji="0" lang="en-US" sz="220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At other end of the similarity spectrum</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17</a:t>
            </a:fld>
            <a:endParaRPr lang="en-US" smtClean="0"/>
          </a:p>
        </p:txBody>
      </p:sp>
      <p:graphicFrame>
        <p:nvGraphicFramePr>
          <p:cNvPr id="5" name="Table 4"/>
          <p:cNvGraphicFramePr>
            <a:graphicFrameLocks noGrp="1"/>
          </p:cNvGraphicFramePr>
          <p:nvPr/>
        </p:nvGraphicFramePr>
        <p:xfrm>
          <a:off x="1524000" y="1676400"/>
          <a:ext cx="5257800" cy="2011680"/>
        </p:xfrm>
        <a:graphic>
          <a:graphicData uri="http://schemas.openxmlformats.org/drawingml/2006/table">
            <a:tbl>
              <a:tblPr bandRow="1">
                <a:tableStyleId>{5C22544A-7EE6-4342-B048-85BDC9FD1C3A}</a:tableStyleId>
              </a:tblPr>
              <a:tblGrid>
                <a:gridCol w="2667000"/>
                <a:gridCol w="25908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void</a:t>
                      </a:r>
                      <a:r>
                        <a:rPr lang="en-US" b="1" baseline="0" dirty="0" smtClean="0">
                          <a:solidFill>
                            <a:schemeClr val="tx1"/>
                          </a:solidFill>
                        </a:rPr>
                        <a:t> </a:t>
                      </a:r>
                      <a:r>
                        <a:rPr lang="en-US" b="1" baseline="0" dirty="0" err="1" smtClean="0">
                          <a:solidFill>
                            <a:schemeClr val="tx1"/>
                          </a:solidFill>
                        </a:rPr>
                        <a:t>sP</a:t>
                      </a:r>
                      <a:r>
                        <a:rPr lang="en-US" b="1" dirty="0" smtClean="0">
                          <a:solidFill>
                            <a:schemeClr val="tx1"/>
                          </a:solidFill>
                        </a:rPr>
                        <a:t>(</a:t>
                      </a:r>
                      <a:r>
                        <a:rPr lang="en-US" b="1" dirty="0" err="1" smtClean="0">
                          <a:solidFill>
                            <a:schemeClr val="tx1"/>
                          </a:solidFill>
                        </a:rPr>
                        <a:t>int</a:t>
                      </a:r>
                      <a:r>
                        <a:rPr lang="en-US" b="1" baseline="0" dirty="0" smtClean="0">
                          <a:solidFill>
                            <a:schemeClr val="tx1"/>
                          </a:solidFill>
                        </a:rPr>
                        <a:t> n) {</a:t>
                      </a:r>
                    </a:p>
                    <a:p>
                      <a:r>
                        <a:rPr lang="en-US" b="1" baseline="0" dirty="0" smtClean="0">
                          <a:solidFill>
                            <a:srgbClr val="00B050"/>
                          </a:solidFill>
                        </a:rPr>
                        <a:t>float s = 0.0</a:t>
                      </a:r>
                      <a:r>
                        <a:rPr lang="en-US" b="1" baseline="0" dirty="0" smtClean="0">
                          <a:solidFill>
                            <a:schemeClr val="tx1"/>
                          </a:solidFill>
                        </a:rPr>
                        <a:t>;</a:t>
                      </a:r>
                    </a:p>
                    <a:p>
                      <a:r>
                        <a:rPr lang="en-US" b="1" baseline="0" dirty="0" smtClean="0">
                          <a:solidFill>
                            <a:srgbClr val="00B050"/>
                          </a:solidFill>
                        </a:rPr>
                        <a:t>for (</a:t>
                      </a:r>
                      <a:r>
                        <a:rPr lang="en-US" b="1" baseline="0" dirty="0" err="1" smtClean="0">
                          <a:solidFill>
                            <a:srgbClr val="00B050"/>
                          </a:solidFill>
                        </a:rPr>
                        <a:t>int</a:t>
                      </a:r>
                      <a:r>
                        <a:rPr lang="en-US" b="1" baseline="0" dirty="0" smtClean="0">
                          <a:solidFill>
                            <a:srgbClr val="00B050"/>
                          </a:solidFill>
                        </a:rPr>
                        <a:t> j = 1; j &lt;= n; j++)</a:t>
                      </a:r>
                    </a:p>
                    <a:p>
                      <a:r>
                        <a:rPr lang="en-US" b="1" baseline="0" dirty="0" smtClean="0">
                          <a:solidFill>
                            <a:schemeClr val="tx1"/>
                          </a:solidFill>
                        </a:rPr>
                        <a:t>      { </a:t>
                      </a:r>
                      <a:r>
                        <a:rPr lang="en-US" b="1" baseline="0" dirty="0" smtClean="0">
                          <a:solidFill>
                            <a:srgbClr val="FF0000"/>
                          </a:solidFill>
                        </a:rPr>
                        <a:t>if ((n + j) % 2 == 0)</a:t>
                      </a:r>
                    </a:p>
                    <a:p>
                      <a:r>
                        <a:rPr lang="en-US" b="1" baseline="0" dirty="0" smtClean="0">
                          <a:solidFill>
                            <a:schemeClr val="tx1"/>
                          </a:solidFill>
                        </a:rPr>
                        <a:t>            { </a:t>
                      </a:r>
                      <a:r>
                        <a:rPr lang="en-US" b="1" baseline="0" dirty="0" smtClean="0">
                          <a:solidFill>
                            <a:srgbClr val="00B050"/>
                          </a:solidFill>
                        </a:rPr>
                        <a:t>s = s + j; </a:t>
                      </a:r>
                      <a:r>
                        <a:rPr lang="en-US" b="1" baseline="0" dirty="0" smtClean="0">
                          <a:solidFill>
                            <a:schemeClr val="tx1"/>
                          </a:solidFill>
                        </a:rPr>
                        <a:t>}</a:t>
                      </a:r>
                    </a:p>
                    <a:p>
                      <a:r>
                        <a:rPr lang="en-US" b="1" baseline="0" dirty="0" smtClean="0">
                          <a:solidFill>
                            <a:schemeClr val="tx1"/>
                          </a:solidFill>
                        </a:rPr>
                        <a:t>        </a:t>
                      </a:r>
                      <a:r>
                        <a:rPr lang="en-US" b="1" baseline="0" dirty="0" smtClean="0">
                          <a:solidFill>
                            <a:srgbClr val="FF0000"/>
                          </a:solidFill>
                        </a:rPr>
                        <a:t>else { s = s * j; } </a:t>
                      </a:r>
                      <a:r>
                        <a:rPr lang="en-US" b="1" baseline="0" dirty="0" smtClean="0">
                          <a:solidFill>
                            <a:schemeClr val="tx1"/>
                          </a:solidFill>
                        </a:rPr>
                        <a:t>}</a:t>
                      </a:r>
                    </a:p>
                    <a:p>
                      <a:r>
                        <a:rPr lang="en-US" b="1" baseline="0" dirty="0" smtClean="0">
                          <a:solidFill>
                            <a:schemeClr val="tx1"/>
                          </a:solidFill>
                        </a:rPr>
                        <a:t>f(s, n);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Software</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18</a:t>
            </a:fld>
            <a:endParaRPr lang="en-US" smtClean="0"/>
          </a:p>
        </p:txBody>
      </p:sp>
      <p:graphicFrame>
        <p:nvGraphicFramePr>
          <p:cNvPr id="5" name="Table 4"/>
          <p:cNvGraphicFramePr>
            <a:graphicFrameLocks noGrp="1"/>
          </p:cNvGraphicFramePr>
          <p:nvPr/>
        </p:nvGraphicFramePr>
        <p:xfrm>
          <a:off x="1524000" y="1676400"/>
          <a:ext cx="6096000" cy="2011680"/>
        </p:xfrm>
        <a:graphic>
          <a:graphicData uri="http://schemas.openxmlformats.org/drawingml/2006/table">
            <a:tbl>
              <a:tblPr bandRow="1">
                <a:tableStyleId>{5C22544A-7EE6-4342-B048-85BDC9FD1C3A}</a:tableStyleId>
              </a:tblPr>
              <a:tblGrid>
                <a:gridCol w="2667000"/>
                <a:gridCol w="2590800"/>
                <a:gridCol w="8382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void</a:t>
                      </a:r>
                      <a:r>
                        <a:rPr lang="en-US" b="1" baseline="0" dirty="0" smtClean="0">
                          <a:solidFill>
                            <a:schemeClr val="tx1"/>
                          </a:solidFill>
                        </a:rPr>
                        <a:t> </a:t>
                      </a:r>
                      <a:r>
                        <a:rPr lang="en-US" b="1" baseline="0" dirty="0" err="1" smtClean="0">
                          <a:solidFill>
                            <a:schemeClr val="tx1"/>
                          </a:solidFill>
                        </a:rPr>
                        <a:t>sP</a:t>
                      </a:r>
                      <a:r>
                        <a:rPr lang="en-US" b="1" dirty="0" smtClean="0">
                          <a:solidFill>
                            <a:schemeClr val="tx1"/>
                          </a:solidFill>
                        </a:rPr>
                        <a:t>(</a:t>
                      </a:r>
                      <a:r>
                        <a:rPr lang="en-US" b="1" dirty="0" err="1" smtClean="0">
                          <a:solidFill>
                            <a:schemeClr val="tx1"/>
                          </a:solidFill>
                        </a:rPr>
                        <a:t>int</a:t>
                      </a:r>
                      <a:r>
                        <a:rPr lang="en-US" b="1" baseline="0" dirty="0" smtClean="0">
                          <a:solidFill>
                            <a:schemeClr val="tx1"/>
                          </a:solidFill>
                        </a:rPr>
                        <a:t> n) {</a:t>
                      </a:r>
                    </a:p>
                    <a:p>
                      <a:r>
                        <a:rPr lang="en-US" b="1" baseline="0" dirty="0" smtClean="0">
                          <a:solidFill>
                            <a:srgbClr val="00B050"/>
                          </a:solidFill>
                        </a:rPr>
                        <a:t>float s = 0.0</a:t>
                      </a:r>
                      <a:r>
                        <a:rPr lang="en-US" b="1" baseline="0" dirty="0" smtClean="0">
                          <a:solidFill>
                            <a:schemeClr val="tx1"/>
                          </a:solidFill>
                        </a:rPr>
                        <a:t>;</a:t>
                      </a:r>
                    </a:p>
                    <a:p>
                      <a:r>
                        <a:rPr lang="en-US" b="1" baseline="0" dirty="0" smtClean="0">
                          <a:solidFill>
                            <a:srgbClr val="00B050"/>
                          </a:solidFill>
                        </a:rPr>
                        <a:t>for (</a:t>
                      </a:r>
                      <a:r>
                        <a:rPr lang="en-US" b="1" baseline="0" dirty="0" err="1" smtClean="0">
                          <a:solidFill>
                            <a:srgbClr val="00B050"/>
                          </a:solidFill>
                        </a:rPr>
                        <a:t>int</a:t>
                      </a:r>
                      <a:r>
                        <a:rPr lang="en-US" b="1" baseline="0" dirty="0" smtClean="0">
                          <a:solidFill>
                            <a:srgbClr val="00B050"/>
                          </a:solidFill>
                        </a:rPr>
                        <a:t> j = 1; j &lt;= n; j++)</a:t>
                      </a:r>
                    </a:p>
                    <a:p>
                      <a:r>
                        <a:rPr lang="en-US" b="1" baseline="0" dirty="0" smtClean="0">
                          <a:solidFill>
                            <a:schemeClr val="tx1"/>
                          </a:solidFill>
                        </a:rPr>
                        <a:t>      { </a:t>
                      </a:r>
                      <a:r>
                        <a:rPr lang="en-US" b="1" baseline="0" dirty="0" smtClean="0">
                          <a:solidFill>
                            <a:srgbClr val="FF0000"/>
                          </a:solidFill>
                        </a:rPr>
                        <a:t>if ((n + j) % 2 == 0)</a:t>
                      </a:r>
                    </a:p>
                    <a:p>
                      <a:r>
                        <a:rPr lang="en-US" b="1" baseline="0" dirty="0" smtClean="0">
                          <a:solidFill>
                            <a:schemeClr val="tx1"/>
                          </a:solidFill>
                        </a:rPr>
                        <a:t>            { </a:t>
                      </a:r>
                      <a:r>
                        <a:rPr lang="en-US" b="1" baseline="0" dirty="0" smtClean="0">
                          <a:solidFill>
                            <a:srgbClr val="00B050"/>
                          </a:solidFill>
                        </a:rPr>
                        <a:t>s = s + j; </a:t>
                      </a:r>
                      <a:r>
                        <a:rPr lang="en-US" b="1" baseline="0" dirty="0" smtClean="0">
                          <a:solidFill>
                            <a:schemeClr val="tx1"/>
                          </a:solidFill>
                        </a:rPr>
                        <a:t>}</a:t>
                      </a:r>
                    </a:p>
                    <a:p>
                      <a:r>
                        <a:rPr lang="en-US" b="1" baseline="0" dirty="0" smtClean="0">
                          <a:solidFill>
                            <a:schemeClr val="tx1"/>
                          </a:solidFill>
                        </a:rPr>
                        <a:t>        </a:t>
                      </a:r>
                      <a:r>
                        <a:rPr lang="en-US" b="1" baseline="0" dirty="0" smtClean="0">
                          <a:solidFill>
                            <a:srgbClr val="FF0000"/>
                          </a:solidFill>
                        </a:rPr>
                        <a:t>else { s = s * j; } </a:t>
                      </a:r>
                      <a:r>
                        <a:rPr lang="en-US" b="1" baseline="0" dirty="0" smtClean="0">
                          <a:solidFill>
                            <a:schemeClr val="tx1"/>
                          </a:solidFill>
                        </a:rPr>
                        <a:t>}</a:t>
                      </a:r>
                    </a:p>
                    <a:p>
                      <a:r>
                        <a:rPr lang="en-US" b="1" baseline="0" dirty="0" smtClean="0">
                          <a:solidFill>
                            <a:schemeClr val="tx1"/>
                          </a:solidFill>
                        </a:rPr>
                        <a:t>f(s, n);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Code reuse</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Reuse of code fragments with reformulations, additions</a:t>
            </a:r>
            <a:endParaRPr kumimoji="0" lang="en-US" sz="220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buClr>
                <a:srgbClr val="0000BE"/>
              </a:buClr>
              <a:buSzPct val="80000"/>
              <a:buFont typeface="Arial" charset="0"/>
              <a:buChar char="–"/>
              <a:defRPr/>
            </a:pPr>
            <a:r>
              <a:rPr lang="en-US" sz="2200" kern="0" dirty="0" smtClean="0">
                <a:solidFill>
                  <a:srgbClr val="000000"/>
                </a:solidFill>
                <a:latin typeface="Calibri"/>
              </a:rPr>
              <a:t>Somewhere in the middle range of the similarity spectrum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19</a:t>
            </a:fld>
            <a:endParaRPr lang="en-US" smtClean="0"/>
          </a:p>
        </p:txBody>
      </p:sp>
      <p:graphicFrame>
        <p:nvGraphicFramePr>
          <p:cNvPr id="6" name="Table 5"/>
          <p:cNvGraphicFramePr>
            <a:graphicFrameLocks noGrp="1"/>
          </p:cNvGraphicFramePr>
          <p:nvPr/>
        </p:nvGraphicFramePr>
        <p:xfrm>
          <a:off x="1676400" y="1752600"/>
          <a:ext cx="4912822" cy="2225040"/>
        </p:xfrm>
        <a:graphic>
          <a:graphicData uri="http://schemas.openxmlformats.org/drawingml/2006/table">
            <a:tbl>
              <a:tblPr bandRow="1">
                <a:tableStyleId>{5C22544A-7EE6-4342-B048-85BDC9FD1C3A}</a:tableStyleId>
              </a:tblPr>
              <a:tblGrid>
                <a:gridCol w="2474422"/>
                <a:gridCol w="2438400"/>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Outline</a:t>
            </a:r>
          </a:p>
        </p:txBody>
      </p:sp>
      <p:sp>
        <p:nvSpPr>
          <p:cNvPr id="11267" name="Rectangle 3"/>
          <p:cNvSpPr>
            <a:spLocks noGrp="1" noChangeArrowheads="1"/>
          </p:cNvSpPr>
          <p:nvPr>
            <p:ph type="body" idx="1"/>
          </p:nvPr>
        </p:nvSpPr>
        <p:spPr/>
        <p:txBody>
          <a:bodyPr/>
          <a:lstStyle/>
          <a:p>
            <a:r>
              <a:rPr lang="en-US" b="1" dirty="0" smtClean="0"/>
              <a:t>Motivation</a:t>
            </a:r>
          </a:p>
          <a:p>
            <a:pPr lvl="1"/>
            <a:r>
              <a:rPr lang="en-US" b="1" dirty="0" smtClean="0"/>
              <a:t>Why does copy detection matter?</a:t>
            </a:r>
            <a:endParaRPr lang="en-US" b="1" dirty="0" smtClean="0">
              <a:sym typeface="Wingdings" pitchFamily="2" charset="2"/>
            </a:endParaRPr>
          </a:p>
          <a:p>
            <a:pPr lvl="1"/>
            <a:r>
              <a:rPr lang="en-US" b="1" dirty="0" smtClean="0">
                <a:sym typeface="Wingdings" pitchFamily="2" charset="2"/>
              </a:rPr>
              <a:t>Examples of copying, not copying</a:t>
            </a:r>
          </a:p>
          <a:p>
            <a:pPr lvl="1">
              <a:buNone/>
            </a:pPr>
            <a:endParaRPr lang="en-US" b="1" dirty="0" smtClean="0"/>
          </a:p>
          <a:p>
            <a:r>
              <a:rPr lang="en-US" b="1" dirty="0" smtClean="0"/>
              <a:t>Copy detection</a:t>
            </a:r>
          </a:p>
          <a:p>
            <a:pPr lvl="1"/>
            <a:r>
              <a:rPr lang="en-US" b="1" dirty="0" smtClean="0">
                <a:solidFill>
                  <a:schemeClr val="bg1">
                    <a:lumMod val="85000"/>
                  </a:schemeClr>
                </a:solidFill>
              </a:rPr>
              <a:t>In documents</a:t>
            </a:r>
          </a:p>
          <a:p>
            <a:pPr lvl="1"/>
            <a:r>
              <a:rPr lang="en-US" b="1" dirty="0" smtClean="0">
                <a:solidFill>
                  <a:schemeClr val="bg1">
                    <a:lumMod val="85000"/>
                  </a:schemeClr>
                </a:solidFill>
              </a:rPr>
              <a:t>In software</a:t>
            </a:r>
          </a:p>
          <a:p>
            <a:pPr lvl="1"/>
            <a:r>
              <a:rPr lang="en-US" b="1" dirty="0" smtClean="0">
                <a:solidFill>
                  <a:schemeClr val="bg1">
                    <a:lumMod val="85000"/>
                  </a:schemeClr>
                </a:solidFill>
              </a:rPr>
              <a:t>In databases</a:t>
            </a:r>
          </a:p>
          <a:p>
            <a:endParaRPr lang="en-US" b="1" dirty="0" smtClean="0"/>
          </a:p>
          <a:p>
            <a:r>
              <a:rPr lang="en-US" b="1" dirty="0" smtClean="0"/>
              <a:t>Summary</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20</a:t>
            </a:fld>
            <a:endParaRPr lang="en-US" smtClean="0"/>
          </a:p>
        </p:txBody>
      </p:sp>
      <p:graphicFrame>
        <p:nvGraphicFramePr>
          <p:cNvPr id="6" name="Table 5"/>
          <p:cNvGraphicFramePr>
            <a:graphicFrameLocks noGrp="1"/>
          </p:cNvGraphicFramePr>
          <p:nvPr/>
        </p:nvGraphicFramePr>
        <p:xfrm>
          <a:off x="1676400" y="1752600"/>
          <a:ext cx="5370021" cy="2225040"/>
        </p:xfrm>
        <a:graphic>
          <a:graphicData uri="http://schemas.openxmlformats.org/drawingml/2006/table">
            <a:tbl>
              <a:tblPr bandRow="1">
                <a:tableStyleId>{5C22544A-7EE6-4342-B048-85BDC9FD1C3A}</a:tableStyleId>
              </a:tblPr>
              <a:tblGrid>
                <a:gridCol w="2474422"/>
                <a:gridCol w="2438400"/>
                <a:gridCol w="457199"/>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Copying likely between </a:t>
            </a:r>
            <a:r>
              <a:rPr kumimoji="0" lang="en-US" sz="2400" i="0" u="none" strike="noStrike" kern="0" cap="none" spc="0" normalizeH="0" baseline="0" noProof="0" dirty="0" smtClean="0">
                <a:ln>
                  <a:noFill/>
                </a:ln>
                <a:solidFill>
                  <a:schemeClr val="tx1"/>
                </a:solidFill>
                <a:effectLst/>
                <a:uLnTx/>
                <a:uFillTx/>
                <a:latin typeface="+mn-lt"/>
                <a:ea typeface="+mn-ea"/>
                <a:cs typeface="+mn-cs"/>
              </a:rPr>
              <a:t>S</a:t>
            </a:r>
            <a:r>
              <a:rPr lang="en-US" sz="2400" kern="0" baseline="-25000" dirty="0" smtClean="0">
                <a:latin typeface="+mn-lt"/>
              </a:rPr>
              <a:t>1</a:t>
            </a:r>
            <a:r>
              <a:rPr kumimoji="0" lang="en-US" sz="2400" i="0" u="none" strike="noStrike" kern="0" cap="none" spc="0" normalizeH="0" baseline="0" noProof="0" dirty="0" smtClean="0">
                <a:ln>
                  <a:noFill/>
                </a:ln>
                <a:solidFill>
                  <a:schemeClr val="tx1"/>
                </a:solidFill>
                <a:effectLst/>
                <a:uLnTx/>
                <a:uFillTx/>
                <a:latin typeface="+mn-lt"/>
                <a:ea typeface="+mn-ea"/>
                <a:cs typeface="+mn-cs"/>
              </a:rPr>
              <a:t> and S</a:t>
            </a:r>
            <a:r>
              <a:rPr kumimoji="0" lang="en-US" sz="2400" i="0" u="none" strike="noStrike" kern="0" cap="none" spc="0" normalizeH="0" baseline="-25000" noProof="0" dirty="0" smtClean="0">
                <a:ln>
                  <a:noFill/>
                </a:ln>
                <a:solidFill>
                  <a:schemeClr val="tx1"/>
                </a:solidFill>
                <a:effectLst/>
                <a:uLnTx/>
                <a:uFillTx/>
                <a:latin typeface="+mn-lt"/>
                <a:ea typeface="+mn-ea"/>
                <a:cs typeface="+mn-cs"/>
              </a:rPr>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21</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3: Abraham Lincoln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Abraham Lincoln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Copying likely between S</a:t>
            </a:r>
            <a:r>
              <a:rPr lang="en-US" sz="2400" kern="0" baseline="-25000" dirty="0" smtClean="0"/>
              <a:t>1</a:t>
            </a:r>
            <a:r>
              <a:rPr lang="en-US" sz="2400" kern="0" dirty="0" smtClean="0"/>
              <a:t> and S</a:t>
            </a:r>
            <a:r>
              <a:rPr lang="en-US" sz="2400" kern="0" baseline="-25000" dirty="0" smtClean="0"/>
              <a:t>2</a:t>
            </a:r>
            <a:r>
              <a:rPr lang="en-US" sz="2400" kern="0" dirty="0" smtClean="0"/>
              <a:t> if they share many false values</a:t>
            </a:r>
            <a:endParaRPr lang="en-US" sz="2400" kern="0" baseline="-25000" dirty="0" smtClean="0"/>
          </a:p>
          <a:p>
            <a:pPr marL="742950" lvl="1" indent="-285750">
              <a:spcBef>
                <a:spcPct val="20000"/>
              </a:spcBef>
              <a:buClr>
                <a:schemeClr val="bg2"/>
              </a:buClr>
              <a:buSzPct val="80000"/>
              <a:buFont typeface="Arial" charset="0"/>
              <a:buChar char="–"/>
              <a:defRPr/>
            </a:pPr>
            <a:r>
              <a:rPr lang="en-US" sz="2200" kern="0" dirty="0" smtClean="0"/>
              <a:t>Independent sources → low probability of sharing a false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22</a:t>
            </a:fld>
            <a:endParaRPr lang="en-US" smtClean="0"/>
          </a:p>
        </p:txBody>
      </p:sp>
      <p:graphicFrame>
        <p:nvGraphicFramePr>
          <p:cNvPr id="6" name="Table 5"/>
          <p:cNvGraphicFramePr>
            <a:graphicFrameLocks noGrp="1"/>
          </p:cNvGraphicFramePr>
          <p:nvPr/>
        </p:nvGraphicFramePr>
        <p:xfrm>
          <a:off x="1676400" y="1752600"/>
          <a:ext cx="5339937" cy="2225040"/>
        </p:xfrm>
        <a:graphic>
          <a:graphicData uri="http://schemas.openxmlformats.org/drawingml/2006/table">
            <a:tbl>
              <a:tblPr bandRow="1">
                <a:tableStyleId>{5C22544A-7EE6-4342-B048-85BDC9FD1C3A}</a:tableStyleId>
              </a:tblPr>
              <a:tblGrid>
                <a:gridCol w="2481943"/>
                <a:gridCol w="240673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2: John</a:t>
                      </a:r>
                      <a:r>
                        <a:rPr lang="en-US" b="1" baseline="0" dirty="0" smtClean="0">
                          <a:solidFill>
                            <a:schemeClr val="tx1"/>
                          </a:solidFill>
                        </a:rPr>
                        <a:t> Adams</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James Madison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Donald 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I</a:t>
            </a:r>
            <a:r>
              <a:rPr lang="en-US" sz="2400" kern="0" noProof="0" dirty="0" err="1" smtClean="0">
                <a:latin typeface="+mn-lt"/>
              </a:rPr>
              <a:t>ndependent</a:t>
            </a:r>
            <a:r>
              <a:rPr lang="en-US" sz="2400" kern="0" noProof="0" dirty="0" smtClean="0">
                <a:latin typeface="+mn-lt"/>
              </a:rPr>
              <a:t> sources usually make different mistakes</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bg2"/>
              </a:buClr>
              <a:buSzPct val="80000"/>
              <a:buFont typeface="Arial" charset="0"/>
              <a:buChar char="–"/>
              <a:defRPr/>
            </a:pPr>
            <a:r>
              <a:rPr lang="en-US" sz="2200" kern="0" dirty="0" smtClean="0"/>
              <a:t>Many possible false values, but only one true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23</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2: John</a:t>
                      </a:r>
                      <a:r>
                        <a:rPr lang="en-US" b="1" baseline="0" dirty="0" smtClean="0">
                          <a:solidFill>
                            <a:schemeClr val="tx1"/>
                          </a:solidFill>
                        </a:rPr>
                        <a:t> Adams</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James Madison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Donald 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I</a:t>
            </a:r>
            <a:r>
              <a:rPr lang="en-US" sz="2400" kern="0" noProof="0" dirty="0" err="1" smtClean="0">
                <a:latin typeface="+mn-lt"/>
              </a:rPr>
              <a:t>ndependent</a:t>
            </a:r>
            <a:r>
              <a:rPr lang="en-US" sz="2400" kern="0" noProof="0" dirty="0" smtClean="0">
                <a:latin typeface="+mn-lt"/>
              </a:rPr>
              <a:t> sources usually make different mistakes</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bg2"/>
              </a:buClr>
              <a:buSzPct val="80000"/>
              <a:buFont typeface="Arial" charset="0"/>
              <a:buChar char="–"/>
              <a:defRPr/>
            </a:pPr>
            <a:r>
              <a:rPr lang="en-US" sz="2200" kern="0" dirty="0" smtClean="0"/>
              <a:t>Many possible false values, but only one true value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24</a:t>
            </a:fld>
            <a:endParaRPr lang="en-US" smtClean="0"/>
          </a:p>
        </p:txBody>
      </p:sp>
      <p:graphicFrame>
        <p:nvGraphicFramePr>
          <p:cNvPr id="6" name="Table 5"/>
          <p:cNvGraphicFramePr>
            <a:graphicFrameLocks noGrp="1"/>
          </p:cNvGraphicFramePr>
          <p:nvPr/>
        </p:nvGraphicFramePr>
        <p:xfrm>
          <a:off x="1676400" y="1752600"/>
          <a:ext cx="4912822" cy="2225040"/>
        </p:xfrm>
        <a:graphic>
          <a:graphicData uri="http://schemas.openxmlformats.org/drawingml/2006/table">
            <a:tbl>
              <a:tblPr bandRow="1">
                <a:tableStyleId>{5C22544A-7EE6-4342-B048-85BDC9FD1C3A}</a:tableStyleId>
              </a:tblPr>
              <a:tblGrid>
                <a:gridCol w="2474422"/>
                <a:gridCol w="2438400"/>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a:t>
                      </a:r>
                      <a:r>
                        <a:rPr lang="en-US" b="1" dirty="0" err="1" smtClean="0"/>
                        <a:t>george</a:t>
                      </a:r>
                      <a:r>
                        <a:rPr lang="en-US" b="1" dirty="0" smtClean="0"/>
                        <a:t> </a:t>
                      </a:r>
                      <a:r>
                        <a:rPr lang="en-US" b="1" dirty="0" err="1" smtClean="0"/>
                        <a:t>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John Adams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john </a:t>
                      </a:r>
                      <a:r>
                        <a:rPr lang="en-US" b="1" dirty="0" err="1" smtClean="0"/>
                        <a:t>adams</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t>
                      </a:r>
                      <a:r>
                        <a:rPr lang="en-US" b="1" dirty="0" err="1" smtClean="0"/>
                        <a:t>thomas</a:t>
                      </a:r>
                      <a:r>
                        <a:rPr lang="en-US" b="1" dirty="0" smtClean="0"/>
                        <a:t> </a:t>
                      </a:r>
                      <a:r>
                        <a:rPr lang="en-US" b="1" dirty="0" err="1" smtClean="0"/>
                        <a:t>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a:t>
                      </a:r>
                      <a:r>
                        <a:rPr lang="en-US" b="1" dirty="0" err="1" smtClean="0"/>
                        <a:t>william</a:t>
                      </a:r>
                      <a:r>
                        <a:rPr lang="en-US" b="1" baseline="0" dirty="0" smtClean="0"/>
                        <a:t> </a:t>
                      </a:r>
                      <a:r>
                        <a:rPr lang="en-US" b="1" baseline="0" dirty="0" err="1" smtClean="0"/>
                        <a:t>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George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a:t>
                      </a:r>
                      <a:r>
                        <a:rPr lang="en-US" b="1" baseline="0" dirty="0" err="1" smtClean="0"/>
                        <a:t>george</a:t>
                      </a:r>
                      <a:r>
                        <a:rPr lang="en-US" b="1" baseline="0" dirty="0" smtClean="0"/>
                        <a:t>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a:t>
                      </a:r>
                      <a:r>
                        <a:rPr lang="en-US" b="1" dirty="0" err="1" smtClean="0"/>
                        <a:t>barack</a:t>
                      </a:r>
                      <a:r>
                        <a:rPr lang="en-US" b="1" dirty="0" smtClean="0"/>
                        <a:t> </a:t>
                      </a:r>
                      <a:r>
                        <a:rPr lang="en-US" b="1" dirty="0" err="1" smtClean="0"/>
                        <a:t>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25</a:t>
            </a:fld>
            <a:endParaRPr lang="en-US" smtClean="0"/>
          </a:p>
        </p:txBody>
      </p:sp>
      <p:graphicFrame>
        <p:nvGraphicFramePr>
          <p:cNvPr id="6" name="Table 5"/>
          <p:cNvGraphicFramePr>
            <a:graphicFrameLocks noGrp="1"/>
          </p:cNvGraphicFramePr>
          <p:nvPr/>
        </p:nvGraphicFramePr>
        <p:xfrm>
          <a:off x="1676400" y="1752600"/>
          <a:ext cx="5339937" cy="2225040"/>
        </p:xfrm>
        <a:graphic>
          <a:graphicData uri="http://schemas.openxmlformats.org/drawingml/2006/table">
            <a:tbl>
              <a:tblPr bandRow="1">
                <a:tableStyleId>{5C22544A-7EE6-4342-B048-85BDC9FD1C3A}</a:tableStyleId>
              </a:tblPr>
              <a:tblGrid>
                <a:gridCol w="2481943"/>
                <a:gridCol w="240673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a:t>
                      </a:r>
                      <a:r>
                        <a:rPr lang="en-US" b="1" dirty="0" err="1" smtClean="0"/>
                        <a:t>george</a:t>
                      </a:r>
                      <a:r>
                        <a:rPr lang="en-US" b="1" dirty="0" smtClean="0"/>
                        <a:t> </a:t>
                      </a:r>
                      <a:r>
                        <a:rPr lang="en-US" b="1" dirty="0" err="1" smtClean="0"/>
                        <a:t>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John Adams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john </a:t>
                      </a:r>
                      <a:r>
                        <a:rPr lang="en-US" b="1" dirty="0" err="1" smtClean="0"/>
                        <a:t>adams</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t>
                      </a:r>
                      <a:r>
                        <a:rPr lang="en-US" b="1" dirty="0" err="1" smtClean="0"/>
                        <a:t>thomas</a:t>
                      </a:r>
                      <a:r>
                        <a:rPr lang="en-US" b="1" dirty="0" smtClean="0"/>
                        <a:t> </a:t>
                      </a:r>
                      <a:r>
                        <a:rPr lang="en-US" b="1" dirty="0" err="1" smtClean="0"/>
                        <a:t>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a:t>
                      </a:r>
                      <a:r>
                        <a:rPr lang="en-US" b="1" dirty="0" err="1" smtClean="0"/>
                        <a:t>william</a:t>
                      </a:r>
                      <a:r>
                        <a:rPr lang="en-US" b="1" baseline="0" dirty="0" smtClean="0"/>
                        <a:t> </a:t>
                      </a:r>
                      <a:r>
                        <a:rPr lang="en-US" b="1" baseline="0" dirty="0" err="1" smtClean="0"/>
                        <a:t>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George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a:t>
                      </a:r>
                      <a:r>
                        <a:rPr lang="en-US" b="1" baseline="0" dirty="0" err="1" smtClean="0"/>
                        <a:t>george</a:t>
                      </a:r>
                      <a:r>
                        <a:rPr lang="en-US" b="1" baseline="0" dirty="0" smtClean="0"/>
                        <a:t>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a:t>
                      </a:r>
                      <a:r>
                        <a:rPr lang="en-US" b="1" dirty="0" err="1" smtClean="0"/>
                        <a:t>barack</a:t>
                      </a:r>
                      <a:r>
                        <a:rPr lang="en-US" b="1" dirty="0" smtClean="0"/>
                        <a:t> </a:t>
                      </a:r>
                      <a:r>
                        <a:rPr lang="en-US" b="1" dirty="0" err="1" smtClean="0"/>
                        <a:t>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I</a:t>
            </a:r>
            <a:r>
              <a:rPr lang="en-US" sz="2400" kern="0" noProof="0" dirty="0" err="1" smtClean="0">
                <a:latin typeface="+mn-lt"/>
              </a:rPr>
              <a:t>ndependent</a:t>
            </a:r>
            <a:r>
              <a:rPr lang="en-US" sz="2400" kern="0" noProof="0" dirty="0" smtClean="0">
                <a:latin typeface="+mn-lt"/>
              </a:rPr>
              <a:t> sources can provide shared true values</a:t>
            </a:r>
            <a:endParaRPr lang="en-US" sz="2200" kern="0" dirty="0" smtClean="0">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Databases have independent access to the real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Databases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26</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a:t>
                      </a:r>
                      <a:r>
                        <a:rPr lang="en-US" b="1" dirty="0" err="1" smtClean="0"/>
                        <a:t>george</a:t>
                      </a:r>
                      <a:r>
                        <a:rPr lang="en-US" b="1" dirty="0" smtClean="0"/>
                        <a:t> </a:t>
                      </a:r>
                      <a:r>
                        <a:rPr lang="en-US" b="1" dirty="0" err="1" smtClean="0"/>
                        <a:t>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endPar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John Adams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john </a:t>
                      </a:r>
                      <a:r>
                        <a:rPr lang="en-US" b="1" dirty="0" err="1" smtClean="0"/>
                        <a:t>adams</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t>
                      </a:r>
                      <a:r>
                        <a:rPr lang="en-US" b="1" dirty="0" err="1" smtClean="0"/>
                        <a:t>thomas</a:t>
                      </a:r>
                      <a:r>
                        <a:rPr lang="en-US" b="1" dirty="0" smtClean="0"/>
                        <a:t> </a:t>
                      </a:r>
                      <a:r>
                        <a:rPr lang="en-US" b="1" dirty="0" err="1" smtClean="0"/>
                        <a:t>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a:t>
                      </a:r>
                      <a:r>
                        <a:rPr lang="en-US" b="1" dirty="0" err="1" smtClean="0"/>
                        <a:t>william</a:t>
                      </a:r>
                      <a:r>
                        <a:rPr lang="en-US" b="1" baseline="0" dirty="0" smtClean="0"/>
                        <a:t> </a:t>
                      </a:r>
                      <a:r>
                        <a:rPr lang="en-US" b="1" baseline="0" dirty="0" err="1" smtClean="0"/>
                        <a:t>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George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a:t>
                      </a:r>
                      <a:r>
                        <a:rPr lang="en-US" b="1" baseline="0" dirty="0" err="1" smtClean="0"/>
                        <a:t>george</a:t>
                      </a:r>
                      <a:r>
                        <a:rPr lang="en-US" b="1" baseline="0" dirty="0" smtClean="0"/>
                        <a:t>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a:t>
                      </a:r>
                      <a:r>
                        <a:rPr lang="en-US" b="1" dirty="0" err="1" smtClean="0"/>
                        <a:t>barack</a:t>
                      </a:r>
                      <a:r>
                        <a:rPr lang="en-US" b="1" dirty="0" smtClean="0"/>
                        <a:t> </a:t>
                      </a:r>
                      <a:r>
                        <a:rPr lang="en-US" b="1" dirty="0" err="1" smtClean="0"/>
                        <a:t>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I</a:t>
            </a:r>
            <a:r>
              <a:rPr lang="en-US" sz="2400" kern="0" noProof="0" dirty="0" err="1" smtClean="0">
                <a:latin typeface="+mn-lt"/>
              </a:rPr>
              <a:t>ndependent</a:t>
            </a:r>
            <a:r>
              <a:rPr lang="en-US" sz="2400" kern="0" noProof="0" dirty="0" smtClean="0">
                <a:latin typeface="+mn-lt"/>
              </a:rPr>
              <a:t> sources can provide shared true values</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bg2"/>
              </a:buClr>
              <a:buSzPct val="80000"/>
              <a:buFont typeface="Arial" charset="0"/>
              <a:buChar char="–"/>
              <a:defRPr/>
            </a:pPr>
            <a:r>
              <a:rPr lang="en-US" sz="2200" kern="0" dirty="0" smtClean="0"/>
              <a:t>Databases have independent access to the real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Outline</a:t>
            </a:r>
          </a:p>
        </p:txBody>
      </p:sp>
      <p:sp>
        <p:nvSpPr>
          <p:cNvPr id="11267" name="Rectangle 3"/>
          <p:cNvSpPr>
            <a:spLocks noGrp="1" noChangeArrowheads="1"/>
          </p:cNvSpPr>
          <p:nvPr>
            <p:ph type="body" idx="1"/>
          </p:nvPr>
        </p:nvSpPr>
        <p:spPr/>
        <p:txBody>
          <a:bodyPr/>
          <a:lstStyle/>
          <a:p>
            <a:r>
              <a:rPr lang="en-US" b="1" dirty="0" smtClean="0"/>
              <a:t>Motivation</a:t>
            </a:r>
          </a:p>
          <a:p>
            <a:pPr lvl="1"/>
            <a:r>
              <a:rPr lang="en-US" b="1" dirty="0" smtClean="0">
                <a:solidFill>
                  <a:schemeClr val="bg1">
                    <a:lumMod val="85000"/>
                  </a:schemeClr>
                </a:solidFill>
              </a:rPr>
              <a:t>Why does copy detection matter?</a:t>
            </a:r>
            <a:endParaRPr lang="en-US" b="1" dirty="0" smtClean="0">
              <a:solidFill>
                <a:schemeClr val="bg1">
                  <a:lumMod val="85000"/>
                </a:schemeClr>
              </a:solidFill>
              <a:sym typeface="Wingdings" pitchFamily="2" charset="2"/>
            </a:endParaRPr>
          </a:p>
          <a:p>
            <a:pPr lvl="1"/>
            <a:r>
              <a:rPr lang="en-US" b="1" dirty="0" smtClean="0">
                <a:solidFill>
                  <a:schemeClr val="bg1">
                    <a:lumMod val="85000"/>
                  </a:schemeClr>
                </a:solidFill>
                <a:sym typeface="Wingdings" pitchFamily="2" charset="2"/>
              </a:rPr>
              <a:t>Examples of copying, not copying</a:t>
            </a:r>
          </a:p>
          <a:p>
            <a:pPr lvl="1">
              <a:buNone/>
            </a:pPr>
            <a:endParaRPr lang="en-US" b="1" dirty="0" smtClean="0"/>
          </a:p>
          <a:p>
            <a:r>
              <a:rPr lang="en-US" b="1" dirty="0" smtClean="0"/>
              <a:t>Copy detection</a:t>
            </a:r>
          </a:p>
          <a:p>
            <a:pPr lvl="1"/>
            <a:r>
              <a:rPr lang="en-US" b="1" dirty="0" smtClean="0"/>
              <a:t>In documents</a:t>
            </a:r>
          </a:p>
          <a:p>
            <a:pPr lvl="1"/>
            <a:r>
              <a:rPr lang="en-US" b="1" dirty="0" smtClean="0"/>
              <a:t>In software</a:t>
            </a:r>
          </a:p>
          <a:p>
            <a:pPr lvl="1"/>
            <a:r>
              <a:rPr lang="en-US" b="1" dirty="0" smtClean="0"/>
              <a:t>In databases</a:t>
            </a:r>
          </a:p>
          <a:p>
            <a:endParaRPr lang="en-US" b="1" dirty="0" smtClean="0"/>
          </a:p>
          <a:p>
            <a:r>
              <a:rPr lang="en-US" b="1" dirty="0" smtClean="0"/>
              <a:t>Summary and future work</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Document Copy Detection: Challenges</a:t>
            </a:r>
          </a:p>
        </p:txBody>
      </p:sp>
      <p:sp>
        <p:nvSpPr>
          <p:cNvPr id="11267" name="Rectangle 3"/>
          <p:cNvSpPr>
            <a:spLocks noGrp="1" noChangeArrowheads="1"/>
          </p:cNvSpPr>
          <p:nvPr>
            <p:ph type="body" idx="1"/>
          </p:nvPr>
        </p:nvSpPr>
        <p:spPr/>
        <p:txBody>
          <a:bodyPr/>
          <a:lstStyle/>
          <a:p>
            <a:r>
              <a:rPr lang="en-US" b="1" dirty="0" smtClean="0"/>
              <a:t>Independently created documents can share many words</a:t>
            </a:r>
          </a:p>
          <a:p>
            <a:pPr lvl="1"/>
            <a:r>
              <a:rPr lang="en-US" b="1" dirty="0" smtClean="0">
                <a:sym typeface="Wingdings" pitchFamily="2" charset="2"/>
              </a:rPr>
              <a:t>Copy detection requires sharing of longer chunks of text</a:t>
            </a:r>
          </a:p>
          <a:p>
            <a:pPr lvl="1">
              <a:buNone/>
            </a:pPr>
            <a:endParaRPr lang="en-US" b="1" dirty="0" smtClean="0"/>
          </a:p>
          <a:p>
            <a:r>
              <a:rPr lang="en-US" b="1" dirty="0" smtClean="0"/>
              <a:t>Copier can add, delete, modify portions of the document</a:t>
            </a:r>
          </a:p>
          <a:p>
            <a:pPr lvl="1"/>
            <a:r>
              <a:rPr lang="en-US" b="1" dirty="0" smtClean="0"/>
              <a:t>Copy detection needs to be robust to small changes</a:t>
            </a:r>
          </a:p>
          <a:p>
            <a:pPr>
              <a:buNone/>
            </a:pPr>
            <a:endParaRPr lang="en-US" b="1" dirty="0" smtClean="0"/>
          </a:p>
          <a:p>
            <a:r>
              <a:rPr lang="en-US" b="1" dirty="0" smtClean="0"/>
              <a:t>Scalability is critical</a:t>
            </a:r>
          </a:p>
          <a:p>
            <a:pPr lvl="1"/>
            <a:r>
              <a:rPr lang="en-US" b="1" dirty="0" smtClean="0"/>
              <a:t>Identify all pairs of copies in a large set of documents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Document Copy Detection: Solution 0</a:t>
            </a:r>
          </a:p>
        </p:txBody>
      </p:sp>
      <p:sp>
        <p:nvSpPr>
          <p:cNvPr id="11267" name="Rectangle 3"/>
          <p:cNvSpPr>
            <a:spLocks noGrp="1" noChangeArrowheads="1"/>
          </p:cNvSpPr>
          <p:nvPr>
            <p:ph type="body" idx="1"/>
          </p:nvPr>
        </p:nvSpPr>
        <p:spPr/>
        <p:txBody>
          <a:bodyPr/>
          <a:lstStyle/>
          <a:p>
            <a:r>
              <a:rPr lang="en-US" b="1" dirty="0" smtClean="0"/>
              <a:t>Use longest common subsequence (LCS)</a:t>
            </a:r>
          </a:p>
          <a:p>
            <a:pPr lvl="1"/>
            <a:r>
              <a:rPr lang="en-US" b="1" dirty="0" smtClean="0"/>
              <a:t>Basis of UNIX diff</a:t>
            </a:r>
            <a:endParaRPr lang="en-US" b="1" dirty="0" smtClean="0">
              <a:sym typeface="Wingdings" pitchFamily="2" charset="2"/>
            </a:endParaRPr>
          </a:p>
          <a:p>
            <a:pPr lvl="1">
              <a:buNone/>
            </a:pPr>
            <a:endParaRPr lang="en-US" b="1" dirty="0" smtClean="0"/>
          </a:p>
          <a:p>
            <a:r>
              <a:rPr lang="en-US" b="1" dirty="0" smtClean="0"/>
              <a:t>Advantages </a:t>
            </a:r>
          </a:p>
          <a:p>
            <a:pPr lvl="1"/>
            <a:r>
              <a:rPr lang="en-US" b="1" dirty="0" smtClean="0"/>
              <a:t>Can identify shared long chunks, robust to small changes</a:t>
            </a:r>
          </a:p>
          <a:p>
            <a:pPr>
              <a:buNone/>
            </a:pPr>
            <a:endParaRPr lang="en-US" b="1" dirty="0" smtClean="0"/>
          </a:p>
          <a:p>
            <a:r>
              <a:rPr lang="en-US" b="1" dirty="0" smtClean="0"/>
              <a:t>Disadvantages</a:t>
            </a:r>
          </a:p>
          <a:p>
            <a:pPr lvl="1"/>
            <a:r>
              <a:rPr lang="en-US" b="1" dirty="0" smtClean="0"/>
              <a:t>Time complexity = O(N</a:t>
            </a:r>
            <a:r>
              <a:rPr lang="en-US" b="1" baseline="-25000" dirty="0" smtClean="0"/>
              <a:t>1</a:t>
            </a:r>
            <a:r>
              <a:rPr lang="en-US" b="1" dirty="0" smtClean="0"/>
              <a:t>*N</a:t>
            </a:r>
            <a:r>
              <a:rPr lang="en-US" b="1" baseline="-25000" dirty="0" smtClean="0"/>
              <a:t>2</a:t>
            </a:r>
            <a:r>
              <a:rPr lang="en-US" b="1" dirty="0" smtClean="0"/>
              <a:t>) for documents of sizes N</a:t>
            </a:r>
            <a:r>
              <a:rPr lang="en-US" b="1" baseline="-25000" dirty="0" smtClean="0"/>
              <a:t>1</a:t>
            </a:r>
            <a:r>
              <a:rPr lang="en-US" b="1" dirty="0" smtClean="0"/>
              <a:t>, N</a:t>
            </a:r>
            <a:r>
              <a:rPr lang="en-US" b="1" baseline="-25000" dirty="0" smtClean="0"/>
              <a:t>2</a:t>
            </a:r>
            <a:endParaRPr lang="en-US" b="1" dirty="0" smtClean="0"/>
          </a:p>
          <a:p>
            <a:pPr lvl="1"/>
            <a:r>
              <a:rPr lang="en-US" b="1" dirty="0" smtClean="0"/>
              <a:t>Given a set of documents, need to compare every pair</a:t>
            </a:r>
          </a:p>
          <a:p>
            <a:pPr lvl="1"/>
            <a:r>
              <a:rPr lang="en-US" b="1" dirty="0" smtClean="0"/>
              <a:t>Not robust to coarse-grained permutations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Why Does Copy Detection Matter? </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3</a:t>
            </a:fld>
            <a:endParaRPr lang="en-US" smtClean="0"/>
          </a:p>
        </p:txBody>
      </p:sp>
      <p:pic>
        <p:nvPicPr>
          <p:cNvPr id="6" name="Picture 3"/>
          <p:cNvPicPr>
            <a:picLocks noChangeAspect="1" noChangeArrowheads="1"/>
          </p:cNvPicPr>
          <p:nvPr/>
        </p:nvPicPr>
        <p:blipFill>
          <a:blip r:embed="rId2" cstate="print"/>
          <a:srcRect/>
          <a:stretch>
            <a:fillRect/>
          </a:stretch>
        </p:blipFill>
        <p:spPr bwMode="auto">
          <a:xfrm>
            <a:off x="1905000" y="1524000"/>
            <a:ext cx="5410200" cy="3231091"/>
          </a:xfrm>
          <a:prstGeom prst="rect">
            <a:avLst/>
          </a:prstGeom>
          <a:noFill/>
          <a:ln w="9525">
            <a:noFill/>
            <a:miter lim="800000"/>
            <a:headEnd/>
            <a:tailEnd/>
          </a:ln>
        </p:spPr>
      </p:pic>
      <p:sp>
        <p:nvSpPr>
          <p:cNvPr id="7" name="Rectangle 3"/>
          <p:cNvSpPr txBox="1">
            <a:spLocks noChangeArrowheads="1"/>
          </p:cNvSpPr>
          <p:nvPr/>
        </p:nvSpPr>
        <p:spPr bwMode="auto">
          <a:xfrm>
            <a:off x="457200" y="5105400"/>
            <a:ext cx="8686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Protecting rights of data providers</a:t>
            </a:r>
            <a:endParaRPr kumimoji="0" lang="en-US" sz="2200" i="0" u="none" strike="noStrike" kern="0" cap="none" spc="0" normalizeH="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LCS</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30</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President</a:t>
                      </a:r>
                      <a:r>
                        <a:rPr lang="en-US" b="1" baseline="0" dirty="0" smtClean="0">
                          <a:solidFill>
                            <a:srgbClr val="00B050"/>
                          </a:solidFill>
                        </a:rPr>
                        <a:t> Bush said Thursday that his administration would not deal with Hamas, the militant group that scored a decisive victory in this week’s Palestinian elections, if it continues to pursue</a:t>
                      </a:r>
                      <a:r>
                        <a:rPr lang="en-US" b="1" baseline="0" dirty="0" smtClean="0"/>
                        <a:t> the </a:t>
                      </a:r>
                      <a:r>
                        <a:rPr lang="en-US" b="1" baseline="0" dirty="0" smtClean="0">
                          <a:solidFill>
                            <a:srgbClr val="00B050"/>
                          </a:solidFill>
                        </a:rPr>
                        <a:t>destruction</a:t>
                      </a:r>
                      <a:r>
                        <a:rPr lang="en-US" b="1" baseline="0" dirty="0" smtClean="0"/>
                        <a:t> of Israel.</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President</a:t>
                      </a:r>
                      <a:r>
                        <a:rPr lang="en-US" b="1" baseline="0" dirty="0" smtClean="0">
                          <a:solidFill>
                            <a:srgbClr val="00B050"/>
                          </a:solidFill>
                        </a:rPr>
                        <a:t> Bush said </a:t>
                      </a:r>
                      <a:r>
                        <a:rPr lang="en-US" sz="1800" b="1" kern="1200" baseline="0" dirty="0" smtClean="0">
                          <a:solidFill>
                            <a:schemeClr val="tx1"/>
                          </a:solidFill>
                          <a:latin typeface="+mn-lt"/>
                          <a:ea typeface="+mn-ea"/>
                          <a:cs typeface="+mn-cs"/>
                        </a:rPr>
                        <a:t>on</a:t>
                      </a:r>
                      <a:r>
                        <a:rPr lang="en-US" b="1" baseline="0" dirty="0" smtClean="0">
                          <a:solidFill>
                            <a:schemeClr val="tx1"/>
                          </a:solidFill>
                        </a:rPr>
                        <a:t> </a:t>
                      </a:r>
                      <a:r>
                        <a:rPr lang="en-US" b="1" baseline="0" dirty="0" smtClean="0">
                          <a:solidFill>
                            <a:srgbClr val="00B050"/>
                          </a:solidFill>
                        </a:rPr>
                        <a:t>Thursday that his administration would not deal with Hamas, the militant group that scored a decisive victory in this week’s Palestinian elections, if it continues to pursue</a:t>
                      </a:r>
                      <a:r>
                        <a:rPr lang="en-US" b="1" baseline="0" dirty="0" smtClean="0">
                          <a:solidFill>
                            <a:schemeClr val="tx1"/>
                          </a:solidFill>
                        </a:rPr>
                        <a:t> Israel’s </a:t>
                      </a:r>
                      <a:r>
                        <a:rPr lang="en-US" b="1" baseline="0" dirty="0" smtClean="0">
                          <a:solidFill>
                            <a:srgbClr val="00B050"/>
                          </a:solidFill>
                        </a:rPr>
                        <a:t>destruction</a:t>
                      </a:r>
                      <a:r>
                        <a:rPr lang="en-US" b="1" baseline="0" dirty="0" smtClean="0">
                          <a:solidFill>
                            <a:schemeClr val="tx1"/>
                          </a:solidFill>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Near-duplicate of original document</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N</a:t>
            </a:r>
            <a:r>
              <a:rPr kumimoji="0" lang="en-US" sz="2200" i="0" u="none" strike="noStrike" kern="0" cap="none" spc="0" normalizeH="0" baseline="-25000" noProof="0" dirty="0" smtClean="0">
                <a:ln>
                  <a:noFill/>
                </a:ln>
                <a:solidFill>
                  <a:schemeClr val="tx1"/>
                </a:solidFill>
                <a:effectLst/>
                <a:uLnTx/>
                <a:uFillTx/>
                <a:latin typeface="+mn-lt"/>
              </a:rPr>
              <a:t>1</a:t>
            </a:r>
            <a:r>
              <a:rPr kumimoji="0" lang="en-US" sz="2200" i="0" u="none" strike="noStrike" kern="0" cap="none" spc="0" normalizeH="0" baseline="0" noProof="0" dirty="0" smtClean="0">
                <a:ln>
                  <a:noFill/>
                </a:ln>
                <a:solidFill>
                  <a:schemeClr val="tx1"/>
                </a:solidFill>
                <a:effectLst/>
                <a:uLnTx/>
                <a:uFillTx/>
                <a:latin typeface="+mn-lt"/>
              </a:rPr>
              <a:t> = 34, N</a:t>
            </a:r>
            <a:r>
              <a:rPr kumimoji="0" lang="en-US" sz="2200" i="0" u="none" strike="noStrike" kern="0" cap="none" spc="0" normalizeH="0" baseline="-25000" noProof="0" dirty="0" smtClean="0">
                <a:ln>
                  <a:noFill/>
                </a:ln>
                <a:solidFill>
                  <a:schemeClr val="tx1"/>
                </a:solidFill>
                <a:effectLst/>
                <a:uLnTx/>
                <a:uFillTx/>
                <a:latin typeface="+mn-lt"/>
              </a:rPr>
              <a:t>2</a:t>
            </a:r>
            <a:r>
              <a:rPr kumimoji="0" lang="en-US" sz="2200" i="0" u="none" strike="noStrike" kern="0" cap="none" spc="0" normalizeH="0" baseline="0" noProof="0" dirty="0" smtClean="0">
                <a:ln>
                  <a:noFill/>
                </a:ln>
                <a:solidFill>
                  <a:schemeClr val="tx1"/>
                </a:solidFill>
                <a:effectLst/>
                <a:uLnTx/>
                <a:uFillTx/>
                <a:latin typeface="+mn-lt"/>
              </a:rPr>
              <a:t> = 33,</a:t>
            </a:r>
            <a:r>
              <a:rPr kumimoji="0" lang="en-US" sz="2200" i="0" u="none" strike="noStrike" kern="0" cap="none" spc="0" normalizeH="0" noProof="0" dirty="0" smtClean="0">
                <a:ln>
                  <a:noFill/>
                </a:ln>
                <a:solidFill>
                  <a:schemeClr val="tx1"/>
                </a:solidFill>
                <a:effectLst/>
                <a:uLnTx/>
                <a:uFillTx/>
                <a:latin typeface="+mn-lt"/>
              </a:rPr>
              <a:t> </a:t>
            </a:r>
            <a:r>
              <a:rPr kumimoji="0" lang="en-US" sz="2200" i="0" u="none" strike="noStrike" kern="0" cap="none" spc="0" normalizeH="0" baseline="0" noProof="0" dirty="0" smtClean="0">
                <a:ln>
                  <a:noFill/>
                </a:ln>
                <a:solidFill>
                  <a:schemeClr val="tx1"/>
                </a:solidFill>
                <a:effectLst/>
                <a:uLnTx/>
                <a:uFillTx/>
                <a:latin typeface="+mn-lt"/>
              </a:rPr>
              <a:t>Length</a:t>
            </a:r>
            <a:r>
              <a:rPr kumimoji="0" lang="en-US" sz="2200" i="0" u="none" strike="noStrike" kern="0" cap="none" spc="0" normalizeH="0" noProof="0" dirty="0" smtClean="0">
                <a:ln>
                  <a:noFill/>
                </a:ln>
                <a:solidFill>
                  <a:schemeClr val="tx1"/>
                </a:solidFill>
                <a:effectLst/>
                <a:uLnTx/>
                <a:uFillTx/>
                <a:latin typeface="+mn-lt"/>
              </a:rPr>
              <a:t> of LCS = 31</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LCS</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31</a:t>
            </a:fld>
            <a:endParaRPr lang="en-US" smtClean="0"/>
          </a:p>
        </p:txBody>
      </p:sp>
      <p:graphicFrame>
        <p:nvGraphicFramePr>
          <p:cNvPr id="7" name="Table 6"/>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algn="l"/>
                      <a:r>
                        <a:rPr lang="en-US" b="1" dirty="0" smtClean="0"/>
                        <a:t>President</a:t>
                      </a:r>
                      <a:r>
                        <a:rPr lang="en-US" b="1" baseline="0" dirty="0" smtClean="0"/>
                        <a:t> Bush said Thursday that his administration would not deal with Hamas, </a:t>
                      </a:r>
                      <a:r>
                        <a:rPr lang="en-US" b="1" baseline="0" dirty="0" smtClean="0">
                          <a:solidFill>
                            <a:srgbClr val="00B050"/>
                          </a:solidFill>
                        </a:rPr>
                        <a:t>the militant group </a:t>
                      </a:r>
                      <a:r>
                        <a:rPr lang="en-US" b="1" baseline="0" dirty="0" smtClean="0"/>
                        <a:t>that scored a decisive victory </a:t>
                      </a:r>
                      <a:r>
                        <a:rPr lang="en-US" b="1" baseline="0" dirty="0" smtClean="0">
                          <a:solidFill>
                            <a:srgbClr val="00B050"/>
                          </a:solidFill>
                        </a:rPr>
                        <a:t>in this week’s Palestinian elections</a:t>
                      </a:r>
                      <a:r>
                        <a:rPr lang="en-US" b="1" baseline="0" dirty="0" smtClean="0"/>
                        <a:t>, if it continues to pursue </a:t>
                      </a:r>
                      <a:r>
                        <a:rPr lang="en-US" b="1" baseline="0" dirty="0" smtClean="0">
                          <a:solidFill>
                            <a:srgbClr val="00B050"/>
                          </a:solidFill>
                        </a:rPr>
                        <a:t>the</a:t>
                      </a:r>
                      <a:r>
                        <a:rPr lang="en-US" b="1" baseline="0" dirty="0" smtClean="0"/>
                        <a:t> destruction </a:t>
                      </a:r>
                      <a:r>
                        <a:rPr lang="en-US" b="1" baseline="0" dirty="0" smtClean="0">
                          <a:solidFill>
                            <a:srgbClr val="00B050"/>
                          </a:solidFill>
                        </a:rPr>
                        <a:t>of</a:t>
                      </a:r>
                      <a:r>
                        <a:rPr lang="en-US" b="1" baseline="0" dirty="0" smtClean="0"/>
                        <a:t>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The landslide victory by</a:t>
                      </a:r>
                      <a:r>
                        <a:rPr lang="en-US" b="1" baseline="0" dirty="0" smtClean="0">
                          <a:solidFill>
                            <a:schemeClr val="tx1"/>
                          </a:solidFill>
                        </a:rPr>
                        <a:t> </a:t>
                      </a:r>
                      <a:r>
                        <a:rPr lang="en-US" b="1" baseline="0" dirty="0" smtClean="0">
                          <a:solidFill>
                            <a:srgbClr val="00B050"/>
                          </a:solidFill>
                        </a:rPr>
                        <a:t>the militant group </a:t>
                      </a:r>
                      <a:r>
                        <a:rPr lang="en-US" b="1" baseline="0" dirty="0" smtClean="0">
                          <a:solidFill>
                            <a:schemeClr val="tx1"/>
                          </a:solidFill>
                        </a:rPr>
                        <a:t>Hamas </a:t>
                      </a:r>
                      <a:r>
                        <a:rPr lang="en-US" b="1" baseline="0" dirty="0" smtClean="0">
                          <a:solidFill>
                            <a:srgbClr val="00B050"/>
                          </a:solidFill>
                        </a:rPr>
                        <a:t>in this week’s Palestinian elections</a:t>
                      </a:r>
                      <a:r>
                        <a:rPr lang="en-US" b="1" baseline="0" dirty="0" smtClean="0">
                          <a:solidFill>
                            <a:schemeClr val="tx1"/>
                          </a:solidFill>
                        </a:rPr>
                        <a:t> threatens President Bush’s quest for peace in the Middle East and underscores </a:t>
                      </a:r>
                      <a:r>
                        <a:rPr lang="en-US" b="1" baseline="0" dirty="0" smtClean="0">
                          <a:solidFill>
                            <a:srgbClr val="00B050"/>
                          </a:solidFill>
                        </a:rPr>
                        <a:t>the</a:t>
                      </a:r>
                      <a:r>
                        <a:rPr lang="en-US" b="1" baseline="0" dirty="0" smtClean="0">
                          <a:solidFill>
                            <a:schemeClr val="tx1"/>
                          </a:solidFill>
                        </a:rPr>
                        <a:t> perils </a:t>
                      </a:r>
                      <a:r>
                        <a:rPr lang="en-US" b="1" baseline="0" dirty="0" smtClean="0">
                          <a:solidFill>
                            <a:srgbClr val="00B050"/>
                          </a:solidFill>
                        </a:rPr>
                        <a:t>of</a:t>
                      </a:r>
                      <a:r>
                        <a:rPr lang="en-US" b="1" baseline="0" dirty="0" smtClean="0">
                          <a:solidFill>
                            <a:schemeClr val="tx1"/>
                          </a:solidFill>
                        </a:rPr>
                        <a:t> his push for democracy.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Topical similarity</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Not a good answer for</a:t>
            </a:r>
            <a:r>
              <a:rPr kumimoji="0" lang="en-US" sz="2200" i="0" u="none" strike="noStrike" kern="0" cap="none" spc="0" normalizeH="0" noProof="0" dirty="0" smtClean="0">
                <a:ln>
                  <a:noFill/>
                </a:ln>
                <a:solidFill>
                  <a:schemeClr val="tx1"/>
                </a:solidFill>
                <a:effectLst/>
                <a:uLnTx/>
                <a:uFillTx/>
                <a:latin typeface="+mn-lt"/>
              </a:rPr>
              <a:t> copy detection</a:t>
            </a:r>
          </a:p>
          <a:p>
            <a:pPr marL="742950" lvl="1" indent="-285750">
              <a:spcBef>
                <a:spcPct val="20000"/>
              </a:spcBef>
              <a:buClr>
                <a:schemeClr val="bg2"/>
              </a:buClr>
              <a:buSzPct val="80000"/>
              <a:buFont typeface="Arial" charset="0"/>
              <a:buChar char="–"/>
              <a:defRPr/>
            </a:pPr>
            <a:r>
              <a:rPr lang="en-US" sz="2200" kern="0" dirty="0" smtClean="0"/>
              <a:t>N</a:t>
            </a:r>
            <a:r>
              <a:rPr lang="en-US" sz="2200" kern="0" baseline="-25000" dirty="0" smtClean="0"/>
              <a:t>1</a:t>
            </a:r>
            <a:r>
              <a:rPr lang="en-US" sz="2200" kern="0" dirty="0" smtClean="0"/>
              <a:t> = 34, N</a:t>
            </a:r>
            <a:r>
              <a:rPr lang="en-US" sz="2200" kern="0" baseline="-25000" dirty="0" smtClean="0"/>
              <a:t>2</a:t>
            </a:r>
            <a:r>
              <a:rPr lang="en-US" sz="2200" kern="0" dirty="0" smtClean="0"/>
              <a:t> = 32, Length of LCS =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LCS</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32</a:t>
            </a:fld>
            <a:endParaRPr lang="en-US" smtClean="0"/>
          </a:p>
        </p:txBody>
      </p:sp>
      <p:sp>
        <p:nvSpPr>
          <p:cNvPr id="8"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Text reuse</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A</a:t>
            </a:r>
            <a:r>
              <a:rPr kumimoji="0" lang="en-US" sz="2200" i="0" u="none" strike="noStrike" kern="0" cap="none" spc="0" normalizeH="0" baseline="0" noProof="0" dirty="0" smtClean="0">
                <a:ln>
                  <a:noFill/>
                </a:ln>
                <a:solidFill>
                  <a:schemeClr val="tx1"/>
                </a:solidFill>
                <a:effectLst/>
                <a:uLnTx/>
                <a:uFillTx/>
                <a:latin typeface="+mn-lt"/>
              </a:rPr>
              <a:t> good answer for</a:t>
            </a:r>
            <a:r>
              <a:rPr kumimoji="0" lang="en-US" sz="2200" i="0" u="none" strike="noStrike" kern="0" cap="none" spc="0" normalizeH="0" noProof="0" dirty="0" smtClean="0">
                <a:ln>
                  <a:noFill/>
                </a:ln>
                <a:solidFill>
                  <a:schemeClr val="tx1"/>
                </a:solidFill>
                <a:effectLst/>
                <a:uLnTx/>
                <a:uFillTx/>
                <a:latin typeface="+mn-lt"/>
              </a:rPr>
              <a:t> copy detection</a:t>
            </a:r>
          </a:p>
          <a:p>
            <a:pPr marL="742950" lvl="1" indent="-285750">
              <a:spcBef>
                <a:spcPct val="20000"/>
              </a:spcBef>
              <a:buClr>
                <a:schemeClr val="bg2"/>
              </a:buClr>
              <a:buSzPct val="80000"/>
              <a:buFont typeface="Arial" charset="0"/>
              <a:buChar char="–"/>
              <a:defRPr/>
            </a:pPr>
            <a:r>
              <a:rPr lang="en-US" sz="2200" kern="0" dirty="0" smtClean="0"/>
              <a:t>N</a:t>
            </a:r>
            <a:r>
              <a:rPr lang="en-US" sz="2200" kern="0" baseline="-25000" dirty="0" smtClean="0"/>
              <a:t>1</a:t>
            </a:r>
            <a:r>
              <a:rPr lang="en-US" sz="2200" kern="0" dirty="0" smtClean="0"/>
              <a:t> = 34, N</a:t>
            </a:r>
            <a:r>
              <a:rPr lang="en-US" sz="2200" kern="0" baseline="-25000" dirty="0" smtClean="0"/>
              <a:t>2</a:t>
            </a:r>
            <a:r>
              <a:rPr lang="en-US" sz="2200" kern="0" dirty="0" smtClean="0"/>
              <a:t> = 32, Length of LCS = 13</a:t>
            </a:r>
          </a:p>
          <a:p>
            <a:pPr marL="742950" lvl="1" indent="-285750">
              <a:spcBef>
                <a:spcPct val="20000"/>
              </a:spcBef>
              <a:buClr>
                <a:schemeClr val="bg2"/>
              </a:buClr>
              <a:buSzPct val="80000"/>
              <a:buFont typeface="Arial" charset="0"/>
              <a:buChar char="–"/>
              <a:defRPr/>
            </a:pPr>
            <a:r>
              <a:rPr lang="en-US" sz="2200" kern="0" dirty="0" smtClean="0"/>
              <a:t>Not robust to coarse-grained permutations</a:t>
            </a:r>
          </a:p>
        </p:txBody>
      </p:sp>
      <p:graphicFrame>
        <p:nvGraphicFramePr>
          <p:cNvPr id="6" name="Table 5"/>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algn="l"/>
                      <a:r>
                        <a:rPr lang="en-US" b="1" dirty="0" smtClean="0">
                          <a:solidFill>
                            <a:srgbClr val="00B050"/>
                          </a:solidFill>
                        </a:rPr>
                        <a:t>President</a:t>
                      </a:r>
                      <a:r>
                        <a:rPr lang="en-US" b="1" baseline="0" dirty="0" smtClean="0">
                          <a:solidFill>
                            <a:srgbClr val="00B050"/>
                          </a:solidFill>
                        </a:rPr>
                        <a:t> Bush said Thursday that his </a:t>
                      </a:r>
                      <a:r>
                        <a:rPr lang="en-US" b="1" baseline="0" dirty="0" smtClean="0">
                          <a:solidFill>
                            <a:schemeClr val="tx1"/>
                          </a:solidFill>
                        </a:rPr>
                        <a:t>administration would </a:t>
                      </a:r>
                      <a:r>
                        <a:rPr lang="en-US" b="1" baseline="0" dirty="0" smtClean="0">
                          <a:solidFill>
                            <a:srgbClr val="00B050"/>
                          </a:solidFill>
                        </a:rPr>
                        <a:t>not deal with Hamas</a:t>
                      </a:r>
                      <a:r>
                        <a:rPr lang="en-US" b="1" baseline="0" dirty="0" smtClean="0"/>
                        <a:t>, </a:t>
                      </a:r>
                      <a:r>
                        <a:rPr lang="en-US" b="1" baseline="0" dirty="0" smtClean="0">
                          <a:solidFill>
                            <a:srgbClr val="00B050"/>
                          </a:solidFill>
                        </a:rPr>
                        <a:t>the</a:t>
                      </a:r>
                      <a:r>
                        <a:rPr lang="en-US" b="1" baseline="0" dirty="0" smtClean="0"/>
                        <a:t> </a:t>
                      </a:r>
                      <a:r>
                        <a:rPr lang="en-US" b="1" baseline="0" dirty="0" smtClean="0">
                          <a:solidFill>
                            <a:schemeClr val="tx1"/>
                          </a:solidFill>
                        </a:rPr>
                        <a:t>militant group that scored a decisive victory in this week’s </a:t>
                      </a:r>
                      <a:r>
                        <a:rPr lang="en-US" b="1" baseline="0" dirty="0" smtClean="0">
                          <a:solidFill>
                            <a:srgbClr val="00B050"/>
                          </a:solidFill>
                        </a:rPr>
                        <a:t>Palestinian elections</a:t>
                      </a:r>
                      <a:r>
                        <a:rPr lang="en-US" b="1" baseline="0" dirty="0" smtClean="0">
                          <a:solidFill>
                            <a:schemeClr val="tx1"/>
                          </a:solidFill>
                        </a:rPr>
                        <a:t>, if it continues to pursue the destruction of Israel.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rgbClr val="00B050"/>
                          </a:solidFill>
                        </a:rPr>
                        <a:t>President</a:t>
                      </a:r>
                      <a:r>
                        <a:rPr lang="en-US" b="1" baseline="0" dirty="0" smtClean="0">
                          <a:solidFill>
                            <a:srgbClr val="00B050"/>
                          </a:solidFill>
                        </a:rPr>
                        <a:t> Bush said Thursday that his </a:t>
                      </a:r>
                      <a:r>
                        <a:rPr lang="en-US" b="1" baseline="0" dirty="0" smtClean="0">
                          <a:solidFill>
                            <a:schemeClr val="tx1"/>
                          </a:solidFill>
                        </a:rPr>
                        <a:t>United States will </a:t>
                      </a:r>
                      <a:r>
                        <a:rPr lang="en-US" b="1" baseline="0" dirty="0" smtClean="0">
                          <a:solidFill>
                            <a:srgbClr val="00B050"/>
                          </a:solidFill>
                        </a:rPr>
                        <a:t>not deal with Hamas</a:t>
                      </a:r>
                      <a:r>
                        <a:rPr lang="en-US" b="1" baseline="0" dirty="0" smtClean="0">
                          <a:solidFill>
                            <a:schemeClr val="tx1"/>
                          </a:solidFill>
                        </a:rPr>
                        <a:t> until it renounces its aim to destroy Israel, and reflected on </a:t>
                      </a:r>
                      <a:r>
                        <a:rPr lang="en-US" b="1" baseline="0" dirty="0" smtClean="0">
                          <a:solidFill>
                            <a:srgbClr val="00B050"/>
                          </a:solidFill>
                        </a:rPr>
                        <a:t>the</a:t>
                      </a:r>
                      <a:r>
                        <a:rPr lang="en-US" b="1" baseline="0" dirty="0" smtClean="0">
                          <a:solidFill>
                            <a:schemeClr val="tx1"/>
                          </a:solidFill>
                        </a:rPr>
                        <a:t> meaning of Wednesday’s </a:t>
                      </a:r>
                      <a:r>
                        <a:rPr lang="en-US" b="1" baseline="0" dirty="0" smtClean="0">
                          <a:solidFill>
                            <a:srgbClr val="00B050"/>
                          </a:solidFill>
                        </a:rPr>
                        <a:t>Palestinian elections</a:t>
                      </a:r>
                      <a:r>
                        <a:rPr lang="en-US" b="1" baseline="0"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C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Document Copy Detection: Strategies</a:t>
            </a:r>
          </a:p>
        </p:txBody>
      </p:sp>
      <p:sp>
        <p:nvSpPr>
          <p:cNvPr id="11267" name="Rectangle 3"/>
          <p:cNvSpPr>
            <a:spLocks noGrp="1" noChangeArrowheads="1"/>
          </p:cNvSpPr>
          <p:nvPr>
            <p:ph type="body" idx="1"/>
          </p:nvPr>
        </p:nvSpPr>
        <p:spPr/>
        <p:txBody>
          <a:bodyPr/>
          <a:lstStyle/>
          <a:p>
            <a:r>
              <a:rPr lang="en-US" b="1" dirty="0" smtClean="0"/>
              <a:t>Goals: </a:t>
            </a:r>
          </a:p>
          <a:p>
            <a:pPr lvl="1"/>
            <a:r>
              <a:rPr lang="en-US" b="1" dirty="0" smtClean="0"/>
              <a:t>Avoid comparison of all pairs of documents</a:t>
            </a:r>
          </a:p>
          <a:p>
            <a:pPr lvl="1"/>
            <a:r>
              <a:rPr lang="en-US" b="1" dirty="0" smtClean="0"/>
              <a:t>Robust to coarse-grained additions, deletions, permutations</a:t>
            </a:r>
          </a:p>
          <a:p>
            <a:endParaRPr lang="en-US" b="1" dirty="0" smtClean="0"/>
          </a:p>
          <a:p>
            <a:r>
              <a:rPr lang="en-US" b="1" dirty="0" smtClean="0"/>
              <a:t>Solution strategies [M94, BDG95, BGM+97, SWA03, SC08]</a:t>
            </a:r>
          </a:p>
          <a:p>
            <a:pPr lvl="1"/>
            <a:r>
              <a:rPr lang="en-US" b="1" dirty="0" smtClean="0"/>
              <a:t>Extract tokens, fingerprint token sequences, build small sketch</a:t>
            </a:r>
          </a:p>
          <a:p>
            <a:pPr lvl="1"/>
            <a:r>
              <a:rPr lang="en-US" b="1" dirty="0" smtClean="0">
                <a:sym typeface="Wingdings" pitchFamily="2" charset="2"/>
              </a:rPr>
              <a:t>Use inverted indexes on fingerprints to find candidate matches</a:t>
            </a:r>
          </a:p>
          <a:p>
            <a:pPr lvl="1">
              <a:buNone/>
            </a:pPr>
            <a:endParaRPr lang="en-US" b="1" dirty="0" smtClean="0"/>
          </a:p>
          <a:p>
            <a:r>
              <a:rPr lang="en-US" b="1" dirty="0" smtClean="0"/>
              <a:t>Advantages </a:t>
            </a:r>
          </a:p>
          <a:p>
            <a:pPr lvl="1"/>
            <a:r>
              <a:rPr lang="en-US" b="1" dirty="0" smtClean="0"/>
              <a:t>Scalable, space-efficient, robust solutions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Q-grams [M94]</a:t>
            </a:r>
          </a:p>
        </p:txBody>
      </p:sp>
      <p:sp>
        <p:nvSpPr>
          <p:cNvPr id="11267" name="Rectangle 3"/>
          <p:cNvSpPr>
            <a:spLocks noGrp="1" noChangeArrowheads="1"/>
          </p:cNvSpPr>
          <p:nvPr>
            <p:ph type="body" idx="1"/>
          </p:nvPr>
        </p:nvSpPr>
        <p:spPr/>
        <p:txBody>
          <a:bodyPr/>
          <a:lstStyle/>
          <a:p>
            <a:r>
              <a:rPr lang="en-US" b="1" dirty="0" smtClean="0"/>
              <a:t>First space-efficient solution for document copy detection</a:t>
            </a:r>
          </a:p>
          <a:p>
            <a:endParaRPr lang="en-US" b="1" dirty="0" smtClean="0"/>
          </a:p>
          <a:p>
            <a:r>
              <a:rPr lang="en-US" b="1" dirty="0" smtClean="0"/>
              <a:t>Solution strategy:</a:t>
            </a:r>
          </a:p>
          <a:p>
            <a:pPr lvl="1"/>
            <a:r>
              <a:rPr lang="en-US" b="1" dirty="0" smtClean="0"/>
              <a:t>Fingerprint each sequence of Q consecutive tokens (Q-gram)</a:t>
            </a:r>
          </a:p>
          <a:p>
            <a:pPr lvl="1"/>
            <a:r>
              <a:rPr lang="en-US" b="1" dirty="0" smtClean="0"/>
              <a:t>Build sketch with Q-grams whose fingerprints are 0 mod K </a:t>
            </a:r>
          </a:p>
          <a:p>
            <a:pPr lvl="1"/>
            <a:endParaRPr lang="en-US" b="1" dirty="0" smtClean="0"/>
          </a:p>
          <a:p>
            <a:r>
              <a:rPr lang="en-US" b="1" dirty="0" smtClean="0"/>
              <a:t>Advantages </a:t>
            </a:r>
          </a:p>
          <a:p>
            <a:pPr lvl="1"/>
            <a:r>
              <a:rPr lang="en-US" b="1" dirty="0" smtClean="0"/>
              <a:t>Space used is, in expectation, 1/K of size of original document</a:t>
            </a:r>
          </a:p>
          <a:p>
            <a:pPr lvl="1"/>
            <a:r>
              <a:rPr lang="en-US" b="1" dirty="0" smtClean="0"/>
              <a:t>Robust to coarse-grained additions, deletions, permutations</a:t>
            </a:r>
          </a:p>
          <a:p>
            <a:pPr lvl="1"/>
            <a:r>
              <a:rPr lang="en-US" b="1" dirty="0" smtClean="0"/>
              <a:t>Robust to shared individual tokens (e.g., “Bush”) in documents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Q-grams [M94]</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35</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a:t>
                      </a:r>
                      <a:r>
                        <a:rPr lang="en-US" b="1" baseline="0" dirty="0" smtClean="0">
                          <a:solidFill>
                            <a:srgbClr val="FF0000"/>
                          </a:solidFill>
                        </a:rPr>
                        <a:t>said Thursday </a:t>
                      </a:r>
                      <a:r>
                        <a:rPr lang="en-US" b="1" baseline="0" dirty="0" smtClean="0">
                          <a:solidFill>
                            <a:schemeClr val="tx1"/>
                          </a:solidFill>
                        </a:rPr>
                        <a:t>that his administration would not deal</a:t>
                      </a:r>
                      <a:r>
                        <a:rPr lang="en-US" b="1" baseline="0" dirty="0" smtClean="0">
                          <a:solidFill>
                            <a:srgbClr val="00B050"/>
                          </a:solidFill>
                        </a:rPr>
                        <a:t> with Hamas</a:t>
                      </a:r>
                      <a:r>
                        <a:rPr lang="en-US" b="1" baseline="0" dirty="0" smtClean="0">
                          <a:solidFill>
                            <a:schemeClr val="tx1"/>
                          </a:solidFill>
                        </a:rPr>
                        <a:t>, the militant </a:t>
                      </a:r>
                      <a:r>
                        <a:rPr lang="en-US" b="1" baseline="0" dirty="0" smtClean="0">
                          <a:solidFill>
                            <a:srgbClr val="00B050"/>
                          </a:solidFill>
                        </a:rPr>
                        <a:t>group that </a:t>
                      </a:r>
                      <a:r>
                        <a:rPr lang="en-US" b="1" baseline="0" dirty="0" smtClean="0">
                          <a:solidFill>
                            <a:schemeClr val="tx1"/>
                          </a:solidFill>
                        </a:rPr>
                        <a:t>scored a decisive victory in this week’s Palestinian elections, if </a:t>
                      </a:r>
                      <a:r>
                        <a:rPr lang="en-US" b="1" baseline="0" dirty="0" smtClean="0">
                          <a:solidFill>
                            <a:srgbClr val="00B050"/>
                          </a:solidFill>
                        </a:rPr>
                        <a:t>it continues</a:t>
                      </a:r>
                      <a:r>
                        <a:rPr lang="en-US" b="1" baseline="0" dirty="0" smtClean="0">
                          <a:solidFill>
                            <a:schemeClr val="tx1"/>
                          </a:solidFill>
                        </a:rPr>
                        <a:t> to pursue </a:t>
                      </a:r>
                      <a:r>
                        <a:rPr lang="en-US" b="1" baseline="0" dirty="0" smtClean="0">
                          <a:solidFill>
                            <a:srgbClr val="FF0000"/>
                          </a:solidFill>
                        </a:rPr>
                        <a:t>the destruction </a:t>
                      </a:r>
                      <a:r>
                        <a:rPr lang="en-US" b="1" baseline="0" dirty="0" smtClean="0">
                          <a:solidFill>
                            <a:schemeClr val="tx1"/>
                          </a:solidFill>
                        </a:rPr>
                        <a:t>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a:t>
                      </a:r>
                      <a:r>
                        <a:rPr lang="en-US" sz="1800" b="1" kern="1200" baseline="0" dirty="0" smtClean="0">
                          <a:solidFill>
                            <a:srgbClr val="FF0000"/>
                          </a:solidFill>
                          <a:latin typeface="+mn-lt"/>
                          <a:ea typeface="+mn-ea"/>
                          <a:cs typeface="+mn-cs"/>
                        </a:rPr>
                        <a:t>on</a:t>
                      </a:r>
                      <a:r>
                        <a:rPr lang="en-US" b="1" baseline="0" dirty="0" smtClean="0">
                          <a:solidFill>
                            <a:srgbClr val="FF0000"/>
                          </a:solidFill>
                        </a:rPr>
                        <a:t> Thursday </a:t>
                      </a:r>
                      <a:r>
                        <a:rPr lang="en-US" b="1" baseline="0" dirty="0" smtClean="0">
                          <a:solidFill>
                            <a:schemeClr val="tx1"/>
                          </a:solidFill>
                        </a:rPr>
                        <a:t>that</a:t>
                      </a:r>
                      <a:r>
                        <a:rPr lang="en-US" b="1" baseline="0" dirty="0" smtClean="0">
                          <a:solidFill>
                            <a:srgbClr val="FF0000"/>
                          </a:solidFill>
                        </a:rPr>
                        <a:t> </a:t>
                      </a:r>
                      <a:r>
                        <a:rPr lang="en-US" b="1" baseline="0" dirty="0" smtClean="0">
                          <a:solidFill>
                            <a:schemeClr val="tx1"/>
                          </a:solidFill>
                        </a:rPr>
                        <a:t>his administration would not deal </a:t>
                      </a:r>
                      <a:r>
                        <a:rPr lang="en-US" b="1" baseline="0" dirty="0" smtClean="0">
                          <a:solidFill>
                            <a:srgbClr val="00B050"/>
                          </a:solidFill>
                        </a:rPr>
                        <a:t>with Hamas</a:t>
                      </a:r>
                      <a:r>
                        <a:rPr lang="en-US" b="1" baseline="0" dirty="0" smtClean="0">
                          <a:solidFill>
                            <a:schemeClr val="tx1"/>
                          </a:solidFill>
                        </a:rPr>
                        <a:t>, the militant</a:t>
                      </a:r>
                      <a:r>
                        <a:rPr lang="en-US" b="1" baseline="0" dirty="0" smtClean="0">
                          <a:solidFill>
                            <a:srgbClr val="00B050"/>
                          </a:solidFill>
                        </a:rPr>
                        <a:t> group that </a:t>
                      </a:r>
                      <a:r>
                        <a:rPr lang="en-US" b="1" baseline="0" dirty="0" smtClean="0">
                          <a:solidFill>
                            <a:schemeClr val="tx1"/>
                          </a:solidFill>
                        </a:rPr>
                        <a:t>scored a decisive victory in this week’s Palestinian elections, if </a:t>
                      </a:r>
                      <a:r>
                        <a:rPr lang="en-US" b="1" baseline="0" dirty="0" smtClean="0">
                          <a:solidFill>
                            <a:srgbClr val="00B050"/>
                          </a:solidFill>
                        </a:rPr>
                        <a:t>it continues</a:t>
                      </a:r>
                      <a:r>
                        <a:rPr lang="en-US" b="1" baseline="0" dirty="0" smtClean="0">
                          <a:solidFill>
                            <a:schemeClr val="tx1"/>
                          </a:solidFill>
                        </a:rPr>
                        <a:t> to pursue Israel’s destruction.</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Near-duplicate of original document</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Q</a:t>
            </a:r>
            <a:r>
              <a:rPr kumimoji="0" lang="en-US" sz="2200" i="0" u="none" strike="noStrike" kern="0" cap="none" spc="0" normalizeH="0" baseline="0" noProof="0" dirty="0" smtClean="0">
                <a:ln>
                  <a:noFill/>
                </a:ln>
                <a:solidFill>
                  <a:schemeClr val="tx1"/>
                </a:solidFill>
                <a:effectLst/>
                <a:uLnTx/>
                <a:uFillTx/>
                <a:latin typeface="+mn-lt"/>
              </a:rPr>
              <a:t> = 2, K = 7, select each Q-gram whose</a:t>
            </a:r>
            <a:r>
              <a:rPr kumimoji="0" lang="en-US" sz="2200" i="0" u="none" strike="noStrike" kern="0" cap="none" spc="0" normalizeH="0" noProof="0" dirty="0" smtClean="0">
                <a:ln>
                  <a:noFill/>
                </a:ln>
                <a:solidFill>
                  <a:schemeClr val="tx1"/>
                </a:solidFill>
                <a:effectLst/>
                <a:uLnTx/>
                <a:uFillTx/>
                <a:latin typeface="+mn-lt"/>
              </a:rPr>
              <a:t> fingerprint is 0 mod K</a:t>
            </a:r>
          </a:p>
          <a:p>
            <a:pPr marL="742950" lvl="1" indent="-285750">
              <a:spcBef>
                <a:spcPct val="20000"/>
              </a:spcBef>
              <a:buClr>
                <a:schemeClr val="bg2"/>
              </a:buClr>
              <a:buSzPct val="80000"/>
              <a:buFont typeface="Arial" charset="0"/>
              <a:buChar char="–"/>
              <a:defRPr/>
            </a:pPr>
            <a:r>
              <a:rPr lang="en-US" sz="2200" kern="0" dirty="0" smtClean="0"/>
              <a:t>Candidate matching pair has many fingerprints in common</a:t>
            </a:r>
          </a:p>
          <a:p>
            <a:pPr marL="742950" lvl="1" indent="-285750">
              <a:spcBef>
                <a:spcPct val="20000"/>
              </a:spcBef>
              <a:buClr>
                <a:schemeClr val="bg2"/>
              </a:buClr>
              <a:buSzPct val="80000"/>
              <a:buFont typeface="Arial" charset="0"/>
              <a:buChar char="–"/>
              <a:defRPr/>
            </a:pPr>
            <a:r>
              <a:rPr lang="en-US" sz="2200" kern="0" dirty="0" smtClean="0"/>
              <a:t>Not all fingerprints need to match</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Q-grams [M94]</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36</a:t>
            </a:fld>
            <a:endParaRPr lang="en-US" smtClean="0"/>
          </a:p>
        </p:txBody>
      </p:sp>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Topical similarity</a:t>
            </a:r>
          </a:p>
          <a:p>
            <a:pPr marL="742950" lvl="1" indent="-285750">
              <a:spcBef>
                <a:spcPct val="20000"/>
              </a:spcBef>
              <a:buClr>
                <a:schemeClr val="bg2"/>
              </a:buClr>
              <a:buSzPct val="80000"/>
              <a:buFont typeface="Arial" charset="0"/>
              <a:buChar char="–"/>
              <a:defRPr/>
            </a:pPr>
            <a:r>
              <a:rPr lang="en-US" sz="2200" kern="0" dirty="0" smtClean="0"/>
              <a:t>Not a good answer for copy detection</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bg2"/>
              </a:buClr>
              <a:buSzPct val="80000"/>
              <a:buFont typeface="Arial" charset="0"/>
              <a:buChar char="–"/>
              <a:defRPr/>
            </a:pPr>
            <a:r>
              <a:rPr lang="en-US" sz="2200" kern="0" dirty="0" smtClean="0"/>
              <a:t>Q = 2, K = 7, select each Q-gram whose fingerprint is 0 mod K</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If no fingerprints match, pair is not even generated as a candidate</a:t>
            </a:r>
            <a:endParaRPr kumimoji="0" lang="en-US" sz="2200" i="0" u="none" strike="noStrike" kern="0" cap="none" spc="0" normalizeH="0" baseline="0" noProof="0" dirty="0" smtClean="0">
              <a:ln>
                <a:noFill/>
              </a:ln>
              <a:solidFill>
                <a:schemeClr val="tx1"/>
              </a:solidFill>
              <a:effectLst/>
              <a:uLnTx/>
              <a:uFillTx/>
              <a:latin typeface="+mn-lt"/>
            </a:endParaRPr>
          </a:p>
        </p:txBody>
      </p:sp>
      <p:graphicFrame>
        <p:nvGraphicFramePr>
          <p:cNvPr id="7" name="Table 6"/>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a:t>
                      </a:r>
                      <a:r>
                        <a:rPr lang="en-US" b="1" baseline="0" dirty="0" smtClean="0">
                          <a:solidFill>
                            <a:srgbClr val="FF0000"/>
                          </a:solidFill>
                        </a:rPr>
                        <a:t>said Thursday </a:t>
                      </a:r>
                      <a:r>
                        <a:rPr lang="en-US" b="1" baseline="0" dirty="0" smtClean="0">
                          <a:solidFill>
                            <a:schemeClr val="tx1"/>
                          </a:solidFill>
                        </a:rPr>
                        <a:t>that his administration would not deal</a:t>
                      </a:r>
                      <a:r>
                        <a:rPr lang="en-US" b="1" baseline="0" dirty="0" smtClean="0">
                          <a:solidFill>
                            <a:srgbClr val="00B050"/>
                          </a:solidFill>
                        </a:rPr>
                        <a:t> </a:t>
                      </a:r>
                      <a:r>
                        <a:rPr lang="en-US" b="1" baseline="0" dirty="0" smtClean="0">
                          <a:solidFill>
                            <a:srgbClr val="FF0000"/>
                          </a:solidFill>
                        </a:rPr>
                        <a:t>with Hamas</a:t>
                      </a:r>
                      <a:r>
                        <a:rPr lang="en-US" b="1" baseline="0" dirty="0" smtClean="0">
                          <a:solidFill>
                            <a:schemeClr val="tx1"/>
                          </a:solidFill>
                        </a:rPr>
                        <a:t>, the militant </a:t>
                      </a:r>
                      <a:r>
                        <a:rPr lang="en-US" b="1" baseline="0" dirty="0" smtClean="0">
                          <a:solidFill>
                            <a:srgbClr val="FF0000"/>
                          </a:solidFill>
                        </a:rPr>
                        <a:t>group that </a:t>
                      </a:r>
                      <a:r>
                        <a:rPr lang="en-US" b="1" baseline="0" dirty="0" smtClean="0">
                          <a:solidFill>
                            <a:schemeClr val="tx1"/>
                          </a:solidFill>
                        </a:rPr>
                        <a:t>scored a decisive victory in this week’s Palestinian elections, if </a:t>
                      </a:r>
                      <a:r>
                        <a:rPr lang="en-US" b="1" baseline="0" dirty="0" smtClean="0">
                          <a:solidFill>
                            <a:srgbClr val="FF0000"/>
                          </a:solidFill>
                        </a:rPr>
                        <a:t>it continues</a:t>
                      </a:r>
                      <a:r>
                        <a:rPr lang="en-US" b="1" baseline="0" dirty="0" smtClean="0">
                          <a:solidFill>
                            <a:schemeClr val="tx1"/>
                          </a:solidFill>
                        </a:rPr>
                        <a:t> to pursue </a:t>
                      </a:r>
                      <a:r>
                        <a:rPr lang="en-US" b="1" baseline="0" dirty="0" smtClean="0">
                          <a:solidFill>
                            <a:srgbClr val="FF0000"/>
                          </a:solidFill>
                        </a:rPr>
                        <a:t>the destruction </a:t>
                      </a:r>
                      <a:r>
                        <a:rPr lang="en-US" b="1" baseline="0" dirty="0" smtClean="0">
                          <a:solidFill>
                            <a:schemeClr val="tx1"/>
                          </a:solidFill>
                        </a:rPr>
                        <a:t>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The landslide victory by</a:t>
                      </a:r>
                      <a:r>
                        <a:rPr lang="en-US" b="1" baseline="0" dirty="0" smtClean="0">
                          <a:solidFill>
                            <a:schemeClr val="tx1"/>
                          </a:solidFill>
                        </a:rPr>
                        <a:t> the militant group </a:t>
                      </a:r>
                      <a:r>
                        <a:rPr lang="en-US" b="1" baseline="0" dirty="0" smtClean="0">
                          <a:solidFill>
                            <a:srgbClr val="FF0000"/>
                          </a:solidFill>
                        </a:rPr>
                        <a:t>Hamas in </a:t>
                      </a:r>
                      <a:r>
                        <a:rPr lang="en-US" b="1" baseline="0" dirty="0" smtClean="0">
                          <a:solidFill>
                            <a:schemeClr val="tx1"/>
                          </a:solidFill>
                        </a:rPr>
                        <a:t>this</a:t>
                      </a:r>
                      <a:r>
                        <a:rPr lang="en-US" b="1" baseline="0" dirty="0" smtClean="0">
                          <a:solidFill>
                            <a:srgbClr val="FF0000"/>
                          </a:solidFill>
                        </a:rPr>
                        <a:t> </a:t>
                      </a:r>
                      <a:r>
                        <a:rPr lang="en-US" b="1" baseline="0" dirty="0" smtClean="0">
                          <a:solidFill>
                            <a:schemeClr val="tx1"/>
                          </a:solidFill>
                        </a:rPr>
                        <a:t>week’s Palestinian elections </a:t>
                      </a:r>
                      <a:r>
                        <a:rPr lang="en-US" b="1" baseline="0" dirty="0" smtClean="0">
                          <a:solidFill>
                            <a:srgbClr val="FF0000"/>
                          </a:solidFill>
                        </a:rPr>
                        <a:t>threatens President </a:t>
                      </a:r>
                      <a:r>
                        <a:rPr lang="en-US" b="1" baseline="0" dirty="0" smtClean="0">
                          <a:solidFill>
                            <a:schemeClr val="tx1"/>
                          </a:solidFill>
                        </a:rPr>
                        <a:t>Bush’s </a:t>
                      </a:r>
                      <a:r>
                        <a:rPr lang="en-US" b="1" baseline="0" dirty="0" smtClean="0">
                          <a:solidFill>
                            <a:srgbClr val="FF0000"/>
                          </a:solidFill>
                        </a:rPr>
                        <a:t>quest for </a:t>
                      </a:r>
                      <a:r>
                        <a:rPr lang="en-US" b="1" baseline="0" dirty="0" smtClean="0">
                          <a:solidFill>
                            <a:schemeClr val="tx1"/>
                          </a:solidFill>
                        </a:rPr>
                        <a:t>peace</a:t>
                      </a:r>
                      <a:r>
                        <a:rPr lang="en-US" b="1" baseline="0" dirty="0" smtClean="0">
                          <a:solidFill>
                            <a:srgbClr val="FF0000"/>
                          </a:solidFill>
                        </a:rPr>
                        <a:t> </a:t>
                      </a:r>
                      <a:r>
                        <a:rPr lang="en-US" b="1" baseline="0" dirty="0" smtClean="0">
                          <a:solidFill>
                            <a:schemeClr val="tx1"/>
                          </a:solidFill>
                        </a:rPr>
                        <a:t>in the </a:t>
                      </a:r>
                      <a:r>
                        <a:rPr lang="en-US" b="1" baseline="0" dirty="0" smtClean="0">
                          <a:solidFill>
                            <a:srgbClr val="FF0000"/>
                          </a:solidFill>
                        </a:rPr>
                        <a:t>Middle East </a:t>
                      </a:r>
                      <a:r>
                        <a:rPr lang="en-US" b="1" baseline="0" dirty="0" smtClean="0">
                          <a:solidFill>
                            <a:schemeClr val="tx1"/>
                          </a:solidFill>
                        </a:rPr>
                        <a:t>and underscores the </a:t>
                      </a:r>
                      <a:r>
                        <a:rPr lang="en-US" b="1" baseline="0" dirty="0" smtClean="0">
                          <a:solidFill>
                            <a:srgbClr val="FF0000"/>
                          </a:solidFill>
                        </a:rPr>
                        <a:t>perils of </a:t>
                      </a:r>
                      <a:r>
                        <a:rPr lang="en-US" b="1" baseline="0" dirty="0" smtClean="0">
                          <a:solidFill>
                            <a:schemeClr val="tx1"/>
                          </a:solidFill>
                        </a:rPr>
                        <a:t>his</a:t>
                      </a:r>
                      <a:r>
                        <a:rPr lang="en-US" b="1" baseline="0" dirty="0" smtClean="0">
                          <a:solidFill>
                            <a:srgbClr val="FF0000"/>
                          </a:solidFill>
                        </a:rPr>
                        <a:t> </a:t>
                      </a:r>
                      <a:r>
                        <a:rPr lang="en-US" b="1" baseline="0" dirty="0" smtClean="0">
                          <a:solidFill>
                            <a:schemeClr val="tx1"/>
                          </a:solidFill>
                        </a:rPr>
                        <a:t>push for democracy.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COPS [BDG95]</a:t>
            </a:r>
          </a:p>
        </p:txBody>
      </p:sp>
      <p:sp>
        <p:nvSpPr>
          <p:cNvPr id="11267" name="Rectangle 3"/>
          <p:cNvSpPr>
            <a:spLocks noGrp="1" noChangeArrowheads="1"/>
          </p:cNvSpPr>
          <p:nvPr>
            <p:ph type="body" idx="1"/>
          </p:nvPr>
        </p:nvSpPr>
        <p:spPr/>
        <p:txBody>
          <a:bodyPr/>
          <a:lstStyle/>
          <a:p>
            <a:r>
              <a:rPr lang="en-US" b="1" dirty="0" smtClean="0"/>
              <a:t>Early space-efficient solution for document copy detection</a:t>
            </a:r>
          </a:p>
          <a:p>
            <a:endParaRPr lang="en-US" b="1" dirty="0" smtClean="0"/>
          </a:p>
          <a:p>
            <a:r>
              <a:rPr lang="en-US" b="1" dirty="0" smtClean="0"/>
              <a:t>Solution strategy:</a:t>
            </a:r>
          </a:p>
          <a:p>
            <a:pPr lvl="1"/>
            <a:r>
              <a:rPr lang="en-US" b="1" dirty="0" smtClean="0"/>
              <a:t>Hash tokens to define document break points (e.g., 0 mod K)</a:t>
            </a:r>
          </a:p>
          <a:p>
            <a:pPr lvl="1"/>
            <a:r>
              <a:rPr lang="en-US" b="1" dirty="0" smtClean="0"/>
              <a:t>Fingerprint token sequence between consecutive break points</a:t>
            </a:r>
          </a:p>
          <a:p>
            <a:pPr lvl="1"/>
            <a:endParaRPr lang="en-US" b="1" dirty="0" smtClean="0"/>
          </a:p>
          <a:p>
            <a:r>
              <a:rPr lang="en-US" b="1" dirty="0" smtClean="0"/>
              <a:t>Advantages </a:t>
            </a:r>
          </a:p>
          <a:p>
            <a:pPr lvl="1"/>
            <a:r>
              <a:rPr lang="en-US" b="1" dirty="0" smtClean="0"/>
              <a:t>Space used is, in expectation, 1/K of size of original document</a:t>
            </a:r>
          </a:p>
          <a:p>
            <a:pPr lvl="1"/>
            <a:r>
              <a:rPr lang="en-US" b="1" dirty="0" smtClean="0"/>
              <a:t>Robust to coarse-grained additions, deletions, permutations</a:t>
            </a:r>
          </a:p>
          <a:p>
            <a:pPr lvl="1"/>
            <a:r>
              <a:rPr lang="en-US" b="1" dirty="0" smtClean="0"/>
              <a:t>Robust to shared small token sequences in documents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COPS [BDG95]</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38</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a:t>
                      </a:r>
                      <a:r>
                        <a:rPr lang="en-US" b="1" baseline="0" dirty="0" smtClean="0">
                          <a:solidFill>
                            <a:srgbClr val="FF0000"/>
                          </a:solidFill>
                        </a:rPr>
                        <a:t>Thursday</a:t>
                      </a:r>
                      <a:r>
                        <a:rPr lang="en-US" b="1" baseline="0" dirty="0" smtClean="0">
                          <a:solidFill>
                            <a:schemeClr val="tx1"/>
                          </a:solidFill>
                        </a:rPr>
                        <a:t> that his administration would not deal with </a:t>
                      </a:r>
                      <a:r>
                        <a:rPr lang="en-US" b="1" baseline="0" dirty="0" smtClean="0">
                          <a:solidFill>
                            <a:srgbClr val="FF0000"/>
                          </a:solidFill>
                        </a:rPr>
                        <a:t>Hamas</a:t>
                      </a:r>
                      <a:r>
                        <a:rPr lang="en-US" b="1" baseline="0" dirty="0" smtClean="0">
                          <a:solidFill>
                            <a:schemeClr val="tx1"/>
                          </a:solidFill>
                        </a:rPr>
                        <a:t>, the militant group that scored a </a:t>
                      </a:r>
                      <a:r>
                        <a:rPr lang="en-US" b="1" baseline="0" dirty="0" smtClean="0">
                          <a:solidFill>
                            <a:srgbClr val="FF0000"/>
                          </a:solidFill>
                        </a:rPr>
                        <a:t>decisive</a:t>
                      </a:r>
                      <a:r>
                        <a:rPr lang="en-US" b="1" baseline="0" dirty="0" smtClean="0">
                          <a:solidFill>
                            <a:schemeClr val="tx1"/>
                          </a:solidFill>
                        </a:rPr>
                        <a:t> victory in this week’s Palestinian </a:t>
                      </a:r>
                      <a:r>
                        <a:rPr lang="en-US" b="1" baseline="0" dirty="0" smtClean="0">
                          <a:solidFill>
                            <a:srgbClr val="FF0000"/>
                          </a:solidFill>
                        </a:rPr>
                        <a:t>elections</a:t>
                      </a:r>
                      <a:r>
                        <a:rPr lang="en-US" b="1" baseline="0" dirty="0" smtClean="0">
                          <a:solidFill>
                            <a:schemeClr val="tx1"/>
                          </a:solidFill>
                        </a:rPr>
                        <a:t>, if it continues to </a:t>
                      </a:r>
                      <a:r>
                        <a:rPr lang="en-US" b="1" baseline="0" dirty="0" smtClean="0">
                          <a:solidFill>
                            <a:srgbClr val="FF0000"/>
                          </a:solidFill>
                        </a:rPr>
                        <a:t>pursue</a:t>
                      </a:r>
                      <a:r>
                        <a:rPr lang="en-US" b="1" baseline="0" dirty="0" smtClean="0">
                          <a:solidFill>
                            <a:schemeClr val="tx1"/>
                          </a:solidFill>
                        </a:rPr>
                        <a:t> the destruction 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a:t>
                      </a:r>
                      <a:r>
                        <a:rPr lang="en-US" sz="1800" b="1" kern="1200" baseline="0" dirty="0" smtClean="0">
                          <a:solidFill>
                            <a:schemeClr val="tx1"/>
                          </a:solidFill>
                          <a:latin typeface="+mn-lt"/>
                          <a:ea typeface="+mn-ea"/>
                          <a:cs typeface="+mn-cs"/>
                        </a:rPr>
                        <a:t>on</a:t>
                      </a:r>
                      <a:r>
                        <a:rPr lang="en-US" b="1" baseline="0" dirty="0" smtClean="0">
                          <a:solidFill>
                            <a:schemeClr val="tx1"/>
                          </a:solidFill>
                        </a:rPr>
                        <a:t> </a:t>
                      </a:r>
                      <a:r>
                        <a:rPr lang="en-US" b="1" baseline="0" dirty="0" smtClean="0">
                          <a:solidFill>
                            <a:srgbClr val="FF0000"/>
                          </a:solidFill>
                        </a:rPr>
                        <a:t>Thursday</a:t>
                      </a:r>
                      <a:r>
                        <a:rPr lang="en-US" b="1" baseline="0" dirty="0" smtClean="0">
                          <a:solidFill>
                            <a:schemeClr val="tx1"/>
                          </a:solidFill>
                        </a:rPr>
                        <a:t> that his administration would not deal with </a:t>
                      </a:r>
                      <a:r>
                        <a:rPr lang="en-US" b="1" baseline="0" dirty="0" smtClean="0">
                          <a:solidFill>
                            <a:srgbClr val="FF0000"/>
                          </a:solidFill>
                        </a:rPr>
                        <a:t>Hamas</a:t>
                      </a:r>
                      <a:r>
                        <a:rPr lang="en-US" b="1" baseline="0" dirty="0" smtClean="0">
                          <a:solidFill>
                            <a:schemeClr val="tx1"/>
                          </a:solidFill>
                        </a:rPr>
                        <a:t>, the militant group that scored a </a:t>
                      </a:r>
                      <a:r>
                        <a:rPr lang="en-US" b="1" baseline="0" dirty="0" smtClean="0">
                          <a:solidFill>
                            <a:srgbClr val="FF0000"/>
                          </a:solidFill>
                        </a:rPr>
                        <a:t>decisive </a:t>
                      </a:r>
                      <a:r>
                        <a:rPr lang="en-US" b="1" baseline="0" dirty="0" smtClean="0">
                          <a:solidFill>
                            <a:schemeClr val="tx1"/>
                          </a:solidFill>
                        </a:rPr>
                        <a:t>victory in this week’s Palestinian </a:t>
                      </a:r>
                      <a:r>
                        <a:rPr lang="en-US" b="1" baseline="0" dirty="0" smtClean="0">
                          <a:solidFill>
                            <a:srgbClr val="FF0000"/>
                          </a:solidFill>
                        </a:rPr>
                        <a:t>elections</a:t>
                      </a:r>
                      <a:r>
                        <a:rPr lang="en-US" b="1" baseline="0" dirty="0" smtClean="0">
                          <a:solidFill>
                            <a:schemeClr val="tx1"/>
                          </a:solidFill>
                        </a:rPr>
                        <a:t>, if it continues to </a:t>
                      </a:r>
                      <a:r>
                        <a:rPr lang="en-US" b="1" baseline="0" dirty="0" smtClean="0">
                          <a:solidFill>
                            <a:srgbClr val="FF0000"/>
                          </a:solidFill>
                        </a:rPr>
                        <a:t>pursue</a:t>
                      </a:r>
                      <a:r>
                        <a:rPr lang="en-US" b="1" baseline="0" dirty="0" smtClean="0">
                          <a:solidFill>
                            <a:schemeClr val="tx1"/>
                          </a:solidFill>
                        </a:rPr>
                        <a:t> Israel’s destruction.</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Near-duplicate of original document</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K = 5, each document has 6 fingerprints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COPS [BDG95]</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39</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President</a:t>
                      </a:r>
                      <a:r>
                        <a:rPr lang="en-US" b="1" baseline="0" dirty="0" smtClean="0">
                          <a:solidFill>
                            <a:srgbClr val="FF0000"/>
                          </a:solidFill>
                        </a:rPr>
                        <a:t> Bush said Thursday </a:t>
                      </a:r>
                      <a:r>
                        <a:rPr lang="en-US" b="1" baseline="0" dirty="0" smtClean="0">
                          <a:solidFill>
                            <a:srgbClr val="00B050"/>
                          </a:solidFill>
                        </a:rPr>
                        <a:t>that his administration would not deal with Hamas</a:t>
                      </a:r>
                      <a:r>
                        <a:rPr lang="en-US" b="1" baseline="0" dirty="0" smtClean="0">
                          <a:solidFill>
                            <a:schemeClr val="tx1"/>
                          </a:solidFill>
                        </a:rPr>
                        <a:t>, the militant group that scored a decisive </a:t>
                      </a:r>
                      <a:r>
                        <a:rPr lang="en-US" b="1" baseline="0" dirty="0" smtClean="0">
                          <a:solidFill>
                            <a:srgbClr val="00B050"/>
                          </a:solidFill>
                        </a:rPr>
                        <a:t>victory in this week’s Palestinian elections</a:t>
                      </a:r>
                      <a:r>
                        <a:rPr lang="en-US" b="1" baseline="0" dirty="0" smtClean="0">
                          <a:solidFill>
                            <a:schemeClr val="tx1"/>
                          </a:solidFill>
                        </a:rPr>
                        <a:t>, if it continues to pursue the destruction 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President</a:t>
                      </a:r>
                      <a:r>
                        <a:rPr lang="en-US" b="1" baseline="0" dirty="0" smtClean="0">
                          <a:solidFill>
                            <a:srgbClr val="FF0000"/>
                          </a:solidFill>
                        </a:rPr>
                        <a:t> Bush said </a:t>
                      </a:r>
                      <a:r>
                        <a:rPr lang="en-US" sz="1800" b="1" kern="1200" baseline="0" dirty="0" smtClean="0">
                          <a:solidFill>
                            <a:srgbClr val="FF0000"/>
                          </a:solidFill>
                          <a:latin typeface="+mn-lt"/>
                          <a:ea typeface="+mn-ea"/>
                          <a:cs typeface="+mn-cs"/>
                        </a:rPr>
                        <a:t>on</a:t>
                      </a:r>
                      <a:r>
                        <a:rPr lang="en-US" b="1" baseline="0" dirty="0" smtClean="0">
                          <a:solidFill>
                            <a:srgbClr val="FF0000"/>
                          </a:solidFill>
                        </a:rPr>
                        <a:t> Thursday </a:t>
                      </a:r>
                      <a:r>
                        <a:rPr lang="en-US" b="1" baseline="0" dirty="0" smtClean="0">
                          <a:solidFill>
                            <a:srgbClr val="00B050"/>
                          </a:solidFill>
                        </a:rPr>
                        <a:t>that his administration would not deal with Hamas</a:t>
                      </a:r>
                      <a:r>
                        <a:rPr lang="en-US" b="1" baseline="0" dirty="0" smtClean="0">
                          <a:solidFill>
                            <a:schemeClr val="tx1"/>
                          </a:solidFill>
                        </a:rPr>
                        <a:t>, the militant group that scored a decisive </a:t>
                      </a:r>
                      <a:r>
                        <a:rPr lang="en-US" b="1" baseline="0" dirty="0" smtClean="0">
                          <a:solidFill>
                            <a:srgbClr val="00B050"/>
                          </a:solidFill>
                        </a:rPr>
                        <a:t>victory in this week’s Palestinian elections</a:t>
                      </a:r>
                      <a:r>
                        <a:rPr lang="en-US" b="1" baseline="0" dirty="0" smtClean="0">
                          <a:solidFill>
                            <a:schemeClr val="tx1"/>
                          </a:solidFill>
                        </a:rPr>
                        <a:t>, if it continues to pursue Israel’s destruction.</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Near-duplicate of original document</a:t>
            </a:r>
          </a:p>
          <a:p>
            <a:pPr marL="742950" lvl="1" indent="-285750">
              <a:spcBef>
                <a:spcPct val="20000"/>
              </a:spcBef>
              <a:buClr>
                <a:schemeClr val="bg2"/>
              </a:buClr>
              <a:buSzPct val="80000"/>
              <a:buFont typeface="Arial" charset="0"/>
              <a:buChar char="–"/>
              <a:defRPr/>
            </a:pPr>
            <a:r>
              <a:rPr lang="en-US" sz="2200" kern="0" dirty="0" smtClean="0"/>
              <a:t>K = 5, each document has 6 fingerprints</a:t>
            </a:r>
          </a:p>
          <a:p>
            <a:pPr marL="742950" lvl="1" indent="-285750">
              <a:spcBef>
                <a:spcPct val="20000"/>
              </a:spcBef>
              <a:buClr>
                <a:schemeClr val="bg2"/>
              </a:buClr>
              <a:buSzPct val="80000"/>
              <a:buFont typeface="Arial" charset="0"/>
              <a:buChar char="–"/>
              <a:defRPr/>
            </a:pPr>
            <a:r>
              <a:rPr lang="en-US" sz="2200" kern="0" dirty="0" smtClean="0">
                <a:latin typeface="+mn-lt"/>
              </a:rPr>
              <a:t>Candidate matching pair has many fingerprints in common</a:t>
            </a:r>
            <a:endParaRPr kumimoji="0" lang="en-US" sz="220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Clr>
                <a:schemeClr val="bg2"/>
              </a:buClr>
              <a:buSzPct val="80000"/>
              <a:buFont typeface="Arial" charset="0"/>
              <a:buChar char="–"/>
              <a:defRPr/>
            </a:pPr>
            <a:r>
              <a:rPr kumimoji="0" lang="en-US" sz="2200" i="0" u="none" strike="noStrike" kern="0" cap="none" spc="0" normalizeH="0" baseline="0" noProof="0" dirty="0" smtClean="0">
                <a:ln>
                  <a:noFill/>
                </a:ln>
                <a:solidFill>
                  <a:schemeClr val="tx1"/>
                </a:solidFill>
                <a:effectLst/>
                <a:uLnTx/>
                <a:uFillTx/>
                <a:latin typeface="+mn-lt"/>
              </a:rPr>
              <a:t>Not all fingerprints need to match</a:t>
            </a:r>
            <a:endParaRPr lang="en-US" sz="2200" kern="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Why Does Copy Detection Matter? </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a:t>
            </a:fld>
            <a:endParaRPr lang="en-US" smtClean="0"/>
          </a:p>
        </p:txBody>
      </p:sp>
      <p:sp>
        <p:nvSpPr>
          <p:cNvPr id="7" name="Rectangle 3"/>
          <p:cNvSpPr txBox="1">
            <a:spLocks noChangeArrowheads="1"/>
          </p:cNvSpPr>
          <p:nvPr/>
        </p:nvSpPr>
        <p:spPr bwMode="auto">
          <a:xfrm>
            <a:off x="457200" y="5105400"/>
            <a:ext cx="8686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Detecting plagiarism in reviews, ratings</a:t>
            </a:r>
            <a:endParaRPr kumimoji="0" lang="en-US" sz="2200" i="0" u="none" strike="noStrike" kern="0" cap="none" spc="0" normalizeH="0" noProof="0" dirty="0" smtClean="0">
              <a:ln>
                <a:noFill/>
              </a:ln>
              <a:solidFill>
                <a:schemeClr val="tx1"/>
              </a:solidFill>
              <a:effectLst/>
              <a:uLnTx/>
              <a:uFillTx/>
              <a:latin typeface="+mn-lt"/>
            </a:endParaRPr>
          </a:p>
        </p:txBody>
      </p:sp>
      <p:pic>
        <p:nvPicPr>
          <p:cNvPr id="9" name="Picture 2"/>
          <p:cNvPicPr>
            <a:picLocks noChangeAspect="1" noChangeArrowheads="1"/>
          </p:cNvPicPr>
          <p:nvPr/>
        </p:nvPicPr>
        <p:blipFill>
          <a:blip r:embed="rId2" cstate="print"/>
          <a:srcRect l="9524" t="17344" r="42857"/>
          <a:stretch>
            <a:fillRect/>
          </a:stretch>
        </p:blipFill>
        <p:spPr bwMode="auto">
          <a:xfrm>
            <a:off x="1676400" y="1524000"/>
            <a:ext cx="2505676" cy="3449836"/>
          </a:xfrm>
          <a:prstGeom prst="rect">
            <a:avLst/>
          </a:prstGeom>
          <a:noFill/>
          <a:ln w="9525">
            <a:solidFill>
              <a:schemeClr val="tx1">
                <a:lumMod val="50000"/>
                <a:lumOff val="50000"/>
              </a:schemeClr>
            </a:solidFill>
            <a:miter lim="800000"/>
            <a:headEnd/>
            <a:tailEnd/>
          </a:ln>
        </p:spPr>
      </p:pic>
      <p:pic>
        <p:nvPicPr>
          <p:cNvPr id="12" name="Picture 5"/>
          <p:cNvPicPr>
            <a:picLocks noChangeAspect="1" noChangeArrowheads="1"/>
          </p:cNvPicPr>
          <p:nvPr/>
        </p:nvPicPr>
        <p:blipFill>
          <a:blip r:embed="rId3" cstate="print"/>
          <a:srcRect l="12993" t="18310" r="35036"/>
          <a:stretch>
            <a:fillRect/>
          </a:stretch>
        </p:blipFill>
        <p:spPr bwMode="auto">
          <a:xfrm>
            <a:off x="4572000" y="1676400"/>
            <a:ext cx="2405449" cy="2999014"/>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Using COPS [BDG95]</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40</a:t>
            </a:fld>
            <a:endParaRPr lang="en-US" smtClean="0"/>
          </a:p>
        </p:txBody>
      </p:sp>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Topical similarity</a:t>
            </a:r>
          </a:p>
          <a:p>
            <a:pPr marL="742950" lvl="1" indent="-285750">
              <a:spcBef>
                <a:spcPct val="20000"/>
              </a:spcBef>
              <a:buClr>
                <a:schemeClr val="bg2"/>
              </a:buClr>
              <a:buSzPct val="80000"/>
              <a:buFont typeface="Arial" charset="0"/>
              <a:buChar char="–"/>
              <a:defRPr/>
            </a:pPr>
            <a:r>
              <a:rPr lang="en-US" sz="2200" kern="0" dirty="0" smtClean="0"/>
              <a:t>Not a good answer for copy detection</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K = 5, each document has 6 fingerprints</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If no fingerprints match, pair is not even generated as a candidate</a:t>
            </a:r>
            <a:endParaRPr kumimoji="0" lang="en-US" sz="2200" i="0" u="none" strike="noStrike" kern="0" cap="none" spc="0" normalizeH="0" baseline="0" noProof="0" dirty="0" smtClean="0">
              <a:ln>
                <a:noFill/>
              </a:ln>
              <a:solidFill>
                <a:schemeClr val="tx1"/>
              </a:solidFill>
              <a:effectLst/>
              <a:uLnTx/>
              <a:uFillTx/>
              <a:latin typeface="+mn-lt"/>
            </a:endParaRPr>
          </a:p>
        </p:txBody>
      </p:sp>
      <p:graphicFrame>
        <p:nvGraphicFramePr>
          <p:cNvPr id="7" name="Table 6"/>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a:t>
                      </a:r>
                      <a:r>
                        <a:rPr lang="en-US" b="1" baseline="0" dirty="0" smtClean="0">
                          <a:solidFill>
                            <a:srgbClr val="FF0000"/>
                          </a:solidFill>
                        </a:rPr>
                        <a:t>Thursday</a:t>
                      </a:r>
                      <a:r>
                        <a:rPr lang="en-US" b="1" baseline="0" dirty="0" smtClean="0">
                          <a:solidFill>
                            <a:schemeClr val="tx1"/>
                          </a:solidFill>
                        </a:rPr>
                        <a:t> that his administration would not deal with </a:t>
                      </a:r>
                      <a:r>
                        <a:rPr lang="en-US" b="1" baseline="0" dirty="0" smtClean="0">
                          <a:solidFill>
                            <a:srgbClr val="FF0000"/>
                          </a:solidFill>
                        </a:rPr>
                        <a:t>Hamas</a:t>
                      </a:r>
                      <a:r>
                        <a:rPr lang="en-US" b="1" baseline="0" dirty="0" smtClean="0">
                          <a:solidFill>
                            <a:schemeClr val="tx1"/>
                          </a:solidFill>
                        </a:rPr>
                        <a:t>, the militant group that scored a </a:t>
                      </a:r>
                      <a:r>
                        <a:rPr lang="en-US" b="1" baseline="0" dirty="0" smtClean="0">
                          <a:solidFill>
                            <a:srgbClr val="FF0000"/>
                          </a:solidFill>
                        </a:rPr>
                        <a:t>decisive</a:t>
                      </a:r>
                      <a:r>
                        <a:rPr lang="en-US" b="1" baseline="0" dirty="0" smtClean="0">
                          <a:solidFill>
                            <a:schemeClr val="tx1"/>
                          </a:solidFill>
                        </a:rPr>
                        <a:t> victory in this week’s Palestinian </a:t>
                      </a:r>
                      <a:r>
                        <a:rPr lang="en-US" b="1" baseline="0" dirty="0" smtClean="0">
                          <a:solidFill>
                            <a:srgbClr val="FF0000"/>
                          </a:solidFill>
                        </a:rPr>
                        <a:t>elections</a:t>
                      </a:r>
                      <a:r>
                        <a:rPr lang="en-US" b="1" baseline="0" dirty="0" smtClean="0">
                          <a:solidFill>
                            <a:schemeClr val="tx1"/>
                          </a:solidFill>
                        </a:rPr>
                        <a:t>, if it continues to </a:t>
                      </a:r>
                      <a:r>
                        <a:rPr lang="en-US" b="1" baseline="0" dirty="0" smtClean="0">
                          <a:solidFill>
                            <a:srgbClr val="FF0000"/>
                          </a:solidFill>
                        </a:rPr>
                        <a:t>pursue</a:t>
                      </a:r>
                      <a:r>
                        <a:rPr lang="en-US" b="1" baseline="0" dirty="0" smtClean="0">
                          <a:solidFill>
                            <a:schemeClr val="tx1"/>
                          </a:solidFill>
                        </a:rPr>
                        <a:t> the destruction 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The landslide victory by</a:t>
                      </a:r>
                      <a:r>
                        <a:rPr lang="en-US" b="1" baseline="0" dirty="0" smtClean="0">
                          <a:solidFill>
                            <a:schemeClr val="tx1"/>
                          </a:solidFill>
                        </a:rPr>
                        <a:t> the militant group </a:t>
                      </a:r>
                      <a:r>
                        <a:rPr lang="en-US" b="1" baseline="0" dirty="0" smtClean="0">
                          <a:solidFill>
                            <a:srgbClr val="FF0000"/>
                          </a:solidFill>
                        </a:rPr>
                        <a:t>Hamas</a:t>
                      </a:r>
                      <a:r>
                        <a:rPr lang="en-US" b="1" baseline="0" dirty="0" smtClean="0">
                          <a:solidFill>
                            <a:schemeClr val="tx1"/>
                          </a:solidFill>
                        </a:rPr>
                        <a:t> in this week’s Palestinian </a:t>
                      </a:r>
                      <a:r>
                        <a:rPr lang="en-US" b="1" baseline="0" dirty="0" smtClean="0">
                          <a:solidFill>
                            <a:srgbClr val="FF0000"/>
                          </a:solidFill>
                        </a:rPr>
                        <a:t>elections</a:t>
                      </a:r>
                      <a:r>
                        <a:rPr lang="en-US" b="1" baseline="0" dirty="0" smtClean="0">
                          <a:solidFill>
                            <a:schemeClr val="tx1"/>
                          </a:solidFill>
                        </a:rPr>
                        <a:t> threatens President Bush’s </a:t>
                      </a:r>
                      <a:r>
                        <a:rPr lang="en-US" b="1" baseline="0" dirty="0" smtClean="0">
                          <a:solidFill>
                            <a:srgbClr val="FF0000"/>
                          </a:solidFill>
                        </a:rPr>
                        <a:t>quest</a:t>
                      </a:r>
                      <a:r>
                        <a:rPr lang="en-US" b="1" baseline="0" dirty="0" smtClean="0">
                          <a:solidFill>
                            <a:schemeClr val="tx1"/>
                          </a:solidFill>
                        </a:rPr>
                        <a:t> for peace in the </a:t>
                      </a:r>
                      <a:r>
                        <a:rPr lang="en-US" b="1" baseline="0" dirty="0" smtClean="0">
                          <a:solidFill>
                            <a:srgbClr val="FF0000"/>
                          </a:solidFill>
                        </a:rPr>
                        <a:t>Middle</a:t>
                      </a:r>
                      <a:r>
                        <a:rPr lang="en-US" b="1" baseline="0" dirty="0" smtClean="0">
                          <a:solidFill>
                            <a:schemeClr val="tx1"/>
                          </a:solidFill>
                        </a:rPr>
                        <a:t> East and underscores the </a:t>
                      </a:r>
                      <a:r>
                        <a:rPr lang="en-US" b="1" baseline="0" dirty="0" smtClean="0">
                          <a:solidFill>
                            <a:srgbClr val="FF0000"/>
                          </a:solidFill>
                        </a:rPr>
                        <a:t>perils </a:t>
                      </a:r>
                      <a:r>
                        <a:rPr lang="en-US" b="1" baseline="0" dirty="0" smtClean="0">
                          <a:solidFill>
                            <a:schemeClr val="tx1"/>
                          </a:solidFill>
                        </a:rPr>
                        <a:t>of his push for democracy.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Limitations of [M94, BDG95, BGM+97] </a:t>
            </a:r>
          </a:p>
        </p:txBody>
      </p:sp>
      <p:sp>
        <p:nvSpPr>
          <p:cNvPr id="11267" name="Rectangle 3"/>
          <p:cNvSpPr>
            <a:spLocks noGrp="1" noChangeArrowheads="1"/>
          </p:cNvSpPr>
          <p:nvPr>
            <p:ph type="body" idx="1"/>
          </p:nvPr>
        </p:nvSpPr>
        <p:spPr/>
        <p:txBody>
          <a:bodyPr/>
          <a:lstStyle/>
          <a:p>
            <a:r>
              <a:rPr lang="en-US" b="1" dirty="0" smtClean="0"/>
              <a:t>No worst-case guarantees for near-duplicate detection</a:t>
            </a:r>
          </a:p>
          <a:p>
            <a:pPr lvl="1"/>
            <a:r>
              <a:rPr lang="en-US" b="1" dirty="0" smtClean="0"/>
              <a:t>Low probability of no matching fingerprints in near-duplicates</a:t>
            </a:r>
          </a:p>
          <a:p>
            <a:endParaRPr lang="en-US" b="1" dirty="0" smtClean="0"/>
          </a:p>
          <a:p>
            <a:r>
              <a:rPr lang="en-US" b="1" dirty="0" smtClean="0"/>
              <a:t>Easy to miss (partial) text reuse</a:t>
            </a:r>
          </a:p>
          <a:p>
            <a:pPr lvl="1"/>
            <a:r>
              <a:rPr lang="en-US" b="1" dirty="0" smtClean="0"/>
              <a:t>Unbounded length gaps possible between chosen fingerprints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Limitations of Using Q-grams [M94]</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42</a:t>
            </a:fld>
            <a:endParaRPr lang="en-US" smtClean="0"/>
          </a:p>
        </p:txBody>
      </p:sp>
      <p:graphicFrame>
        <p:nvGraphicFramePr>
          <p:cNvPr id="6" name="Table 5"/>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Thursday that his administration would not deal</a:t>
                      </a:r>
                      <a:r>
                        <a:rPr lang="en-US" b="1" baseline="0" dirty="0" smtClean="0">
                          <a:solidFill>
                            <a:srgbClr val="00B050"/>
                          </a:solidFill>
                        </a:rPr>
                        <a:t> </a:t>
                      </a:r>
                      <a:r>
                        <a:rPr lang="en-US" b="1" baseline="0" dirty="0" smtClean="0">
                          <a:solidFill>
                            <a:schemeClr val="tx1"/>
                          </a:solidFill>
                        </a:rPr>
                        <a:t>with Hamas, the militant </a:t>
                      </a:r>
                      <a:r>
                        <a:rPr lang="en-US" b="1" baseline="0" dirty="0" smtClean="0">
                          <a:solidFill>
                            <a:srgbClr val="FF0000"/>
                          </a:solidFill>
                        </a:rPr>
                        <a:t>group that </a:t>
                      </a:r>
                      <a:r>
                        <a:rPr lang="en-US" b="1" baseline="0" dirty="0" smtClean="0">
                          <a:solidFill>
                            <a:schemeClr val="tx1"/>
                          </a:solidFill>
                        </a:rPr>
                        <a:t>scored a decisive </a:t>
                      </a:r>
                      <a:r>
                        <a:rPr lang="en-US" b="1" baseline="0" dirty="0" smtClean="0">
                          <a:solidFill>
                            <a:srgbClr val="FF0000"/>
                          </a:solidFill>
                        </a:rPr>
                        <a:t>victory in </a:t>
                      </a:r>
                      <a:r>
                        <a:rPr lang="en-US" b="1" baseline="0" dirty="0" smtClean="0">
                          <a:solidFill>
                            <a:schemeClr val="tx1"/>
                          </a:solidFill>
                        </a:rPr>
                        <a:t>this </a:t>
                      </a:r>
                      <a:r>
                        <a:rPr lang="en-US" b="1" baseline="0" dirty="0" smtClean="0">
                          <a:solidFill>
                            <a:srgbClr val="FF0000"/>
                          </a:solidFill>
                        </a:rPr>
                        <a:t>week’s Palestinian </a:t>
                      </a:r>
                      <a:r>
                        <a:rPr lang="en-US" b="1" baseline="0" dirty="0" smtClean="0">
                          <a:solidFill>
                            <a:schemeClr val="tx1"/>
                          </a:solidFill>
                        </a:rPr>
                        <a:t>elections, if </a:t>
                      </a:r>
                      <a:r>
                        <a:rPr lang="en-US" b="1" baseline="0" dirty="0" smtClean="0">
                          <a:solidFill>
                            <a:srgbClr val="FF0000"/>
                          </a:solidFill>
                        </a:rPr>
                        <a:t>it continues</a:t>
                      </a:r>
                      <a:r>
                        <a:rPr lang="en-US" b="1" baseline="0" dirty="0" smtClean="0">
                          <a:solidFill>
                            <a:schemeClr val="tx1"/>
                          </a:solidFill>
                        </a:rPr>
                        <a:t> to pursue </a:t>
                      </a:r>
                      <a:r>
                        <a:rPr lang="en-US" b="1" baseline="0" dirty="0" smtClean="0">
                          <a:solidFill>
                            <a:srgbClr val="FF0000"/>
                          </a:solidFill>
                        </a:rPr>
                        <a:t>the destruction </a:t>
                      </a:r>
                      <a:r>
                        <a:rPr lang="en-US" b="1" baseline="0" dirty="0" smtClean="0">
                          <a:solidFill>
                            <a:schemeClr val="tx1"/>
                          </a:solidFill>
                        </a:rPr>
                        <a:t>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President</a:t>
                      </a:r>
                      <a:r>
                        <a:rPr lang="en-US" b="1" baseline="0" dirty="0" smtClean="0">
                          <a:solidFill>
                            <a:schemeClr val="tx1"/>
                          </a:solidFill>
                        </a:rPr>
                        <a:t> Bush said Thursday that his </a:t>
                      </a:r>
                      <a:r>
                        <a:rPr lang="en-US" b="1" baseline="0" dirty="0" smtClean="0">
                          <a:solidFill>
                            <a:srgbClr val="FF0000"/>
                          </a:solidFill>
                        </a:rPr>
                        <a:t>United States </a:t>
                      </a:r>
                      <a:r>
                        <a:rPr lang="en-US" b="1" baseline="0" dirty="0" smtClean="0">
                          <a:solidFill>
                            <a:schemeClr val="tx1"/>
                          </a:solidFill>
                        </a:rPr>
                        <a:t>will not deal with Hamas until it </a:t>
                      </a:r>
                      <a:r>
                        <a:rPr lang="en-US" b="1" baseline="0" dirty="0" smtClean="0">
                          <a:solidFill>
                            <a:srgbClr val="FF0000"/>
                          </a:solidFill>
                        </a:rPr>
                        <a:t>renounces its </a:t>
                      </a:r>
                      <a:r>
                        <a:rPr lang="en-US" b="1" baseline="0" dirty="0" smtClean="0">
                          <a:solidFill>
                            <a:schemeClr val="tx1"/>
                          </a:solidFill>
                        </a:rPr>
                        <a:t>aim</a:t>
                      </a:r>
                      <a:r>
                        <a:rPr lang="en-US" b="1" baseline="0" dirty="0" smtClean="0">
                          <a:solidFill>
                            <a:srgbClr val="FF0000"/>
                          </a:solidFill>
                        </a:rPr>
                        <a:t> </a:t>
                      </a:r>
                      <a:r>
                        <a:rPr lang="en-US" b="1" baseline="0" dirty="0" smtClean="0">
                          <a:solidFill>
                            <a:schemeClr val="tx1"/>
                          </a:solidFill>
                        </a:rPr>
                        <a:t>to destroy </a:t>
                      </a:r>
                      <a:r>
                        <a:rPr lang="en-US" b="1" baseline="0" dirty="0" smtClean="0">
                          <a:solidFill>
                            <a:srgbClr val="FF0000"/>
                          </a:solidFill>
                        </a:rPr>
                        <a:t>Israel, and</a:t>
                      </a:r>
                      <a:r>
                        <a:rPr lang="en-US" b="1" baseline="0" dirty="0" smtClean="0">
                          <a:solidFill>
                            <a:schemeClr val="tx1"/>
                          </a:solidFill>
                        </a:rPr>
                        <a:t> reflected on </a:t>
                      </a:r>
                      <a:r>
                        <a:rPr lang="en-US" b="1" baseline="0" dirty="0" smtClean="0">
                          <a:solidFill>
                            <a:srgbClr val="FF0000"/>
                          </a:solidFill>
                        </a:rPr>
                        <a:t>the meaning </a:t>
                      </a:r>
                      <a:r>
                        <a:rPr lang="en-US" b="1" baseline="0" dirty="0" smtClean="0">
                          <a:solidFill>
                            <a:schemeClr val="tx1"/>
                          </a:solidFill>
                        </a:rPr>
                        <a:t>of </a:t>
                      </a:r>
                      <a:r>
                        <a:rPr lang="en-US" b="1" baseline="0" dirty="0" smtClean="0">
                          <a:solidFill>
                            <a:srgbClr val="FF0000"/>
                          </a:solidFill>
                        </a:rPr>
                        <a:t>Wednesday’s Palestinian </a:t>
                      </a:r>
                      <a:r>
                        <a:rPr lang="en-US" b="1" baseline="0" dirty="0" smtClean="0">
                          <a:solidFill>
                            <a:schemeClr val="tx1"/>
                          </a:solidFill>
                        </a:rPr>
                        <a:t>elections.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C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Text</a:t>
            </a:r>
            <a:r>
              <a:rPr kumimoji="0" lang="en-US" sz="2400" i="0" u="none" strike="noStrike" kern="0" cap="none" spc="0" normalizeH="0" noProof="0" dirty="0" smtClean="0">
                <a:ln>
                  <a:noFill/>
                </a:ln>
                <a:solidFill>
                  <a:schemeClr val="tx1"/>
                </a:solidFill>
                <a:effectLst/>
                <a:uLnTx/>
                <a:uFillTx/>
                <a:latin typeface="+mn-lt"/>
                <a:ea typeface="+mn-ea"/>
                <a:cs typeface="+mn-cs"/>
              </a:rPr>
              <a:t> reuse</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Restatement of original document with reformulations, additions</a:t>
            </a:r>
          </a:p>
          <a:p>
            <a:pPr marL="742950" lvl="1" indent="-285750">
              <a:spcBef>
                <a:spcPct val="20000"/>
              </a:spcBef>
              <a:buClr>
                <a:schemeClr val="bg2"/>
              </a:buClr>
              <a:buSzPct val="80000"/>
              <a:buFont typeface="Arial" charset="0"/>
              <a:buChar char="–"/>
              <a:defRPr/>
            </a:pPr>
            <a:r>
              <a:rPr lang="en-US" sz="2200" kern="0" dirty="0" smtClean="0"/>
              <a:t>Text reuse not detected despite sharing many Q-grams</a:t>
            </a:r>
            <a:endParaRPr kumimoji="0" lang="en-US" sz="220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Unbounded length gaps possible between chosen Q-grams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Limitations of Using COPS [BDG95]</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43</a:t>
            </a:fld>
            <a:endParaRPr lang="en-US" smtClean="0"/>
          </a:p>
        </p:txBody>
      </p:sp>
      <p:graphicFrame>
        <p:nvGraphicFramePr>
          <p:cNvPr id="6" name="Table 5"/>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Bush said Thursday that his administration would not deal with Hamas, the </a:t>
                      </a:r>
                      <a:r>
                        <a:rPr lang="en-US" b="1" baseline="0" dirty="0" smtClean="0">
                          <a:solidFill>
                            <a:srgbClr val="FF0000"/>
                          </a:solidFill>
                        </a:rPr>
                        <a:t>militant </a:t>
                      </a:r>
                      <a:r>
                        <a:rPr lang="en-US" b="1" baseline="0" dirty="0" smtClean="0">
                          <a:solidFill>
                            <a:schemeClr val="tx1"/>
                          </a:solidFill>
                        </a:rPr>
                        <a:t>group that scored a decisive </a:t>
                      </a:r>
                      <a:r>
                        <a:rPr lang="en-US" b="1" baseline="0" dirty="0" smtClean="0">
                          <a:solidFill>
                            <a:srgbClr val="FF0000"/>
                          </a:solidFill>
                        </a:rPr>
                        <a:t>victory</a:t>
                      </a:r>
                      <a:r>
                        <a:rPr lang="en-US" b="1" baseline="0" dirty="0" smtClean="0">
                          <a:solidFill>
                            <a:schemeClr val="tx1"/>
                          </a:solidFill>
                        </a:rPr>
                        <a:t> in this week’s </a:t>
                      </a:r>
                      <a:r>
                        <a:rPr lang="en-US" b="1" baseline="0" dirty="0" smtClean="0">
                          <a:solidFill>
                            <a:srgbClr val="FF0000"/>
                          </a:solidFill>
                        </a:rPr>
                        <a:t>Palestinian </a:t>
                      </a:r>
                      <a:r>
                        <a:rPr lang="en-US" b="1" baseline="0" dirty="0" smtClean="0">
                          <a:solidFill>
                            <a:schemeClr val="tx1"/>
                          </a:solidFill>
                        </a:rPr>
                        <a:t>elections, if it </a:t>
                      </a:r>
                      <a:r>
                        <a:rPr lang="en-US" b="1" baseline="0" dirty="0" smtClean="0">
                          <a:solidFill>
                            <a:srgbClr val="FF0000"/>
                          </a:solidFill>
                        </a:rPr>
                        <a:t>continues</a:t>
                      </a:r>
                      <a:r>
                        <a:rPr lang="en-US" b="1" baseline="0" dirty="0" smtClean="0">
                          <a:solidFill>
                            <a:schemeClr val="tx1"/>
                          </a:solidFill>
                        </a:rPr>
                        <a:t> to pursue the </a:t>
                      </a:r>
                      <a:r>
                        <a:rPr lang="en-US" b="1" baseline="0" dirty="0" smtClean="0">
                          <a:solidFill>
                            <a:srgbClr val="FF0000"/>
                          </a:solidFill>
                        </a:rPr>
                        <a:t>destruction </a:t>
                      </a:r>
                      <a:r>
                        <a:rPr lang="en-US" b="1" baseline="0" dirty="0" smtClean="0">
                          <a:solidFill>
                            <a:schemeClr val="tx1"/>
                          </a:solidFill>
                        </a:rPr>
                        <a:t>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President</a:t>
                      </a:r>
                      <a:r>
                        <a:rPr lang="en-US" b="1" baseline="0" dirty="0" smtClean="0">
                          <a:solidFill>
                            <a:schemeClr val="tx1"/>
                          </a:solidFill>
                        </a:rPr>
                        <a:t> Bush said Thursday that his United </a:t>
                      </a:r>
                      <a:r>
                        <a:rPr lang="en-US" b="1" baseline="0" dirty="0" smtClean="0">
                          <a:solidFill>
                            <a:srgbClr val="FF0000"/>
                          </a:solidFill>
                        </a:rPr>
                        <a:t>States </a:t>
                      </a:r>
                      <a:r>
                        <a:rPr lang="en-US" b="1" baseline="0" dirty="0" smtClean="0">
                          <a:solidFill>
                            <a:schemeClr val="tx1"/>
                          </a:solidFill>
                        </a:rPr>
                        <a:t>will not deal with Hamas until it </a:t>
                      </a:r>
                      <a:r>
                        <a:rPr lang="en-US" b="1" baseline="0" dirty="0" smtClean="0">
                          <a:solidFill>
                            <a:srgbClr val="FF0000"/>
                          </a:solidFill>
                        </a:rPr>
                        <a:t>renounces </a:t>
                      </a:r>
                      <a:r>
                        <a:rPr lang="en-US" b="1" baseline="0" dirty="0" smtClean="0">
                          <a:solidFill>
                            <a:schemeClr val="tx1"/>
                          </a:solidFill>
                        </a:rPr>
                        <a:t>its aim to destroy Israel, and reflected on the </a:t>
                      </a:r>
                      <a:r>
                        <a:rPr lang="en-US" b="1" baseline="0" dirty="0" smtClean="0">
                          <a:solidFill>
                            <a:srgbClr val="FF0000"/>
                          </a:solidFill>
                        </a:rPr>
                        <a:t>meaning </a:t>
                      </a:r>
                      <a:r>
                        <a:rPr lang="en-US" b="1" baseline="0" dirty="0" smtClean="0">
                          <a:solidFill>
                            <a:schemeClr val="tx1"/>
                          </a:solidFill>
                        </a:rPr>
                        <a:t>of Wednesday’s </a:t>
                      </a:r>
                      <a:r>
                        <a:rPr lang="en-US" b="1" baseline="0" dirty="0" smtClean="0">
                          <a:solidFill>
                            <a:srgbClr val="FF0000"/>
                          </a:solidFill>
                        </a:rPr>
                        <a:t>Palestinian</a:t>
                      </a:r>
                      <a:r>
                        <a:rPr lang="en-US" b="1" baseline="0" dirty="0" smtClean="0">
                          <a:solidFill>
                            <a:schemeClr val="tx1"/>
                          </a:solidFill>
                        </a:rPr>
                        <a:t> elections.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C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Text</a:t>
            </a:r>
            <a:r>
              <a:rPr kumimoji="0" lang="en-US" sz="2400" i="0" u="none" strike="noStrike" kern="0" cap="none" spc="0" normalizeH="0" noProof="0" dirty="0" smtClean="0">
                <a:ln>
                  <a:noFill/>
                </a:ln>
                <a:solidFill>
                  <a:schemeClr val="tx1"/>
                </a:solidFill>
                <a:effectLst/>
                <a:uLnTx/>
                <a:uFillTx/>
                <a:latin typeface="+mn-lt"/>
                <a:ea typeface="+mn-ea"/>
                <a:cs typeface="+mn-cs"/>
              </a:rPr>
              <a:t> reuse</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Restatement of original document with reformulations, additions</a:t>
            </a:r>
          </a:p>
          <a:p>
            <a:pPr marL="742950" lvl="1" indent="-285750">
              <a:spcBef>
                <a:spcPct val="20000"/>
              </a:spcBef>
              <a:buClr>
                <a:schemeClr val="bg2"/>
              </a:buClr>
              <a:buSzPct val="80000"/>
              <a:buFont typeface="Arial" charset="0"/>
              <a:buChar char="–"/>
              <a:defRPr/>
            </a:pPr>
            <a:r>
              <a:rPr lang="en-US" sz="2200" kern="0" dirty="0" smtClean="0"/>
              <a:t>Text reuse not detected despite sharing long token sequences</a:t>
            </a:r>
            <a:endParaRPr kumimoji="0" lang="en-US" sz="220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Unbounded length gaps possible between break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7" name="Rectangle 3"/>
          <p:cNvSpPr>
            <a:spLocks noGrp="1" noChangeArrowheads="1"/>
          </p:cNvSpPr>
          <p:nvPr>
            <p:ph type="body" idx="1"/>
          </p:nvPr>
        </p:nvSpPr>
        <p:spPr/>
        <p:txBody>
          <a:bodyPr/>
          <a:lstStyle/>
          <a:p>
            <a:r>
              <a:rPr lang="en-US" b="1" dirty="0" smtClean="0"/>
              <a:t>Guaranteed to detect near-duplicates and text reuse</a:t>
            </a:r>
          </a:p>
          <a:p>
            <a:endParaRPr lang="en-US" b="1" dirty="0" smtClean="0"/>
          </a:p>
          <a:p>
            <a:r>
              <a:rPr lang="en-US" b="1" dirty="0" smtClean="0"/>
              <a:t>Solution strategy:</a:t>
            </a:r>
          </a:p>
          <a:p>
            <a:pPr lvl="1"/>
            <a:r>
              <a:rPr lang="en-US" b="1" dirty="0" smtClean="0"/>
              <a:t>Fingerprint each sequence of Q consecutive tokens (Q-gram)</a:t>
            </a:r>
          </a:p>
          <a:p>
            <a:pPr lvl="1"/>
            <a:r>
              <a:rPr lang="en-US" b="1" dirty="0" smtClean="0"/>
              <a:t>Sketch has Q-gram with smallest fingerprint in each K-window</a:t>
            </a:r>
          </a:p>
          <a:p>
            <a:pPr lvl="1"/>
            <a:r>
              <a:rPr lang="en-US" b="1" dirty="0" smtClean="0"/>
              <a:t>Tie-breaking strategies to use small space </a:t>
            </a:r>
          </a:p>
          <a:p>
            <a:pPr lvl="1"/>
            <a:endParaRPr lang="en-US" b="1" dirty="0" smtClean="0"/>
          </a:p>
          <a:p>
            <a:r>
              <a:rPr lang="en-US" b="1" dirty="0" smtClean="0"/>
              <a:t>Advantages </a:t>
            </a:r>
          </a:p>
          <a:p>
            <a:pPr lvl="1"/>
            <a:r>
              <a:rPr lang="en-US" b="1" dirty="0" smtClean="0"/>
              <a:t>Space used is approximately 1/K of size of original document</a:t>
            </a:r>
          </a:p>
          <a:p>
            <a:pPr lvl="1"/>
            <a:r>
              <a:rPr lang="en-US" b="1" dirty="0" smtClean="0"/>
              <a:t>Guaranteed to find text reuse with length ≥ K + Q - 1</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45</a:t>
            </a:fld>
            <a:endParaRPr lang="en-US" smtClean="0"/>
          </a:p>
        </p:txBody>
      </p:sp>
      <p:graphicFrame>
        <p:nvGraphicFramePr>
          <p:cNvPr id="6" name="Table 5"/>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President</a:t>
                      </a:r>
                      <a:r>
                        <a:rPr lang="en-US" b="1" baseline="0" dirty="0" smtClean="0">
                          <a:solidFill>
                            <a:schemeClr val="tx1"/>
                          </a:solidFill>
                        </a:rPr>
                        <a:t> </a:t>
                      </a:r>
                      <a:r>
                        <a:rPr lang="en-US" b="1" baseline="0" dirty="0" smtClean="0">
                          <a:solidFill>
                            <a:srgbClr val="00B050"/>
                          </a:solidFill>
                        </a:rPr>
                        <a:t>Bush said </a:t>
                      </a:r>
                      <a:r>
                        <a:rPr lang="en-US" b="1" baseline="0" dirty="0" smtClean="0">
                          <a:solidFill>
                            <a:schemeClr val="tx1"/>
                          </a:solidFill>
                        </a:rPr>
                        <a:t>Thursday that </a:t>
                      </a:r>
                      <a:r>
                        <a:rPr lang="en-US" b="1" baseline="0" dirty="0" smtClean="0">
                          <a:solidFill>
                            <a:srgbClr val="FF0000"/>
                          </a:solidFill>
                        </a:rPr>
                        <a:t>his administration </a:t>
                      </a:r>
                      <a:r>
                        <a:rPr lang="en-US" b="1" baseline="0" dirty="0" smtClean="0">
                          <a:solidFill>
                            <a:schemeClr val="tx1"/>
                          </a:solidFill>
                        </a:rPr>
                        <a:t>would </a:t>
                      </a:r>
                      <a:r>
                        <a:rPr lang="en-US" b="1" baseline="0" dirty="0" smtClean="0">
                          <a:solidFill>
                            <a:srgbClr val="FF0000"/>
                          </a:solidFill>
                        </a:rPr>
                        <a:t>not deal </a:t>
                      </a:r>
                      <a:r>
                        <a:rPr lang="en-US" b="1" baseline="0" dirty="0" smtClean="0">
                          <a:solidFill>
                            <a:schemeClr val="tx1"/>
                          </a:solidFill>
                        </a:rPr>
                        <a:t>with Hamas, </a:t>
                      </a:r>
                      <a:r>
                        <a:rPr lang="en-US" b="1" baseline="0" dirty="0" smtClean="0">
                          <a:solidFill>
                            <a:srgbClr val="FF0000"/>
                          </a:solidFill>
                        </a:rPr>
                        <a:t>the militant </a:t>
                      </a:r>
                      <a:r>
                        <a:rPr lang="en-US" b="1" baseline="0" dirty="0" smtClean="0">
                          <a:solidFill>
                            <a:schemeClr val="tx1"/>
                          </a:solidFill>
                        </a:rPr>
                        <a:t>group </a:t>
                      </a:r>
                      <a:r>
                        <a:rPr lang="en-US" b="1" baseline="0" dirty="0" smtClean="0">
                          <a:solidFill>
                            <a:srgbClr val="FF0000"/>
                          </a:solidFill>
                        </a:rPr>
                        <a:t>that scored </a:t>
                      </a:r>
                      <a:r>
                        <a:rPr lang="en-US" b="1" baseline="0" dirty="0" smtClean="0">
                          <a:solidFill>
                            <a:schemeClr val="tx1"/>
                          </a:solidFill>
                        </a:rPr>
                        <a:t>a decisive </a:t>
                      </a:r>
                      <a:r>
                        <a:rPr lang="en-US" b="1" baseline="0" dirty="0" smtClean="0">
                          <a:solidFill>
                            <a:srgbClr val="FF0000"/>
                          </a:solidFill>
                        </a:rPr>
                        <a:t>victory in </a:t>
                      </a:r>
                      <a:r>
                        <a:rPr lang="en-US" b="1" baseline="0" dirty="0" smtClean="0">
                          <a:solidFill>
                            <a:schemeClr val="tx1"/>
                          </a:solidFill>
                        </a:rPr>
                        <a:t>this </a:t>
                      </a:r>
                      <a:r>
                        <a:rPr lang="en-US" b="1" baseline="0" dirty="0" smtClean="0">
                          <a:solidFill>
                            <a:srgbClr val="FF0000"/>
                          </a:solidFill>
                        </a:rPr>
                        <a:t>week’s Palestinian </a:t>
                      </a:r>
                      <a:r>
                        <a:rPr lang="en-US" b="1" baseline="0" dirty="0" smtClean="0">
                          <a:solidFill>
                            <a:schemeClr val="tx1"/>
                          </a:solidFill>
                        </a:rPr>
                        <a:t>elections, if </a:t>
                      </a:r>
                      <a:r>
                        <a:rPr lang="en-US" b="1" baseline="0" dirty="0" smtClean="0">
                          <a:solidFill>
                            <a:srgbClr val="FF0000"/>
                          </a:solidFill>
                        </a:rPr>
                        <a:t>it continues </a:t>
                      </a:r>
                      <a:r>
                        <a:rPr lang="en-US" b="1" baseline="0" dirty="0" smtClean="0">
                          <a:solidFill>
                            <a:schemeClr val="tx1"/>
                          </a:solidFill>
                        </a:rPr>
                        <a:t>to pursue </a:t>
                      </a:r>
                      <a:r>
                        <a:rPr lang="en-US" b="1" baseline="0" dirty="0" smtClean="0">
                          <a:solidFill>
                            <a:srgbClr val="FF0000"/>
                          </a:solidFill>
                        </a:rPr>
                        <a:t>the destruction </a:t>
                      </a:r>
                      <a:r>
                        <a:rPr lang="en-US" b="1" baseline="0" dirty="0" smtClean="0">
                          <a:solidFill>
                            <a:schemeClr val="tx1"/>
                          </a:solidFill>
                        </a:rPr>
                        <a:t>of Israel.</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solidFill>
                            <a:schemeClr val="tx1"/>
                          </a:solidFill>
                        </a:rPr>
                        <a:t>President</a:t>
                      </a:r>
                      <a:r>
                        <a:rPr lang="en-US" b="1" baseline="0" dirty="0" smtClean="0">
                          <a:solidFill>
                            <a:schemeClr val="tx1"/>
                          </a:solidFill>
                        </a:rPr>
                        <a:t> </a:t>
                      </a:r>
                      <a:r>
                        <a:rPr lang="en-US" b="1" baseline="0" dirty="0" smtClean="0">
                          <a:solidFill>
                            <a:srgbClr val="00B050"/>
                          </a:solidFill>
                        </a:rPr>
                        <a:t>Bush said </a:t>
                      </a:r>
                      <a:r>
                        <a:rPr lang="en-US" b="1" baseline="0" dirty="0" smtClean="0">
                          <a:solidFill>
                            <a:schemeClr val="tx1"/>
                          </a:solidFill>
                        </a:rPr>
                        <a:t>Thursday </a:t>
                      </a:r>
                      <a:r>
                        <a:rPr lang="en-US" b="1" baseline="0" dirty="0" smtClean="0">
                          <a:solidFill>
                            <a:srgbClr val="FF0000"/>
                          </a:solidFill>
                        </a:rPr>
                        <a:t>that his</a:t>
                      </a:r>
                      <a:r>
                        <a:rPr lang="en-US" b="1" baseline="0" dirty="0" smtClean="0">
                          <a:solidFill>
                            <a:schemeClr val="tx1"/>
                          </a:solidFill>
                        </a:rPr>
                        <a:t> United States </a:t>
                      </a:r>
                      <a:r>
                        <a:rPr lang="en-US" b="1" baseline="0" dirty="0" smtClean="0">
                          <a:solidFill>
                            <a:srgbClr val="FF0000"/>
                          </a:solidFill>
                        </a:rPr>
                        <a:t>will not </a:t>
                      </a:r>
                      <a:r>
                        <a:rPr lang="en-US" b="1" baseline="0" dirty="0" smtClean="0">
                          <a:solidFill>
                            <a:schemeClr val="tx1"/>
                          </a:solidFill>
                        </a:rPr>
                        <a:t>deal </a:t>
                      </a:r>
                      <a:r>
                        <a:rPr lang="en-US" b="1" baseline="0" dirty="0" smtClean="0">
                          <a:solidFill>
                            <a:srgbClr val="FF0000"/>
                          </a:solidFill>
                        </a:rPr>
                        <a:t>with Hamas </a:t>
                      </a:r>
                      <a:r>
                        <a:rPr lang="en-US" b="1" baseline="0" dirty="0" smtClean="0">
                          <a:solidFill>
                            <a:schemeClr val="tx1"/>
                          </a:solidFill>
                        </a:rPr>
                        <a:t>until it </a:t>
                      </a:r>
                      <a:r>
                        <a:rPr lang="en-US" b="1" baseline="0" dirty="0" smtClean="0">
                          <a:solidFill>
                            <a:srgbClr val="FF0000"/>
                          </a:solidFill>
                        </a:rPr>
                        <a:t>renounces its </a:t>
                      </a:r>
                      <a:r>
                        <a:rPr lang="en-US" b="1" baseline="0" dirty="0" smtClean="0">
                          <a:solidFill>
                            <a:schemeClr val="tx1"/>
                          </a:solidFill>
                        </a:rPr>
                        <a:t>aim to </a:t>
                      </a:r>
                      <a:r>
                        <a:rPr lang="en-US" b="1" baseline="0" dirty="0" smtClean="0">
                          <a:solidFill>
                            <a:srgbClr val="FF0000"/>
                          </a:solidFill>
                        </a:rPr>
                        <a:t>destroy Israel</a:t>
                      </a:r>
                      <a:r>
                        <a:rPr lang="en-US" b="1" baseline="0" dirty="0" smtClean="0">
                          <a:solidFill>
                            <a:schemeClr val="tx1"/>
                          </a:solidFill>
                        </a:rPr>
                        <a:t>, and </a:t>
                      </a:r>
                      <a:r>
                        <a:rPr lang="en-US" b="1" baseline="0" dirty="0" smtClean="0">
                          <a:solidFill>
                            <a:srgbClr val="FF0000"/>
                          </a:solidFill>
                        </a:rPr>
                        <a:t>reflected on </a:t>
                      </a:r>
                      <a:r>
                        <a:rPr lang="en-US" b="1" baseline="0" dirty="0" smtClean="0">
                          <a:solidFill>
                            <a:schemeClr val="tx1"/>
                          </a:solidFill>
                        </a:rPr>
                        <a:t>the meaning </a:t>
                      </a:r>
                      <a:r>
                        <a:rPr lang="en-US" b="1" baseline="0" dirty="0" smtClean="0">
                          <a:solidFill>
                            <a:srgbClr val="FF0000"/>
                          </a:solidFill>
                        </a:rPr>
                        <a:t>of Wednesday’s </a:t>
                      </a:r>
                      <a:r>
                        <a:rPr lang="en-US" b="1" baseline="0" dirty="0" smtClean="0">
                          <a:solidFill>
                            <a:schemeClr val="tx1"/>
                          </a:solidFill>
                        </a:rPr>
                        <a:t>Palestinian elections.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FFC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Text</a:t>
            </a:r>
            <a:r>
              <a:rPr kumimoji="0" lang="en-US" sz="2400" i="0" u="none" strike="noStrike" kern="0" cap="none" spc="0" normalizeH="0" noProof="0" dirty="0" smtClean="0">
                <a:ln>
                  <a:noFill/>
                </a:ln>
                <a:solidFill>
                  <a:schemeClr val="tx1"/>
                </a:solidFill>
                <a:effectLst/>
                <a:uLnTx/>
                <a:uFillTx/>
                <a:latin typeface="+mn-lt"/>
                <a:ea typeface="+mn-ea"/>
                <a:cs typeface="+mn-cs"/>
              </a:rPr>
              <a:t> reuse</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Restatement of original document with reformulations, additions</a:t>
            </a:r>
          </a:p>
          <a:p>
            <a:pPr marL="742950" lvl="1" indent="-285750">
              <a:spcBef>
                <a:spcPct val="20000"/>
              </a:spcBef>
              <a:buClr>
                <a:schemeClr val="bg2"/>
              </a:buClr>
              <a:buSzPct val="80000"/>
              <a:buFont typeface="Arial" charset="0"/>
              <a:buChar char="–"/>
              <a:defRPr/>
            </a:pPr>
            <a:r>
              <a:rPr lang="en-US" sz="2200" kern="0" dirty="0" smtClean="0">
                <a:latin typeface="+mn-lt"/>
              </a:rPr>
              <a:t>K = 5, Q = 2, guaranteed to find text reuse with length ≥ 6 </a:t>
            </a:r>
            <a:endParaRPr kumimoji="0" lang="en-US" sz="220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Unbounded length gaps not possible between chosen Q-grams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Scalable Solution for All Pairs Matching</a:t>
            </a:r>
          </a:p>
        </p:txBody>
      </p:sp>
      <p:sp>
        <p:nvSpPr>
          <p:cNvPr id="11267" name="Rectangle 3"/>
          <p:cNvSpPr>
            <a:spLocks noGrp="1" noChangeArrowheads="1"/>
          </p:cNvSpPr>
          <p:nvPr>
            <p:ph type="body" idx="1"/>
          </p:nvPr>
        </p:nvSpPr>
        <p:spPr/>
        <p:txBody>
          <a:bodyPr/>
          <a:lstStyle/>
          <a:p>
            <a:r>
              <a:rPr lang="en-US" b="1" dirty="0" smtClean="0"/>
              <a:t>Goal: avoid comparison of all pairs of documents</a:t>
            </a:r>
          </a:p>
          <a:p>
            <a:endParaRPr lang="en-US" b="1" dirty="0" smtClean="0"/>
          </a:p>
          <a:p>
            <a:r>
              <a:rPr lang="en-US" b="1" dirty="0" smtClean="0"/>
              <a:t>Make use of inverted indexes on fingerprints</a:t>
            </a:r>
          </a:p>
          <a:p>
            <a:pPr lvl="1"/>
            <a:r>
              <a:rPr lang="en-US" b="1" dirty="0" smtClean="0"/>
              <a:t>Generate R(F, S</a:t>
            </a:r>
            <a:r>
              <a:rPr lang="en-US" b="1" baseline="-25000" dirty="0" smtClean="0"/>
              <a:t>1</a:t>
            </a:r>
            <a:r>
              <a:rPr lang="en-US" b="1" dirty="0" smtClean="0"/>
              <a:t>, S</a:t>
            </a:r>
            <a:r>
              <a:rPr lang="en-US" b="1" baseline="-25000" dirty="0" smtClean="0"/>
              <a:t>2</a:t>
            </a:r>
            <a:r>
              <a:rPr lang="en-US" b="1" dirty="0" smtClean="0"/>
              <a:t>) of document pairs S</a:t>
            </a:r>
            <a:r>
              <a:rPr lang="en-US" b="1" baseline="-25000" dirty="0" smtClean="0"/>
              <a:t>1</a:t>
            </a:r>
            <a:r>
              <a:rPr lang="en-US" b="1" dirty="0" smtClean="0"/>
              <a:t>, S</a:t>
            </a:r>
            <a:r>
              <a:rPr lang="en-US" b="1" baseline="-25000" dirty="0" smtClean="0"/>
              <a:t>2</a:t>
            </a:r>
            <a:r>
              <a:rPr lang="en-US" b="1" dirty="0" smtClean="0"/>
              <a:t> from list F</a:t>
            </a:r>
          </a:p>
          <a:p>
            <a:pPr lvl="1"/>
            <a:r>
              <a:rPr lang="en-US" b="1" dirty="0" smtClean="0"/>
              <a:t>Select S</a:t>
            </a:r>
            <a:r>
              <a:rPr lang="en-US" b="1" baseline="-25000" dirty="0" smtClean="0"/>
              <a:t>1</a:t>
            </a:r>
            <a:r>
              <a:rPr lang="en-US" b="1" dirty="0" smtClean="0"/>
              <a:t>, S</a:t>
            </a:r>
            <a:r>
              <a:rPr lang="en-US" b="1" baseline="-25000" dirty="0" smtClean="0"/>
              <a:t>2</a:t>
            </a:r>
            <a:r>
              <a:rPr lang="en-US" b="1" dirty="0" smtClean="0"/>
              <a:t>, count(*) From R Group by S</a:t>
            </a:r>
            <a:r>
              <a:rPr lang="en-US" b="1" baseline="-25000" dirty="0" smtClean="0"/>
              <a:t>1</a:t>
            </a:r>
            <a:r>
              <a:rPr lang="en-US" b="1" dirty="0" smtClean="0"/>
              <a:t>, S</a:t>
            </a:r>
            <a:r>
              <a:rPr lang="en-US" b="1" baseline="-25000" dirty="0" smtClean="0"/>
              <a:t>2</a:t>
            </a:r>
            <a:endParaRPr lang="en-US" b="1" dirty="0" smtClean="0"/>
          </a:p>
          <a:p>
            <a:pPr lvl="1"/>
            <a:r>
              <a:rPr lang="en-US" b="1" dirty="0" smtClean="0"/>
              <a:t>Identify document pairs with high counts</a:t>
            </a:r>
          </a:p>
          <a:p>
            <a:pPr lvl="1"/>
            <a:r>
              <a:rPr lang="en-US" b="1" dirty="0" smtClean="0">
                <a:sym typeface="Wingdings" pitchFamily="2" charset="2"/>
              </a:rPr>
              <a:t>Expectation: each fingerprint index list is quite small</a:t>
            </a:r>
            <a:endParaRPr lang="en-US" b="1" dirty="0" smtClean="0"/>
          </a:p>
          <a:p>
            <a:pPr lvl="1">
              <a:buNone/>
            </a:pPr>
            <a:endParaRPr lang="en-US" b="1" dirty="0" smtClean="0"/>
          </a:p>
          <a:p>
            <a:r>
              <a:rPr lang="en-US" b="1" dirty="0" smtClean="0"/>
              <a:t>Advantage </a:t>
            </a:r>
          </a:p>
          <a:p>
            <a:pPr lvl="1"/>
            <a:r>
              <a:rPr lang="en-US" b="1" dirty="0" smtClean="0"/>
              <a:t>Scalable solution, many optimizations possible</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Outline</a:t>
            </a:r>
          </a:p>
        </p:txBody>
      </p:sp>
      <p:sp>
        <p:nvSpPr>
          <p:cNvPr id="11267" name="Rectangle 3"/>
          <p:cNvSpPr>
            <a:spLocks noGrp="1" noChangeArrowheads="1"/>
          </p:cNvSpPr>
          <p:nvPr>
            <p:ph type="body" idx="1"/>
          </p:nvPr>
        </p:nvSpPr>
        <p:spPr/>
        <p:txBody>
          <a:bodyPr/>
          <a:lstStyle/>
          <a:p>
            <a:r>
              <a:rPr lang="en-US" b="1" dirty="0" smtClean="0"/>
              <a:t>Motivation</a:t>
            </a:r>
          </a:p>
          <a:p>
            <a:pPr lvl="1"/>
            <a:r>
              <a:rPr lang="en-US" b="1" dirty="0" smtClean="0">
                <a:solidFill>
                  <a:schemeClr val="bg1">
                    <a:lumMod val="85000"/>
                  </a:schemeClr>
                </a:solidFill>
              </a:rPr>
              <a:t>Why does copy detection matter?</a:t>
            </a:r>
            <a:endParaRPr lang="en-US" b="1" dirty="0" smtClean="0">
              <a:solidFill>
                <a:schemeClr val="bg1">
                  <a:lumMod val="85000"/>
                </a:schemeClr>
              </a:solidFill>
              <a:sym typeface="Wingdings" pitchFamily="2" charset="2"/>
            </a:endParaRPr>
          </a:p>
          <a:p>
            <a:pPr lvl="1"/>
            <a:r>
              <a:rPr lang="en-US" b="1" dirty="0" smtClean="0">
                <a:solidFill>
                  <a:schemeClr val="bg1">
                    <a:lumMod val="85000"/>
                  </a:schemeClr>
                </a:solidFill>
                <a:sym typeface="Wingdings" pitchFamily="2" charset="2"/>
              </a:rPr>
              <a:t>Examples of copying, not copying</a:t>
            </a:r>
          </a:p>
          <a:p>
            <a:pPr lvl="1">
              <a:buNone/>
            </a:pPr>
            <a:endParaRPr lang="en-US" b="1" dirty="0" smtClean="0"/>
          </a:p>
          <a:p>
            <a:r>
              <a:rPr lang="en-US" b="1" dirty="0" smtClean="0"/>
              <a:t>Copy detection</a:t>
            </a:r>
          </a:p>
          <a:p>
            <a:pPr lvl="1"/>
            <a:r>
              <a:rPr lang="en-US" b="1" dirty="0" smtClean="0">
                <a:solidFill>
                  <a:schemeClr val="bg1">
                    <a:lumMod val="85000"/>
                  </a:schemeClr>
                </a:solidFill>
              </a:rPr>
              <a:t>In documents</a:t>
            </a:r>
          </a:p>
          <a:p>
            <a:pPr lvl="1"/>
            <a:r>
              <a:rPr lang="en-US" b="1" dirty="0" smtClean="0"/>
              <a:t>In software</a:t>
            </a:r>
          </a:p>
          <a:p>
            <a:pPr lvl="1"/>
            <a:r>
              <a:rPr lang="en-US" b="1" dirty="0" smtClean="0"/>
              <a:t>In databases</a:t>
            </a:r>
          </a:p>
          <a:p>
            <a:endParaRPr lang="en-US" b="1" dirty="0" smtClean="0"/>
          </a:p>
          <a:p>
            <a:r>
              <a:rPr lang="en-US" b="1" dirty="0" smtClean="0"/>
              <a:t>Summary and future work</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Software Copy Detection: Challenges</a:t>
            </a:r>
          </a:p>
        </p:txBody>
      </p:sp>
      <p:sp>
        <p:nvSpPr>
          <p:cNvPr id="11267" name="Rectangle 3"/>
          <p:cNvSpPr>
            <a:spLocks noGrp="1" noChangeArrowheads="1"/>
          </p:cNvSpPr>
          <p:nvPr>
            <p:ph type="body" idx="1"/>
          </p:nvPr>
        </p:nvSpPr>
        <p:spPr/>
        <p:txBody>
          <a:bodyPr/>
          <a:lstStyle/>
          <a:p>
            <a:r>
              <a:rPr lang="en-US" b="1" dirty="0" smtClean="0"/>
              <a:t>Software code has a considerable amount of semantics</a:t>
            </a:r>
          </a:p>
          <a:p>
            <a:pPr lvl="1"/>
            <a:r>
              <a:rPr lang="en-US" b="1" dirty="0" smtClean="0">
                <a:sym typeface="Wingdings" pitchFamily="2" charset="2"/>
              </a:rPr>
              <a:t>Code structure, control dependences, data dependences</a:t>
            </a:r>
          </a:p>
          <a:p>
            <a:pPr lvl="1">
              <a:buNone/>
            </a:pPr>
            <a:endParaRPr lang="en-US" b="1" dirty="0" smtClean="0"/>
          </a:p>
          <a:p>
            <a:r>
              <a:rPr lang="en-US" b="1" dirty="0" smtClean="0"/>
              <a:t>Code copying is common during software development</a:t>
            </a:r>
          </a:p>
          <a:p>
            <a:pPr lvl="1"/>
            <a:r>
              <a:rPr lang="en-US" b="1" dirty="0" smtClean="0"/>
              <a:t>Modifications affect tokens, structure and dependences</a:t>
            </a:r>
          </a:p>
          <a:p>
            <a:pPr>
              <a:buNone/>
            </a:pPr>
            <a:endParaRPr lang="en-US" b="1" dirty="0" smtClean="0"/>
          </a:p>
          <a:p>
            <a:r>
              <a:rPr lang="en-US" b="1" dirty="0" smtClean="0"/>
              <a:t>Copy detection is critical for software maintenance</a:t>
            </a:r>
          </a:p>
          <a:p>
            <a:pPr lvl="1"/>
            <a:r>
              <a:rPr lang="en-US" b="1" dirty="0" smtClean="0"/>
              <a:t>Errors in one copy may be replicated in other copies</a:t>
            </a:r>
          </a:p>
          <a:p>
            <a:pPr lvl="1"/>
            <a:r>
              <a:rPr lang="en-US" b="1" dirty="0" smtClean="0"/>
              <a:t>Modifications to original code may need to be propagated</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Software Copy Detection: Strategies</a:t>
            </a:r>
          </a:p>
        </p:txBody>
      </p:sp>
      <p:sp>
        <p:nvSpPr>
          <p:cNvPr id="11267" name="Rectangle 3"/>
          <p:cNvSpPr>
            <a:spLocks noGrp="1" noChangeArrowheads="1"/>
          </p:cNvSpPr>
          <p:nvPr>
            <p:ph type="body" idx="1"/>
          </p:nvPr>
        </p:nvSpPr>
        <p:spPr/>
        <p:txBody>
          <a:bodyPr/>
          <a:lstStyle/>
          <a:p>
            <a:r>
              <a:rPr lang="en-US" b="1" dirty="0" smtClean="0"/>
              <a:t>Text-based strategies [SWA03]</a:t>
            </a:r>
          </a:p>
          <a:p>
            <a:pPr lvl="1"/>
            <a:r>
              <a:rPr lang="en-US" b="1" dirty="0" smtClean="0"/>
              <a:t>Language independent, can capture shallow semantics</a:t>
            </a:r>
          </a:p>
          <a:p>
            <a:endParaRPr lang="en-US" b="1" dirty="0" smtClean="0"/>
          </a:p>
          <a:p>
            <a:r>
              <a:rPr lang="en-US" b="1" dirty="0" smtClean="0"/>
              <a:t>Tree-based strategies [JMS+07]</a:t>
            </a:r>
          </a:p>
          <a:p>
            <a:pPr lvl="1"/>
            <a:r>
              <a:rPr lang="en-US" b="1" dirty="0" smtClean="0"/>
              <a:t>Use abstract syntax trees, often in combination with metrics</a:t>
            </a:r>
          </a:p>
          <a:p>
            <a:pPr lvl="1">
              <a:buNone/>
            </a:pPr>
            <a:endParaRPr lang="en-US" b="1" dirty="0" smtClean="0"/>
          </a:p>
          <a:p>
            <a:r>
              <a:rPr lang="en-US" b="1" dirty="0" smtClean="0"/>
              <a:t>Graph-based strategies [K01]</a:t>
            </a:r>
          </a:p>
          <a:p>
            <a:pPr lvl="1"/>
            <a:r>
              <a:rPr lang="en-US" b="1" dirty="0" smtClean="0"/>
              <a:t>Use program dependence graphs, can capture deep semantics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Why Does Copy Detection Matter? </a:t>
            </a:r>
          </a:p>
        </p:txBody>
      </p:sp>
      <p:sp>
        <p:nvSpPr>
          <p:cNvPr id="11267" name="Rectangle 3"/>
          <p:cNvSpPr>
            <a:spLocks noGrp="1" noChangeArrowheads="1"/>
          </p:cNvSpPr>
          <p:nvPr>
            <p:ph type="body" idx="1"/>
          </p:nvPr>
        </p:nvSpPr>
        <p:spPr>
          <a:xfrm>
            <a:off x="457200" y="1524000"/>
            <a:ext cx="8229600" cy="4724400"/>
          </a:xfrm>
        </p:spPr>
        <p:txBody>
          <a:bodyPr/>
          <a:lstStyle/>
          <a:p>
            <a:r>
              <a:rPr lang="en-US" b="1" dirty="0" smtClean="0"/>
              <a:t>We ourselves use “copy-paste-modify” very frequently</a:t>
            </a:r>
          </a:p>
          <a:p>
            <a:pPr lvl="1"/>
            <a:r>
              <a:rPr lang="en-US" b="1" dirty="0" smtClean="0"/>
              <a:t>Extensively used in the preparation of these slides </a:t>
            </a:r>
            <a:r>
              <a:rPr lang="en-US" b="1" dirty="0" smtClean="0">
                <a:sym typeface="Wingdings" pitchFamily="2" charset="2"/>
              </a:rPr>
              <a:t></a:t>
            </a:r>
          </a:p>
          <a:p>
            <a:pPr lvl="1"/>
            <a:r>
              <a:rPr lang="en-US" b="1" dirty="0" smtClean="0">
                <a:sym typeface="Wingdings" pitchFamily="2" charset="2"/>
              </a:rPr>
              <a:t>Changes to a copy → consistently propagate to other copies</a:t>
            </a:r>
          </a:p>
          <a:p>
            <a:pPr lvl="1">
              <a:buNone/>
            </a:pPr>
            <a:endParaRPr lang="en-US" b="1" dirty="0" smtClean="0"/>
          </a:p>
          <a:p>
            <a:r>
              <a:rPr lang="en-US" b="1" dirty="0" smtClean="0"/>
              <a:t>Copy from one, it's plagiarism. Copy from two, it's research.</a:t>
            </a:r>
          </a:p>
          <a:p>
            <a:pPr lvl="1"/>
            <a:r>
              <a:rPr lang="en-US" b="1" dirty="0" smtClean="0"/>
              <a:t>paraphrasing </a:t>
            </a:r>
            <a:r>
              <a:rPr lang="en-US" b="1" dirty="0" err="1" smtClean="0"/>
              <a:t>playright</a:t>
            </a:r>
            <a:r>
              <a:rPr lang="en-US" b="1" dirty="0" smtClean="0"/>
              <a:t> Wilson </a:t>
            </a:r>
            <a:r>
              <a:rPr lang="en-US" b="1" dirty="0" err="1" smtClean="0"/>
              <a:t>Mizner</a:t>
            </a:r>
            <a:endParaRPr lang="en-US" b="1" dirty="0" smtClean="0"/>
          </a:p>
          <a:p>
            <a:pPr lvl="1"/>
            <a:r>
              <a:rPr lang="en-US" b="1" dirty="0" smtClean="0"/>
              <a:t>http://en.wikipedia.org/wiki/Wilson_Mizner </a:t>
            </a:r>
          </a:p>
          <a:p>
            <a:pPr lvl="1"/>
            <a:r>
              <a:rPr lang="en-US" b="1" dirty="0" smtClean="0"/>
              <a:t>http://quotationsbook.com/quote/30426/ </a:t>
            </a:r>
          </a:p>
          <a:p>
            <a:endParaRPr lang="en-US" b="1" dirty="0" smtClean="0"/>
          </a:p>
          <a:p>
            <a:r>
              <a:rPr lang="en-US" b="1" dirty="0" smtClean="0"/>
              <a:t>Focus of this tutorial: documents, software, databases</a:t>
            </a:r>
          </a:p>
          <a:p>
            <a:pPr lvl="1"/>
            <a:r>
              <a:rPr lang="en-US" b="1" dirty="0" smtClean="0"/>
              <a:t>Exclude images, audio, video …</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Text-based Strategies</a:t>
            </a:r>
          </a:p>
        </p:txBody>
      </p:sp>
      <p:sp>
        <p:nvSpPr>
          <p:cNvPr id="11267" name="Rectangle 3"/>
          <p:cNvSpPr>
            <a:spLocks noGrp="1" noChangeArrowheads="1"/>
          </p:cNvSpPr>
          <p:nvPr>
            <p:ph type="body" idx="1"/>
          </p:nvPr>
        </p:nvSpPr>
        <p:spPr/>
        <p:txBody>
          <a:bodyPr/>
          <a:lstStyle/>
          <a:p>
            <a:r>
              <a:rPr lang="en-US" b="1" dirty="0" smtClean="0"/>
              <a:t>Winnowing used in MOSS to detect software plagiarism</a:t>
            </a:r>
          </a:p>
          <a:p>
            <a:endParaRPr lang="en-US" b="1" dirty="0" smtClean="0"/>
          </a:p>
          <a:p>
            <a:r>
              <a:rPr lang="en-US" b="1" dirty="0" smtClean="0"/>
              <a:t>Solution strategy [SWA03]:</a:t>
            </a:r>
          </a:p>
          <a:p>
            <a:pPr lvl="1"/>
            <a:r>
              <a:rPr lang="en-US" b="1" dirty="0" smtClean="0"/>
              <a:t>Replace all parameters with a single constant, increase Q by 1</a:t>
            </a:r>
          </a:p>
          <a:p>
            <a:pPr lvl="1"/>
            <a:r>
              <a:rPr lang="en-US" b="1" dirty="0" smtClean="0"/>
              <a:t>Use document-based winnowing to find code clones</a:t>
            </a:r>
          </a:p>
          <a:p>
            <a:pPr lvl="1"/>
            <a:endParaRPr lang="en-US" b="1" dirty="0" smtClean="0"/>
          </a:p>
          <a:p>
            <a:r>
              <a:rPr lang="en-US" b="1" dirty="0" smtClean="0"/>
              <a:t>Advantages </a:t>
            </a:r>
          </a:p>
          <a:p>
            <a:pPr lvl="1"/>
            <a:r>
              <a:rPr lang="en-US" b="1" dirty="0" smtClean="0"/>
              <a:t>Scalable: space- and time-efficient</a:t>
            </a:r>
          </a:p>
          <a:p>
            <a:pPr lvl="1"/>
            <a:r>
              <a:rPr lang="en-US" b="1" dirty="0" smtClean="0"/>
              <a:t>Easy to deploy: language independent</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51</a:t>
            </a:fld>
            <a:endParaRPr lang="en-US" smtClean="0"/>
          </a:p>
        </p:txBody>
      </p:sp>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Near-duplicate of original code</a:t>
            </a:r>
          </a:p>
          <a:p>
            <a:pPr marL="742950" lvl="1" indent="-285750">
              <a:spcBef>
                <a:spcPct val="20000"/>
              </a:spcBef>
              <a:buClr>
                <a:schemeClr val="bg2"/>
              </a:buClr>
              <a:buSzPct val="80000"/>
              <a:buFont typeface="Arial" charset="0"/>
              <a:buChar char="–"/>
              <a:defRPr/>
            </a:pPr>
            <a:r>
              <a:rPr lang="en-US" sz="2200" kern="0" dirty="0" smtClean="0"/>
              <a:t>Renaming of variables and procedure names </a:t>
            </a:r>
          </a:p>
        </p:txBody>
      </p:sp>
      <p:graphicFrame>
        <p:nvGraphicFramePr>
          <p:cNvPr id="8" name="Table 7"/>
          <p:cNvGraphicFramePr>
            <a:graphicFrameLocks noGrp="1"/>
          </p:cNvGraphicFramePr>
          <p:nvPr/>
        </p:nvGraphicFramePr>
        <p:xfrm>
          <a:off x="1524000" y="1676400"/>
          <a:ext cx="5257800" cy="2011680"/>
        </p:xfrm>
        <a:graphic>
          <a:graphicData uri="http://schemas.openxmlformats.org/drawingml/2006/table">
            <a:tbl>
              <a:tblPr bandRow="1">
                <a:tableStyleId>{5C22544A-7EE6-4342-B048-85BDC9FD1C3A}</a:tableStyleId>
              </a:tblPr>
              <a:tblGrid>
                <a:gridCol w="2667000"/>
                <a:gridCol w="25908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void </a:t>
                      </a:r>
                      <a:r>
                        <a:rPr lang="en-US" b="1" dirty="0" err="1" smtClean="0">
                          <a:solidFill>
                            <a:srgbClr val="FF0000"/>
                          </a:solidFill>
                        </a:rPr>
                        <a:t>sP</a:t>
                      </a:r>
                      <a:r>
                        <a:rPr lang="en-US" b="1" dirty="0" smtClean="0"/>
                        <a:t>(</a:t>
                      </a:r>
                      <a:r>
                        <a:rPr lang="en-US" b="1" dirty="0" err="1" smtClean="0"/>
                        <a:t>int</a:t>
                      </a:r>
                      <a:r>
                        <a:rPr lang="en-US" b="1" baseline="0" dirty="0" smtClean="0"/>
                        <a:t> n) {</a:t>
                      </a:r>
                    </a:p>
                    <a:p>
                      <a:r>
                        <a:rPr lang="en-US" b="1" baseline="0" dirty="0" smtClean="0"/>
                        <a:t>float </a:t>
                      </a:r>
                      <a:r>
                        <a:rPr lang="en-US" b="1" baseline="0" dirty="0" smtClean="0">
                          <a:solidFill>
                            <a:srgbClr val="FF0000"/>
                          </a:solidFill>
                        </a:rPr>
                        <a:t>s</a:t>
                      </a:r>
                      <a:r>
                        <a:rPr lang="en-US" b="1" baseline="0" dirty="0" smtClean="0"/>
                        <a:t> = 0.0;</a:t>
                      </a:r>
                    </a:p>
                    <a:p>
                      <a:r>
                        <a:rPr lang="en-US" b="1" baseline="0" dirty="0" smtClean="0"/>
                        <a:t>float </a:t>
                      </a:r>
                      <a:r>
                        <a:rPr lang="en-US" b="1" baseline="0" dirty="0" smtClean="0">
                          <a:solidFill>
                            <a:srgbClr val="FF0000"/>
                          </a:solidFill>
                        </a:rPr>
                        <a:t>p</a:t>
                      </a:r>
                      <a:r>
                        <a:rPr lang="en-US" b="1" baseline="0" dirty="0" smtClean="0"/>
                        <a:t> = 1.0;</a:t>
                      </a:r>
                    </a:p>
                    <a:p>
                      <a:r>
                        <a:rPr lang="en-US" b="1" baseline="0" dirty="0" smtClean="0"/>
                        <a:t>for (</a:t>
                      </a:r>
                      <a:r>
                        <a:rPr lang="en-US" b="1" baseline="0" dirty="0" err="1" smtClean="0"/>
                        <a:t>int</a:t>
                      </a:r>
                      <a:r>
                        <a:rPr lang="en-US" b="1" baseline="0" dirty="0" smtClean="0"/>
                        <a:t> </a:t>
                      </a:r>
                      <a:r>
                        <a:rPr lang="en-US" b="1" baseline="0" dirty="0" smtClean="0">
                          <a:solidFill>
                            <a:srgbClr val="FF0000"/>
                          </a:solidFill>
                        </a:rPr>
                        <a:t>j</a:t>
                      </a:r>
                      <a:r>
                        <a:rPr lang="en-US" b="1" baseline="0" dirty="0" smtClean="0"/>
                        <a:t> = 1; </a:t>
                      </a:r>
                      <a:r>
                        <a:rPr lang="en-US" b="1" baseline="0" dirty="0" smtClean="0">
                          <a:solidFill>
                            <a:srgbClr val="FF0000"/>
                          </a:solidFill>
                        </a:rPr>
                        <a:t>j</a:t>
                      </a:r>
                      <a:r>
                        <a:rPr lang="en-US" b="1" baseline="0" dirty="0" smtClean="0"/>
                        <a:t> &lt;= n; </a:t>
                      </a:r>
                      <a:r>
                        <a:rPr lang="en-US" b="1" baseline="0" dirty="0" smtClean="0">
                          <a:solidFill>
                            <a:srgbClr val="FF0000"/>
                          </a:solidFill>
                        </a:rPr>
                        <a:t>j</a:t>
                      </a:r>
                      <a:r>
                        <a:rPr lang="en-US" b="1" baseline="0" dirty="0" smtClean="0"/>
                        <a:t>++)</a:t>
                      </a:r>
                    </a:p>
                    <a:p>
                      <a:r>
                        <a:rPr lang="en-US" b="1" baseline="0" dirty="0" smtClean="0"/>
                        <a:t>      { </a:t>
                      </a:r>
                      <a:r>
                        <a:rPr lang="en-US" b="1" baseline="0" dirty="0" smtClean="0">
                          <a:solidFill>
                            <a:srgbClr val="FF0000"/>
                          </a:solidFill>
                        </a:rPr>
                        <a:t>s</a:t>
                      </a:r>
                      <a:r>
                        <a:rPr lang="en-US" b="1" baseline="0" dirty="0" smtClean="0"/>
                        <a:t> = </a:t>
                      </a:r>
                      <a:r>
                        <a:rPr lang="en-US" b="1" baseline="0" dirty="0" smtClean="0">
                          <a:solidFill>
                            <a:srgbClr val="FF0000"/>
                          </a:solidFill>
                        </a:rPr>
                        <a:t>s</a:t>
                      </a:r>
                      <a:r>
                        <a:rPr lang="en-US" b="1" baseline="0" dirty="0" smtClean="0"/>
                        <a:t> + </a:t>
                      </a:r>
                      <a:r>
                        <a:rPr lang="en-US" b="1" baseline="0" dirty="0" smtClean="0">
                          <a:solidFill>
                            <a:srgbClr val="FF0000"/>
                          </a:solidFill>
                        </a:rPr>
                        <a:t>j</a:t>
                      </a:r>
                      <a:r>
                        <a:rPr lang="en-US" b="1" baseline="0" dirty="0" smtClean="0"/>
                        <a:t>;</a:t>
                      </a:r>
                    </a:p>
                    <a:p>
                      <a:r>
                        <a:rPr lang="en-US" b="1" baseline="0" dirty="0" smtClean="0"/>
                        <a:t>        </a:t>
                      </a:r>
                      <a:r>
                        <a:rPr lang="en-US" b="1" baseline="0" dirty="0" smtClean="0">
                          <a:solidFill>
                            <a:srgbClr val="FF0000"/>
                          </a:solidFill>
                        </a:rPr>
                        <a:t>p</a:t>
                      </a:r>
                      <a:r>
                        <a:rPr lang="en-US" b="1" baseline="0" dirty="0" smtClean="0"/>
                        <a:t> = </a:t>
                      </a:r>
                      <a:r>
                        <a:rPr lang="en-US" b="1" baseline="0" dirty="0" smtClean="0">
                          <a:solidFill>
                            <a:srgbClr val="FF0000"/>
                          </a:solidFill>
                        </a:rPr>
                        <a:t>p</a:t>
                      </a:r>
                      <a:r>
                        <a:rPr lang="en-US" b="1" baseline="0" dirty="0" smtClean="0"/>
                        <a:t> *</a:t>
                      </a:r>
                      <a:r>
                        <a:rPr lang="en-US" b="1" baseline="0" dirty="0" smtClean="0">
                          <a:solidFill>
                            <a:srgbClr val="FF0000"/>
                          </a:solidFill>
                        </a:rPr>
                        <a:t>j</a:t>
                      </a:r>
                      <a:r>
                        <a:rPr lang="en-US" b="1" baseline="0" dirty="0" smtClean="0"/>
                        <a:t>; }</a:t>
                      </a:r>
                    </a:p>
                    <a:p>
                      <a:r>
                        <a:rPr lang="en-US" b="1" baseline="0" dirty="0" err="1" smtClean="0">
                          <a:solidFill>
                            <a:schemeClr val="tx1"/>
                          </a:solidFill>
                        </a:rPr>
                        <a:t>foo</a:t>
                      </a:r>
                      <a:r>
                        <a:rPr lang="en-US" b="1" baseline="0" dirty="0" smtClean="0">
                          <a:solidFill>
                            <a:srgbClr val="FF0000"/>
                          </a:solidFill>
                        </a:rPr>
                        <a:t>(s, p)</a:t>
                      </a:r>
                      <a:r>
                        <a:rPr lang="en-US" b="1" baseline="0" dirty="0" smtClean="0">
                          <a:solidFill>
                            <a:schemeClr val="tx1"/>
                          </a:solidFill>
                        </a:rPr>
                        <a:t>;</a:t>
                      </a:r>
                      <a:r>
                        <a:rPr lang="en-US" b="1" baseline="0" dirty="0" smtClean="0">
                          <a:solidFill>
                            <a:srgbClr val="FF0000"/>
                          </a:solidFill>
                        </a:rPr>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52</a:t>
            </a:fld>
            <a:endParaRPr lang="en-US" smtClean="0"/>
          </a:p>
        </p:txBody>
      </p:sp>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Near-duplicate of original code</a:t>
            </a:r>
          </a:p>
          <a:p>
            <a:pPr marL="742950" lvl="1" indent="-285750">
              <a:spcBef>
                <a:spcPct val="20000"/>
              </a:spcBef>
              <a:buClr>
                <a:schemeClr val="bg2"/>
              </a:buClr>
              <a:buSzPct val="80000"/>
              <a:buFont typeface="Arial" charset="0"/>
              <a:buChar char="–"/>
              <a:defRPr/>
            </a:pPr>
            <a:r>
              <a:rPr lang="en-US" sz="2200" kern="0" dirty="0" smtClean="0"/>
              <a:t>Renaming of variables and procedure names </a:t>
            </a:r>
          </a:p>
          <a:p>
            <a:pPr marL="742950" lvl="1" indent="-285750">
              <a:spcBef>
                <a:spcPct val="20000"/>
              </a:spcBef>
              <a:buClr>
                <a:schemeClr val="bg2"/>
              </a:buClr>
              <a:buSzPct val="80000"/>
              <a:buFont typeface="Arial" charset="0"/>
              <a:buChar char="–"/>
              <a:defRPr/>
            </a:pPr>
            <a:r>
              <a:rPr lang="en-US" sz="2200" kern="0" dirty="0" smtClean="0">
                <a:latin typeface="+mn-lt"/>
              </a:rPr>
              <a:t>Replace all parameters with a single constant $</a:t>
            </a:r>
            <a:endParaRPr kumimoji="0" lang="en-US" sz="220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Easy to identify near-duplicate </a:t>
            </a:r>
            <a:endParaRPr kumimoji="0" lang="en-US" sz="2200" i="0" u="none" strike="noStrike" kern="0" cap="none" spc="0" normalizeH="0" baseline="0" noProof="0" dirty="0" smtClean="0">
              <a:ln>
                <a:noFill/>
              </a:ln>
              <a:solidFill>
                <a:schemeClr val="tx1"/>
              </a:solidFill>
              <a:effectLst/>
              <a:uLnTx/>
              <a:uFillTx/>
              <a:latin typeface="+mn-lt"/>
            </a:endParaRPr>
          </a:p>
        </p:txBody>
      </p:sp>
      <p:graphicFrame>
        <p:nvGraphicFramePr>
          <p:cNvPr id="8" name="Table 7"/>
          <p:cNvGraphicFramePr>
            <a:graphicFrameLocks noGrp="1"/>
          </p:cNvGraphicFramePr>
          <p:nvPr/>
        </p:nvGraphicFramePr>
        <p:xfrm>
          <a:off x="1524000" y="1676400"/>
          <a:ext cx="6096000" cy="2011680"/>
        </p:xfrm>
        <a:graphic>
          <a:graphicData uri="http://schemas.openxmlformats.org/drawingml/2006/table">
            <a:tbl>
              <a:tblPr bandRow="1">
                <a:tableStyleId>{5C22544A-7EE6-4342-B048-85BDC9FD1C3A}</a:tableStyleId>
              </a:tblPr>
              <a:tblGrid>
                <a:gridCol w="2667000"/>
                <a:gridCol w="2590800"/>
                <a:gridCol w="838200"/>
              </a:tblGrid>
              <a:tr h="370840">
                <a:tc>
                  <a:txBody>
                    <a:bodyPr/>
                    <a:lstStyle/>
                    <a:p>
                      <a:r>
                        <a:rPr lang="en-US" b="1" dirty="0" smtClean="0"/>
                        <a:t>void</a:t>
                      </a:r>
                      <a:r>
                        <a:rPr lang="en-US" b="1" baseline="0" dirty="0" smtClean="0"/>
                        <a:t> $(</a:t>
                      </a:r>
                      <a:r>
                        <a:rPr lang="en-US" b="1" baseline="0" dirty="0" err="1" smtClean="0"/>
                        <a:t>int</a:t>
                      </a:r>
                      <a:r>
                        <a:rPr lang="en-US" b="1" baseline="0" dirty="0" smtClean="0"/>
                        <a:t> $) {</a:t>
                      </a:r>
                    </a:p>
                    <a:p>
                      <a:r>
                        <a:rPr lang="en-US" b="1" baseline="0" dirty="0" smtClean="0"/>
                        <a:t>float $ = 0.0;</a:t>
                      </a:r>
                    </a:p>
                    <a:p>
                      <a:r>
                        <a:rPr lang="en-US" b="1" baseline="0" dirty="0" smtClean="0"/>
                        <a:t>float $ = 1.0;</a:t>
                      </a:r>
                    </a:p>
                    <a:p>
                      <a:r>
                        <a:rPr lang="en-US" b="1" baseline="0" dirty="0" smtClean="0"/>
                        <a:t>for (</a:t>
                      </a:r>
                      <a:r>
                        <a:rPr lang="en-US" b="1" baseline="0" dirty="0" err="1" smtClean="0"/>
                        <a:t>int</a:t>
                      </a:r>
                      <a:r>
                        <a:rPr lang="en-US" b="1" baseline="0" dirty="0" smtClean="0"/>
                        <a:t> $ = 1; $ &lt;= $; $++)</a:t>
                      </a:r>
                    </a:p>
                    <a:p>
                      <a:r>
                        <a:rPr lang="en-US" b="1" baseline="0" dirty="0" smtClean="0"/>
                        <a:t>      { $ = $ + $;</a:t>
                      </a:r>
                    </a:p>
                    <a:p>
                      <a:r>
                        <a:rPr lang="en-US" b="1" baseline="0" dirty="0" smtClean="0"/>
                        <a:t>        $ = $ * $; } </a:t>
                      </a:r>
                    </a:p>
                    <a:p>
                      <a:r>
                        <a:rPr lang="en-US" b="1" baseline="0" dirty="0" smtClean="0"/>
                        <a:t>$($, $);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void</a:t>
                      </a:r>
                      <a:r>
                        <a:rPr lang="en-US" b="1" baseline="0" dirty="0" smtClean="0"/>
                        <a:t> $(</a:t>
                      </a:r>
                      <a:r>
                        <a:rPr lang="en-US" b="1" baseline="0" dirty="0" err="1" smtClean="0"/>
                        <a:t>int</a:t>
                      </a:r>
                      <a:r>
                        <a:rPr lang="en-US" b="1" baseline="0" dirty="0" smtClean="0"/>
                        <a:t> $) {</a:t>
                      </a:r>
                    </a:p>
                    <a:p>
                      <a:r>
                        <a:rPr lang="en-US" b="1" baseline="0" dirty="0" smtClean="0"/>
                        <a:t>float $ = 0.0;</a:t>
                      </a:r>
                    </a:p>
                    <a:p>
                      <a:r>
                        <a:rPr lang="en-US" b="1" baseline="0" dirty="0" smtClean="0"/>
                        <a:t>float $ = 1.0;</a:t>
                      </a:r>
                    </a:p>
                    <a:p>
                      <a:r>
                        <a:rPr lang="en-US" b="1" baseline="0" dirty="0" smtClean="0"/>
                        <a:t>for (</a:t>
                      </a:r>
                      <a:r>
                        <a:rPr lang="en-US" b="1" baseline="0" dirty="0" err="1" smtClean="0"/>
                        <a:t>int</a:t>
                      </a:r>
                      <a:r>
                        <a:rPr lang="en-US" b="1" baseline="0" dirty="0" smtClean="0"/>
                        <a:t> $ = 1; $ &lt;= $; $++)</a:t>
                      </a:r>
                    </a:p>
                    <a:p>
                      <a:r>
                        <a:rPr lang="en-US" b="1" baseline="0" dirty="0" smtClean="0"/>
                        <a:t>      { $ = $ + $;</a:t>
                      </a:r>
                    </a:p>
                    <a:p>
                      <a:r>
                        <a:rPr lang="en-US" b="1" baseline="0" dirty="0" smtClean="0"/>
                        <a:t>        $ = $ * $; } </a:t>
                      </a:r>
                    </a:p>
                    <a:p>
                      <a:r>
                        <a:rPr lang="en-US" b="1" baseline="0" dirty="0" smtClean="0"/>
                        <a:t>$($, $);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53</a:t>
            </a:fld>
            <a:endParaRPr lang="en-US" smtClean="0"/>
          </a:p>
        </p:txBody>
      </p:sp>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Code reuse</a:t>
            </a:r>
          </a:p>
          <a:p>
            <a:pPr marL="742950" lvl="1" indent="-285750">
              <a:spcBef>
                <a:spcPct val="20000"/>
              </a:spcBef>
              <a:buClr>
                <a:schemeClr val="bg2"/>
              </a:buClr>
              <a:buSzPct val="80000"/>
              <a:buFont typeface="Arial" charset="0"/>
              <a:buChar char="–"/>
              <a:defRPr/>
            </a:pPr>
            <a:r>
              <a:rPr lang="en-US" sz="2200" kern="0" dirty="0" smtClean="0"/>
              <a:t>Reuse of code fragments with reformulations, additions</a:t>
            </a:r>
          </a:p>
          <a:p>
            <a:pPr marL="742950" lvl="1" indent="-285750">
              <a:spcBef>
                <a:spcPct val="20000"/>
              </a:spcBef>
              <a:buClr>
                <a:schemeClr val="bg2"/>
              </a:buClr>
              <a:buSzPct val="80000"/>
              <a:buFont typeface="Arial" charset="0"/>
              <a:buChar char="–"/>
              <a:defRPr/>
            </a:pPr>
            <a:r>
              <a:rPr lang="en-US" sz="2200" kern="0" dirty="0" smtClean="0">
                <a:latin typeface="+mn-lt"/>
              </a:rPr>
              <a:t>Replace all parameters with a single constant $</a:t>
            </a:r>
            <a:endParaRPr kumimoji="0" lang="en-US" sz="2200" i="0" u="none" strike="noStrike" kern="0" cap="none" spc="0" normalizeH="0" baseline="0" noProof="0" dirty="0" smtClean="0">
              <a:ln>
                <a:noFill/>
              </a:ln>
              <a:solidFill>
                <a:schemeClr val="tx1"/>
              </a:solidFill>
              <a:effectLst/>
              <a:uLnTx/>
              <a:uFillTx/>
              <a:latin typeface="+mn-lt"/>
            </a:endParaRPr>
          </a:p>
        </p:txBody>
      </p:sp>
      <p:graphicFrame>
        <p:nvGraphicFramePr>
          <p:cNvPr id="6" name="Table 5"/>
          <p:cNvGraphicFramePr>
            <a:graphicFrameLocks noGrp="1"/>
          </p:cNvGraphicFramePr>
          <p:nvPr/>
        </p:nvGraphicFramePr>
        <p:xfrm>
          <a:off x="1524000" y="1676400"/>
          <a:ext cx="5257800" cy="2011680"/>
        </p:xfrm>
        <a:graphic>
          <a:graphicData uri="http://schemas.openxmlformats.org/drawingml/2006/table">
            <a:tbl>
              <a:tblPr bandRow="1">
                <a:tableStyleId>{5C22544A-7EE6-4342-B048-85BDC9FD1C3A}</a:tableStyleId>
              </a:tblPr>
              <a:tblGrid>
                <a:gridCol w="2667000"/>
                <a:gridCol w="2590800"/>
              </a:tblGrid>
              <a:tr h="370840">
                <a:tc>
                  <a:txBody>
                    <a:bodyPr/>
                    <a:lstStyle/>
                    <a:p>
                      <a:r>
                        <a:rPr lang="en-US" b="1" dirty="0" smtClean="0"/>
                        <a:t>void</a:t>
                      </a:r>
                      <a:r>
                        <a:rPr lang="en-US" b="1" baseline="0" dirty="0" smtClean="0"/>
                        <a:t> </a:t>
                      </a:r>
                      <a:r>
                        <a:rPr lang="en-US" b="1" baseline="0" dirty="0" err="1" smtClean="0"/>
                        <a:t>sumProd</a:t>
                      </a:r>
                      <a:r>
                        <a:rPr lang="en-US" b="1" baseline="0" dirty="0" smtClean="0"/>
                        <a:t>(</a:t>
                      </a:r>
                      <a:r>
                        <a:rPr lang="en-US" b="1" baseline="0" dirty="0" err="1" smtClean="0"/>
                        <a:t>int</a:t>
                      </a:r>
                      <a:r>
                        <a:rPr lang="en-US" b="1" baseline="0" dirty="0" smtClean="0"/>
                        <a:t> n) {</a:t>
                      </a:r>
                    </a:p>
                    <a:p>
                      <a:r>
                        <a:rPr lang="en-US" b="1" baseline="0" dirty="0" smtClean="0"/>
                        <a:t>float sum = 0.0;</a:t>
                      </a:r>
                    </a:p>
                    <a:p>
                      <a:r>
                        <a:rPr lang="en-US" b="1" baseline="0" dirty="0" smtClean="0"/>
                        <a:t>float prod = 1.0;</a:t>
                      </a:r>
                    </a:p>
                    <a:p>
                      <a:r>
                        <a:rPr lang="en-US" b="1" baseline="0" dirty="0" smtClean="0"/>
                        <a:t>for (</a:t>
                      </a:r>
                      <a:r>
                        <a:rPr lang="en-US" b="1" baseline="0" dirty="0" err="1" smtClean="0"/>
                        <a:t>int</a:t>
                      </a:r>
                      <a:r>
                        <a:rPr lang="en-US" b="1" baseline="0" dirty="0" smtClean="0"/>
                        <a:t> </a:t>
                      </a:r>
                      <a:r>
                        <a:rPr lang="en-US" b="1" baseline="0" dirty="0" err="1" smtClean="0"/>
                        <a:t>i</a:t>
                      </a:r>
                      <a:r>
                        <a:rPr lang="en-US" b="1" baseline="0" dirty="0" smtClean="0"/>
                        <a:t> = 1; </a:t>
                      </a:r>
                      <a:r>
                        <a:rPr lang="en-US" b="1" baseline="0" dirty="0" err="1" smtClean="0"/>
                        <a:t>i</a:t>
                      </a:r>
                      <a:r>
                        <a:rPr lang="en-US" b="1" baseline="0" dirty="0" smtClean="0"/>
                        <a:t> &lt;= n; </a:t>
                      </a:r>
                      <a:r>
                        <a:rPr lang="en-US" b="1" baseline="0" dirty="0" err="1" smtClean="0"/>
                        <a:t>i</a:t>
                      </a:r>
                      <a:r>
                        <a:rPr lang="en-US" b="1" baseline="0" dirty="0" smtClean="0"/>
                        <a:t>++)</a:t>
                      </a:r>
                    </a:p>
                    <a:p>
                      <a:r>
                        <a:rPr lang="en-US" b="1" baseline="0" dirty="0" smtClean="0"/>
                        <a:t>      { sum = sum + </a:t>
                      </a:r>
                      <a:r>
                        <a:rPr lang="en-US" b="1" baseline="0" dirty="0" err="1" smtClean="0"/>
                        <a:t>i</a:t>
                      </a:r>
                      <a:r>
                        <a:rPr lang="en-US" b="1" baseline="0" dirty="0" smtClean="0"/>
                        <a:t>;</a:t>
                      </a:r>
                    </a:p>
                    <a:p>
                      <a:r>
                        <a:rPr lang="en-US" b="1" baseline="0" dirty="0" smtClean="0"/>
                        <a:t>        prod = prod * </a:t>
                      </a:r>
                      <a:r>
                        <a:rPr lang="en-US" b="1" baseline="0" dirty="0" err="1" smtClean="0"/>
                        <a:t>i</a:t>
                      </a:r>
                      <a:r>
                        <a:rPr lang="en-US" b="1" baseline="0" dirty="0" smtClean="0"/>
                        <a:t>; } </a:t>
                      </a:r>
                      <a:r>
                        <a:rPr lang="en-US" b="1" baseline="0" dirty="0" err="1" smtClean="0"/>
                        <a:t>foo</a:t>
                      </a:r>
                      <a:r>
                        <a:rPr lang="en-US" b="1" baseline="0" dirty="0" smtClean="0"/>
                        <a:t>(sum, prod); }</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void</a:t>
                      </a:r>
                      <a:r>
                        <a:rPr lang="en-US" b="1" baseline="0" dirty="0" smtClean="0">
                          <a:solidFill>
                            <a:schemeClr val="tx1"/>
                          </a:solidFill>
                        </a:rPr>
                        <a:t> </a:t>
                      </a:r>
                      <a:r>
                        <a:rPr lang="en-US" b="1" baseline="0" dirty="0" err="1" smtClean="0">
                          <a:solidFill>
                            <a:schemeClr val="tx1"/>
                          </a:solidFill>
                        </a:rPr>
                        <a:t>sP</a:t>
                      </a:r>
                      <a:r>
                        <a:rPr lang="en-US" b="1" dirty="0" smtClean="0">
                          <a:solidFill>
                            <a:schemeClr val="tx1"/>
                          </a:solidFill>
                        </a:rPr>
                        <a:t>(</a:t>
                      </a:r>
                      <a:r>
                        <a:rPr lang="en-US" b="1" dirty="0" err="1" smtClean="0">
                          <a:solidFill>
                            <a:schemeClr val="tx1"/>
                          </a:solidFill>
                        </a:rPr>
                        <a:t>int</a:t>
                      </a:r>
                      <a:r>
                        <a:rPr lang="en-US" b="1" baseline="0" dirty="0" smtClean="0">
                          <a:solidFill>
                            <a:schemeClr val="tx1"/>
                          </a:solidFill>
                        </a:rPr>
                        <a:t> n) {</a:t>
                      </a:r>
                    </a:p>
                    <a:p>
                      <a:r>
                        <a:rPr lang="en-US" b="1" baseline="0" dirty="0" smtClean="0">
                          <a:solidFill>
                            <a:srgbClr val="00B050"/>
                          </a:solidFill>
                        </a:rPr>
                        <a:t>float s = 0.0</a:t>
                      </a:r>
                      <a:r>
                        <a:rPr lang="en-US" b="1" baseline="0" dirty="0" smtClean="0">
                          <a:solidFill>
                            <a:schemeClr val="tx1"/>
                          </a:solidFill>
                        </a:rPr>
                        <a:t>;</a:t>
                      </a:r>
                    </a:p>
                    <a:p>
                      <a:r>
                        <a:rPr lang="en-US" b="1" baseline="0" dirty="0" smtClean="0">
                          <a:solidFill>
                            <a:srgbClr val="00B050"/>
                          </a:solidFill>
                        </a:rPr>
                        <a:t>for (</a:t>
                      </a:r>
                      <a:r>
                        <a:rPr lang="en-US" b="1" baseline="0" dirty="0" err="1" smtClean="0">
                          <a:solidFill>
                            <a:srgbClr val="00B050"/>
                          </a:solidFill>
                        </a:rPr>
                        <a:t>int</a:t>
                      </a:r>
                      <a:r>
                        <a:rPr lang="en-US" b="1" baseline="0" dirty="0" smtClean="0">
                          <a:solidFill>
                            <a:srgbClr val="00B050"/>
                          </a:solidFill>
                        </a:rPr>
                        <a:t> j = 1; j &lt;= n; j++)</a:t>
                      </a:r>
                    </a:p>
                    <a:p>
                      <a:r>
                        <a:rPr lang="en-US" b="1" baseline="0" dirty="0" smtClean="0">
                          <a:solidFill>
                            <a:schemeClr val="tx1"/>
                          </a:solidFill>
                        </a:rPr>
                        <a:t>      { </a:t>
                      </a:r>
                      <a:r>
                        <a:rPr lang="en-US" b="1" baseline="0" dirty="0" smtClean="0">
                          <a:solidFill>
                            <a:srgbClr val="FF0000"/>
                          </a:solidFill>
                        </a:rPr>
                        <a:t>if ((n + j) % 2 == 0)</a:t>
                      </a:r>
                    </a:p>
                    <a:p>
                      <a:r>
                        <a:rPr lang="en-US" b="1" baseline="0" dirty="0" smtClean="0">
                          <a:solidFill>
                            <a:schemeClr val="tx1"/>
                          </a:solidFill>
                        </a:rPr>
                        <a:t>            { </a:t>
                      </a:r>
                      <a:r>
                        <a:rPr lang="en-US" b="1" baseline="0" dirty="0" smtClean="0">
                          <a:solidFill>
                            <a:srgbClr val="00B050"/>
                          </a:solidFill>
                        </a:rPr>
                        <a:t>s = s + j; </a:t>
                      </a:r>
                      <a:r>
                        <a:rPr lang="en-US" b="1" baseline="0" dirty="0" smtClean="0">
                          <a:solidFill>
                            <a:schemeClr val="tx1"/>
                          </a:solidFill>
                        </a:rPr>
                        <a:t>}</a:t>
                      </a:r>
                    </a:p>
                    <a:p>
                      <a:r>
                        <a:rPr lang="en-US" b="1" baseline="0" dirty="0" smtClean="0">
                          <a:solidFill>
                            <a:schemeClr val="tx1"/>
                          </a:solidFill>
                        </a:rPr>
                        <a:t>        </a:t>
                      </a:r>
                      <a:r>
                        <a:rPr lang="en-US" b="1" baseline="0" dirty="0" smtClean="0">
                          <a:solidFill>
                            <a:srgbClr val="FF0000"/>
                          </a:solidFill>
                        </a:rPr>
                        <a:t>else { s = s * j; } </a:t>
                      </a:r>
                      <a:r>
                        <a:rPr lang="en-US" b="1" baseline="0" dirty="0" smtClean="0">
                          <a:solidFill>
                            <a:schemeClr val="tx1"/>
                          </a:solidFill>
                        </a:rPr>
                        <a:t>}</a:t>
                      </a:r>
                    </a:p>
                    <a:p>
                      <a:r>
                        <a:rPr lang="en-US" b="1" baseline="0" dirty="0" smtClean="0">
                          <a:solidFill>
                            <a:schemeClr val="tx1"/>
                          </a:solidFill>
                        </a:rPr>
                        <a:t>f(s, n);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Winnowing [SWA03]</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54</a:t>
            </a:fld>
            <a:endParaRPr lang="en-US" smtClean="0"/>
          </a:p>
        </p:txBody>
      </p:sp>
      <p:sp>
        <p:nvSpPr>
          <p:cNvPr id="7"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Code reuse</a:t>
            </a:r>
          </a:p>
          <a:p>
            <a:pPr marL="742950" lvl="1" indent="-285750">
              <a:spcBef>
                <a:spcPct val="20000"/>
              </a:spcBef>
              <a:buClr>
                <a:schemeClr val="bg2"/>
              </a:buClr>
              <a:buSzPct val="80000"/>
              <a:buFont typeface="Arial" charset="0"/>
              <a:buChar char="–"/>
              <a:defRPr/>
            </a:pPr>
            <a:r>
              <a:rPr lang="en-US" sz="2200" kern="0" dirty="0" smtClean="0"/>
              <a:t>Reuse of code fragments with reformulations, additions</a:t>
            </a:r>
          </a:p>
          <a:p>
            <a:pPr marL="742950" lvl="1" indent="-285750">
              <a:spcBef>
                <a:spcPct val="20000"/>
              </a:spcBef>
              <a:buClr>
                <a:schemeClr val="bg2"/>
              </a:buClr>
              <a:buSzPct val="80000"/>
              <a:buFont typeface="Arial" charset="0"/>
              <a:buChar char="–"/>
              <a:defRPr/>
            </a:pPr>
            <a:r>
              <a:rPr lang="en-US" sz="2200" kern="0" dirty="0" smtClean="0">
                <a:latin typeface="+mn-lt"/>
              </a:rPr>
              <a:t>Replace all parameters with a single constant $</a:t>
            </a:r>
          </a:p>
          <a:p>
            <a:pPr marL="742950" lvl="1" indent="-285750">
              <a:spcBef>
                <a:spcPct val="20000"/>
              </a:spcBef>
              <a:buClr>
                <a:schemeClr val="bg2"/>
              </a:buClr>
              <a:buSzPct val="80000"/>
              <a:buFont typeface="Arial" charset="0"/>
              <a:buChar char="–"/>
              <a:defRPr/>
            </a:pPr>
            <a:r>
              <a:rPr kumimoji="0" lang="en-US" sz="2200" i="0" u="none" strike="noStrike" kern="0" cap="none" spc="0" normalizeH="0" baseline="0" noProof="0" dirty="0" smtClean="0">
                <a:ln>
                  <a:noFill/>
                </a:ln>
                <a:solidFill>
                  <a:schemeClr val="tx1"/>
                </a:solidFill>
                <a:effectLst/>
                <a:uLnTx/>
                <a:uFillTx/>
                <a:latin typeface="+mn-lt"/>
              </a:rPr>
              <a:t>False positives reduced</a:t>
            </a:r>
            <a:r>
              <a:rPr kumimoji="0" lang="en-US" sz="2200" i="0" u="none" strike="noStrike" kern="0" cap="none" spc="0" normalizeH="0" noProof="0" dirty="0" smtClean="0">
                <a:ln>
                  <a:noFill/>
                </a:ln>
                <a:solidFill>
                  <a:schemeClr val="tx1"/>
                </a:solidFill>
                <a:effectLst/>
                <a:uLnTx/>
                <a:uFillTx/>
                <a:latin typeface="+mn-lt"/>
              </a:rPr>
              <a:t> (not eliminated) by having a larger Q</a:t>
            </a:r>
            <a:endParaRPr kumimoji="0" lang="en-US" sz="2200" i="0" u="none" strike="noStrike" kern="0" cap="none" spc="0" normalizeH="0" baseline="0" noProof="0" dirty="0" smtClean="0">
              <a:ln>
                <a:noFill/>
              </a:ln>
              <a:solidFill>
                <a:schemeClr val="tx1"/>
              </a:solidFill>
              <a:effectLst/>
              <a:uLnTx/>
              <a:uFillTx/>
              <a:latin typeface="+mn-lt"/>
            </a:endParaRPr>
          </a:p>
        </p:txBody>
      </p:sp>
      <p:graphicFrame>
        <p:nvGraphicFramePr>
          <p:cNvPr id="6" name="Table 5"/>
          <p:cNvGraphicFramePr>
            <a:graphicFrameLocks noGrp="1"/>
          </p:cNvGraphicFramePr>
          <p:nvPr/>
        </p:nvGraphicFramePr>
        <p:xfrm>
          <a:off x="1524000" y="1676400"/>
          <a:ext cx="6096000" cy="2011680"/>
        </p:xfrm>
        <a:graphic>
          <a:graphicData uri="http://schemas.openxmlformats.org/drawingml/2006/table">
            <a:tbl>
              <a:tblPr bandRow="1">
                <a:tableStyleId>{5C22544A-7EE6-4342-B048-85BDC9FD1C3A}</a:tableStyleId>
              </a:tblPr>
              <a:tblGrid>
                <a:gridCol w="2667000"/>
                <a:gridCol w="2590800"/>
                <a:gridCol w="838200"/>
              </a:tblGrid>
              <a:tr h="370840">
                <a:tc>
                  <a:txBody>
                    <a:bodyPr/>
                    <a:lstStyle/>
                    <a:p>
                      <a:r>
                        <a:rPr lang="en-US" b="1" dirty="0" smtClean="0">
                          <a:solidFill>
                            <a:srgbClr val="00B050"/>
                          </a:solidFill>
                        </a:rPr>
                        <a:t>void</a:t>
                      </a:r>
                      <a:r>
                        <a:rPr lang="en-US" b="1" baseline="0" dirty="0" smtClean="0">
                          <a:solidFill>
                            <a:srgbClr val="00B050"/>
                          </a:solidFill>
                        </a:rPr>
                        <a:t> $(</a:t>
                      </a:r>
                      <a:r>
                        <a:rPr lang="en-US" b="1" baseline="0" dirty="0" err="1" smtClean="0">
                          <a:solidFill>
                            <a:srgbClr val="00B050"/>
                          </a:solidFill>
                        </a:rPr>
                        <a:t>int</a:t>
                      </a:r>
                      <a:r>
                        <a:rPr lang="en-US" b="1" baseline="0" dirty="0" smtClean="0">
                          <a:solidFill>
                            <a:srgbClr val="00B050"/>
                          </a:solidFill>
                        </a:rPr>
                        <a:t> $) {</a:t>
                      </a:r>
                    </a:p>
                    <a:p>
                      <a:r>
                        <a:rPr lang="en-US" b="1" baseline="0" dirty="0" smtClean="0">
                          <a:solidFill>
                            <a:srgbClr val="00B050"/>
                          </a:solidFill>
                        </a:rPr>
                        <a:t>float $ = 0.0;</a:t>
                      </a:r>
                    </a:p>
                    <a:p>
                      <a:r>
                        <a:rPr lang="en-US" b="1" baseline="0" dirty="0" smtClean="0">
                          <a:solidFill>
                            <a:srgbClr val="FF0000"/>
                          </a:solidFill>
                        </a:rPr>
                        <a:t>float $ = 1.0;</a:t>
                      </a:r>
                    </a:p>
                    <a:p>
                      <a:r>
                        <a:rPr lang="en-US" b="1" baseline="0" dirty="0" smtClean="0">
                          <a:solidFill>
                            <a:srgbClr val="00B050"/>
                          </a:solidFill>
                        </a:rPr>
                        <a:t>for (</a:t>
                      </a:r>
                      <a:r>
                        <a:rPr lang="en-US" b="1" baseline="0" dirty="0" err="1" smtClean="0">
                          <a:solidFill>
                            <a:srgbClr val="00B050"/>
                          </a:solidFill>
                        </a:rPr>
                        <a:t>int</a:t>
                      </a:r>
                      <a:r>
                        <a:rPr lang="en-US" b="1" baseline="0" dirty="0" smtClean="0">
                          <a:solidFill>
                            <a:srgbClr val="00B050"/>
                          </a:solidFill>
                        </a:rPr>
                        <a:t> $ = 1; $ &lt;= $; $++)</a:t>
                      </a:r>
                    </a:p>
                    <a:p>
                      <a:r>
                        <a:rPr lang="en-US" b="1" baseline="0" dirty="0" smtClean="0"/>
                        <a:t>      </a:t>
                      </a:r>
                      <a:r>
                        <a:rPr lang="en-US" b="1" baseline="0" dirty="0" smtClean="0">
                          <a:solidFill>
                            <a:srgbClr val="00B050"/>
                          </a:solidFill>
                        </a:rPr>
                        <a:t>{ $ = $ + $;</a:t>
                      </a:r>
                    </a:p>
                    <a:p>
                      <a:r>
                        <a:rPr lang="en-US" b="1" baseline="0" dirty="0" smtClean="0"/>
                        <a:t>        </a:t>
                      </a:r>
                      <a:r>
                        <a:rPr lang="en-US" b="1" baseline="0" dirty="0" smtClean="0">
                          <a:solidFill>
                            <a:srgbClr val="00B050"/>
                          </a:solidFill>
                        </a:rPr>
                        <a:t>$ = $ * $; } </a:t>
                      </a:r>
                    </a:p>
                    <a:p>
                      <a:r>
                        <a:rPr lang="en-US" b="1" baseline="0" dirty="0" smtClean="0">
                          <a:solidFill>
                            <a:srgbClr val="00B050"/>
                          </a:solidFill>
                        </a:rPr>
                        <a:t>$($, $); }</a:t>
                      </a:r>
                      <a:endParaRPr lang="en-US" b="1" dirty="0" smtClean="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void</a:t>
                      </a:r>
                      <a:r>
                        <a:rPr lang="en-US" b="1" baseline="0" dirty="0" smtClean="0">
                          <a:solidFill>
                            <a:srgbClr val="00B050"/>
                          </a:solidFill>
                        </a:rPr>
                        <a:t> $</a:t>
                      </a:r>
                      <a:r>
                        <a:rPr lang="en-US" b="1" dirty="0" smtClean="0">
                          <a:solidFill>
                            <a:srgbClr val="00B050"/>
                          </a:solidFill>
                        </a:rPr>
                        <a:t>(</a:t>
                      </a:r>
                      <a:r>
                        <a:rPr lang="en-US" b="1" dirty="0" err="1" smtClean="0">
                          <a:solidFill>
                            <a:srgbClr val="00B050"/>
                          </a:solidFill>
                        </a:rPr>
                        <a:t>int</a:t>
                      </a:r>
                      <a:r>
                        <a:rPr lang="en-US" b="1" baseline="0" dirty="0" smtClean="0">
                          <a:solidFill>
                            <a:srgbClr val="00B050"/>
                          </a:solidFill>
                        </a:rPr>
                        <a:t> $) {</a:t>
                      </a:r>
                    </a:p>
                    <a:p>
                      <a:r>
                        <a:rPr lang="en-US" b="1" baseline="0" dirty="0" smtClean="0">
                          <a:solidFill>
                            <a:srgbClr val="00B050"/>
                          </a:solidFill>
                        </a:rPr>
                        <a:t>float $ = 0.0;</a:t>
                      </a:r>
                    </a:p>
                    <a:p>
                      <a:r>
                        <a:rPr lang="en-US" b="1" baseline="0" dirty="0" smtClean="0">
                          <a:solidFill>
                            <a:srgbClr val="00B050"/>
                          </a:solidFill>
                        </a:rPr>
                        <a:t>for (</a:t>
                      </a:r>
                      <a:r>
                        <a:rPr lang="en-US" b="1" baseline="0" dirty="0" err="1" smtClean="0">
                          <a:solidFill>
                            <a:srgbClr val="00B050"/>
                          </a:solidFill>
                        </a:rPr>
                        <a:t>int</a:t>
                      </a:r>
                      <a:r>
                        <a:rPr lang="en-US" b="1" baseline="0" dirty="0" smtClean="0">
                          <a:solidFill>
                            <a:srgbClr val="00B050"/>
                          </a:solidFill>
                        </a:rPr>
                        <a:t> $ = 1; $ &lt;= $; $++)</a:t>
                      </a:r>
                    </a:p>
                    <a:p>
                      <a:r>
                        <a:rPr lang="en-US" b="1" baseline="0" dirty="0" smtClean="0">
                          <a:solidFill>
                            <a:schemeClr val="tx1"/>
                          </a:solidFill>
                        </a:rPr>
                        <a:t>      </a:t>
                      </a:r>
                      <a:r>
                        <a:rPr lang="en-US" b="1" baseline="0" dirty="0" smtClean="0">
                          <a:solidFill>
                            <a:srgbClr val="00B050"/>
                          </a:solidFill>
                        </a:rPr>
                        <a:t>{</a:t>
                      </a:r>
                      <a:r>
                        <a:rPr lang="en-US" b="1" baseline="0" dirty="0" smtClean="0">
                          <a:solidFill>
                            <a:schemeClr val="tx1"/>
                          </a:solidFill>
                        </a:rPr>
                        <a:t> </a:t>
                      </a:r>
                      <a:r>
                        <a:rPr lang="en-US" b="1" baseline="0" dirty="0" smtClean="0">
                          <a:solidFill>
                            <a:srgbClr val="FF0000"/>
                          </a:solidFill>
                        </a:rPr>
                        <a:t>if (($ + $) % 2 == 0)</a:t>
                      </a:r>
                    </a:p>
                    <a:p>
                      <a:r>
                        <a:rPr lang="en-US" b="1" baseline="0" dirty="0" smtClean="0">
                          <a:solidFill>
                            <a:schemeClr val="tx1"/>
                          </a:solidFill>
                        </a:rPr>
                        <a:t>            </a:t>
                      </a:r>
                      <a:r>
                        <a:rPr lang="en-US" b="1" baseline="0" dirty="0" smtClean="0">
                          <a:solidFill>
                            <a:srgbClr val="00B050"/>
                          </a:solidFill>
                        </a:rPr>
                        <a:t>{</a:t>
                      </a:r>
                      <a:r>
                        <a:rPr lang="en-US" b="1" baseline="0" dirty="0" smtClean="0">
                          <a:solidFill>
                            <a:schemeClr val="tx1"/>
                          </a:solidFill>
                        </a:rPr>
                        <a:t> </a:t>
                      </a:r>
                      <a:r>
                        <a:rPr lang="en-US" b="1" baseline="0" dirty="0" smtClean="0">
                          <a:solidFill>
                            <a:srgbClr val="00B050"/>
                          </a:solidFill>
                        </a:rPr>
                        <a:t>$ = $ + $; </a:t>
                      </a:r>
                      <a:r>
                        <a:rPr lang="en-US" b="1" baseline="0" dirty="0" smtClean="0">
                          <a:solidFill>
                            <a:srgbClr val="FF0000"/>
                          </a:solidFill>
                        </a:rPr>
                        <a:t>}</a:t>
                      </a:r>
                    </a:p>
                    <a:p>
                      <a:r>
                        <a:rPr lang="en-US" b="1" baseline="0" dirty="0" smtClean="0">
                          <a:solidFill>
                            <a:schemeClr val="tx1"/>
                          </a:solidFill>
                        </a:rPr>
                        <a:t>        </a:t>
                      </a:r>
                      <a:r>
                        <a:rPr lang="en-US" b="1" baseline="0" dirty="0" smtClean="0">
                          <a:solidFill>
                            <a:srgbClr val="FF0000"/>
                          </a:solidFill>
                        </a:rPr>
                        <a:t>else { </a:t>
                      </a:r>
                      <a:r>
                        <a:rPr lang="en-US" b="1" baseline="0" dirty="0" smtClean="0">
                          <a:solidFill>
                            <a:srgbClr val="00B050"/>
                          </a:solidFill>
                        </a:rPr>
                        <a:t>$ = $ * $; } }</a:t>
                      </a:r>
                    </a:p>
                    <a:p>
                      <a:r>
                        <a:rPr lang="en-US" b="1" baseline="0" dirty="0" smtClean="0">
                          <a:solidFill>
                            <a:srgbClr val="00B050"/>
                          </a:solidFill>
                        </a:rPr>
                        <a:t>$($, $); }</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Tree-based Strategies</a:t>
            </a:r>
          </a:p>
        </p:txBody>
      </p:sp>
      <p:sp>
        <p:nvSpPr>
          <p:cNvPr id="11267" name="Rectangle 3"/>
          <p:cNvSpPr>
            <a:spLocks noGrp="1" noChangeArrowheads="1"/>
          </p:cNvSpPr>
          <p:nvPr>
            <p:ph type="body" idx="1"/>
          </p:nvPr>
        </p:nvSpPr>
        <p:spPr/>
        <p:txBody>
          <a:bodyPr/>
          <a:lstStyle/>
          <a:p>
            <a:r>
              <a:rPr lang="en-US" b="1" dirty="0" smtClean="0"/>
              <a:t>Goal: be robust against code modification, scalable to MLOC</a:t>
            </a:r>
          </a:p>
          <a:p>
            <a:pPr lvl="1"/>
            <a:r>
              <a:rPr lang="en-US" b="1" dirty="0" smtClean="0"/>
              <a:t>Text-based strategies have false positives, false negatives</a:t>
            </a:r>
          </a:p>
          <a:p>
            <a:endParaRPr lang="en-US" b="1" dirty="0" smtClean="0"/>
          </a:p>
          <a:p>
            <a:r>
              <a:rPr lang="en-US" b="1" dirty="0" smtClean="0"/>
              <a:t>Abstract syntax trees capture static structure of program</a:t>
            </a:r>
          </a:p>
          <a:p>
            <a:pPr lvl="1"/>
            <a:r>
              <a:rPr lang="en-US" b="1" dirty="0" smtClean="0"/>
              <a:t>Can use tree edit distance to find code clones [BYM+98]</a:t>
            </a:r>
          </a:p>
          <a:p>
            <a:pPr lvl="1"/>
            <a:r>
              <a:rPr lang="en-US" b="1" dirty="0" smtClean="0"/>
              <a:t>Issue: not scalable, especially given a large set of programs</a:t>
            </a:r>
          </a:p>
          <a:p>
            <a:endParaRPr lang="en-US" b="1" dirty="0" smtClean="0"/>
          </a:p>
          <a:p>
            <a:r>
              <a:rPr lang="en-US" b="1" dirty="0" smtClean="0"/>
              <a:t>Deckard’s [JMS+07] solution strategy:</a:t>
            </a:r>
          </a:p>
          <a:p>
            <a:pPr lvl="1"/>
            <a:r>
              <a:rPr lang="en-US" b="1" dirty="0" smtClean="0"/>
              <a:t>Characterize abstract syntax trees as numerical vectors</a:t>
            </a:r>
          </a:p>
          <a:p>
            <a:pPr lvl="1"/>
            <a:r>
              <a:rPr lang="en-US" b="1" dirty="0" smtClean="0"/>
              <a:t>Cluster vectors using numerical distance to find code clones</a:t>
            </a:r>
          </a:p>
          <a:p>
            <a:pPr lvl="1"/>
            <a:endParaRPr lang="en-US" b="1" dirty="0" smtClean="0"/>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Abstract Syntax Tree</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56</a:t>
            </a:fld>
            <a:endParaRPr lang="en-US" smtClean="0"/>
          </a:p>
        </p:txBody>
      </p:sp>
      <p:sp>
        <p:nvSpPr>
          <p:cNvPr id="8" name="TextBox 7"/>
          <p:cNvSpPr txBox="1"/>
          <p:nvPr/>
        </p:nvSpPr>
        <p:spPr>
          <a:xfrm>
            <a:off x="4468918" y="1676400"/>
            <a:ext cx="735152" cy="368022"/>
          </a:xfrm>
          <a:prstGeom prst="trapezoid">
            <a:avLst/>
          </a:prstGeom>
          <a:noFill/>
          <a:ln w="12700">
            <a:solidFill>
              <a:schemeClr val="tx1"/>
            </a:solidFill>
            <a:prstDash val="dash"/>
          </a:ln>
        </p:spPr>
        <p:txBody>
          <a:bodyPr wrap="none" rtlCol="0">
            <a:spAutoFit/>
          </a:bodyPr>
          <a:lstStyle/>
          <a:p>
            <a:r>
              <a:rPr lang="en-US" sz="1600" dirty="0" err="1" smtClean="0">
                <a:latin typeface="+mn-lt"/>
              </a:rPr>
              <a:t>for_s</a:t>
            </a:r>
            <a:endParaRPr lang="en-US" sz="1600" dirty="0">
              <a:latin typeface="+mn-lt"/>
            </a:endParaRPr>
          </a:p>
        </p:txBody>
      </p:sp>
      <p:sp>
        <p:nvSpPr>
          <p:cNvPr id="12" name="TextBox 11"/>
          <p:cNvSpPr txBox="1"/>
          <p:nvPr/>
        </p:nvSpPr>
        <p:spPr>
          <a:xfrm>
            <a:off x="4020885" y="2342793"/>
            <a:ext cx="932115"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cond_e</a:t>
            </a:r>
            <a:endParaRPr lang="en-US" sz="1600" dirty="0">
              <a:latin typeface="+mn-lt"/>
            </a:endParaRPr>
          </a:p>
        </p:txBody>
      </p:sp>
      <p:sp>
        <p:nvSpPr>
          <p:cNvPr id="13" name="TextBox 12"/>
          <p:cNvSpPr txBox="1"/>
          <p:nvPr/>
        </p:nvSpPr>
        <p:spPr>
          <a:xfrm>
            <a:off x="5802144" y="2342793"/>
            <a:ext cx="827256"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incr_e</a:t>
            </a:r>
            <a:endParaRPr lang="en-US" sz="1600" dirty="0">
              <a:latin typeface="+mn-lt"/>
            </a:endParaRPr>
          </a:p>
        </p:txBody>
      </p:sp>
      <p:sp>
        <p:nvSpPr>
          <p:cNvPr id="14" name="TextBox 13"/>
          <p:cNvSpPr txBox="1"/>
          <p:nvPr/>
        </p:nvSpPr>
        <p:spPr>
          <a:xfrm>
            <a:off x="7366640" y="2342793"/>
            <a:ext cx="862960"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expr_s</a:t>
            </a:r>
            <a:endParaRPr lang="en-US" sz="1600" dirty="0">
              <a:latin typeface="+mn-lt"/>
            </a:endParaRPr>
          </a:p>
        </p:txBody>
      </p:sp>
      <p:sp>
        <p:nvSpPr>
          <p:cNvPr id="15" name="TextBox 14"/>
          <p:cNvSpPr txBox="1"/>
          <p:nvPr/>
        </p:nvSpPr>
        <p:spPr>
          <a:xfrm>
            <a:off x="2209800" y="2342346"/>
            <a:ext cx="652929" cy="371296"/>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decl</a:t>
            </a:r>
            <a:endParaRPr lang="en-US" sz="1600" dirty="0">
              <a:latin typeface="+mn-lt"/>
            </a:endParaRPr>
          </a:p>
        </p:txBody>
      </p:sp>
      <p:sp>
        <p:nvSpPr>
          <p:cNvPr id="16" name="TextBox 15"/>
          <p:cNvSpPr txBox="1"/>
          <p:nvPr/>
        </p:nvSpPr>
        <p:spPr>
          <a:xfrm>
            <a:off x="990600" y="2337584"/>
            <a:ext cx="60699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for</a:t>
            </a:r>
            <a:endParaRPr lang="en-US" sz="1600" dirty="0">
              <a:latin typeface="+mn-lt"/>
            </a:endParaRPr>
          </a:p>
        </p:txBody>
      </p:sp>
      <p:sp>
        <p:nvSpPr>
          <p:cNvPr id="17" name="TextBox 16"/>
          <p:cNvSpPr txBox="1"/>
          <p:nvPr/>
        </p:nvSpPr>
        <p:spPr>
          <a:xfrm>
            <a:off x="167640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8" name="TextBox 17"/>
          <p:cNvSpPr txBox="1"/>
          <p:nvPr/>
        </p:nvSpPr>
        <p:spPr>
          <a:xfrm>
            <a:off x="681296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9" name="TextBox 18"/>
          <p:cNvSpPr txBox="1"/>
          <p:nvPr/>
        </p:nvSpPr>
        <p:spPr>
          <a:xfrm>
            <a:off x="4176197" y="3029129"/>
            <a:ext cx="548203"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&lt;=</a:t>
            </a:r>
            <a:endParaRPr lang="en-US" sz="1600" dirty="0">
              <a:latin typeface="+mn-lt"/>
            </a:endParaRPr>
          </a:p>
        </p:txBody>
      </p:sp>
      <p:sp>
        <p:nvSpPr>
          <p:cNvPr id="20" name="TextBox 19"/>
          <p:cNvSpPr txBox="1"/>
          <p:nvPr/>
        </p:nvSpPr>
        <p:spPr>
          <a:xfrm>
            <a:off x="51816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1" name="TextBox 20"/>
          <p:cNvSpPr txBox="1"/>
          <p:nvPr/>
        </p:nvSpPr>
        <p:spPr>
          <a:xfrm>
            <a:off x="35052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2" name="TextBox 21"/>
          <p:cNvSpPr txBox="1"/>
          <p:nvPr/>
        </p:nvSpPr>
        <p:spPr>
          <a:xfrm>
            <a:off x="1577261" y="3048000"/>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3" name="TextBox 22"/>
          <p:cNvSpPr txBox="1"/>
          <p:nvPr/>
        </p:nvSpPr>
        <p:spPr>
          <a:xfrm>
            <a:off x="304800" y="3048000"/>
            <a:ext cx="581565"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err="1" smtClean="0">
                <a:latin typeface="+mn-lt"/>
              </a:rPr>
              <a:t>int</a:t>
            </a:r>
            <a:endParaRPr lang="en-US" sz="1600" dirty="0">
              <a:latin typeface="+mn-lt"/>
            </a:endParaRPr>
          </a:p>
        </p:txBody>
      </p:sp>
      <p:sp>
        <p:nvSpPr>
          <p:cNvPr id="24" name="TextBox 23"/>
          <p:cNvSpPr txBox="1"/>
          <p:nvPr/>
        </p:nvSpPr>
        <p:spPr>
          <a:xfrm>
            <a:off x="976057" y="30480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5" name="TextBox 24"/>
          <p:cNvSpPr txBox="1"/>
          <p:nvPr/>
        </p:nvSpPr>
        <p:spPr>
          <a:xfrm>
            <a:off x="20574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6" name="TextBox 25"/>
          <p:cNvSpPr txBox="1"/>
          <p:nvPr/>
        </p:nvSpPr>
        <p:spPr>
          <a:xfrm>
            <a:off x="48006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7" name="TextBox 26"/>
          <p:cNvSpPr txBox="1"/>
          <p:nvPr/>
        </p:nvSpPr>
        <p:spPr>
          <a:xfrm>
            <a:off x="31242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8" name="TextBox 27"/>
          <p:cNvSpPr txBox="1"/>
          <p:nvPr/>
        </p:nvSpPr>
        <p:spPr>
          <a:xfrm>
            <a:off x="50146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9" name="TextBox 28"/>
          <p:cNvSpPr txBox="1"/>
          <p:nvPr/>
        </p:nvSpPr>
        <p:spPr>
          <a:xfrm>
            <a:off x="2286000" y="3727133"/>
            <a:ext cx="481466"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lit</a:t>
            </a:r>
            <a:endParaRPr lang="en-US" sz="1600" dirty="0">
              <a:latin typeface="+mn-lt"/>
            </a:endParaRPr>
          </a:p>
        </p:txBody>
      </p:sp>
      <p:sp>
        <p:nvSpPr>
          <p:cNvPr id="30" name="TextBox 29"/>
          <p:cNvSpPr txBox="1"/>
          <p:nvPr/>
        </p:nvSpPr>
        <p:spPr>
          <a:xfrm>
            <a:off x="34144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1" name="TextBox 30"/>
          <p:cNvSpPr txBox="1"/>
          <p:nvPr/>
        </p:nvSpPr>
        <p:spPr>
          <a:xfrm>
            <a:off x="7431055" y="3048000"/>
            <a:ext cx="1027145" cy="358200"/>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assign_e</a:t>
            </a:r>
            <a:endParaRPr lang="en-US" sz="1600" dirty="0">
              <a:latin typeface="+mn-lt"/>
            </a:endParaRPr>
          </a:p>
        </p:txBody>
      </p:sp>
      <p:sp>
        <p:nvSpPr>
          <p:cNvPr id="32" name="TextBox 31"/>
          <p:cNvSpPr txBox="1"/>
          <p:nvPr/>
        </p:nvSpPr>
        <p:spPr>
          <a:xfrm>
            <a:off x="5792662" y="3048000"/>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3" name="TextBox 32"/>
          <p:cNvSpPr txBox="1"/>
          <p:nvPr/>
        </p:nvSpPr>
        <p:spPr>
          <a:xfrm>
            <a:off x="6763479" y="3029129"/>
            <a:ext cx="55172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4" name="TextBox 33"/>
          <p:cNvSpPr txBox="1"/>
          <p:nvPr/>
        </p:nvSpPr>
        <p:spPr>
          <a:xfrm>
            <a:off x="8565560" y="3029129"/>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5" name="TextBox 34"/>
          <p:cNvSpPr txBox="1"/>
          <p:nvPr/>
        </p:nvSpPr>
        <p:spPr>
          <a:xfrm>
            <a:off x="60052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6" name="TextBox 35"/>
          <p:cNvSpPr txBox="1"/>
          <p:nvPr/>
        </p:nvSpPr>
        <p:spPr>
          <a:xfrm>
            <a:off x="67672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7" name="TextBox 36"/>
          <p:cNvSpPr txBox="1"/>
          <p:nvPr/>
        </p:nvSpPr>
        <p:spPr>
          <a:xfrm>
            <a:off x="7391400" y="37149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8" name="TextBox 37"/>
          <p:cNvSpPr txBox="1"/>
          <p:nvPr/>
        </p:nvSpPr>
        <p:spPr>
          <a:xfrm>
            <a:off x="7926262" y="37533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9" name="TextBox 38"/>
          <p:cNvSpPr txBox="1"/>
          <p:nvPr/>
        </p:nvSpPr>
        <p:spPr>
          <a:xfrm>
            <a:off x="65532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0" name="TextBox 39"/>
          <p:cNvSpPr txBox="1"/>
          <p:nvPr/>
        </p:nvSpPr>
        <p:spPr>
          <a:xfrm>
            <a:off x="80010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1" name="TextBox 40"/>
          <p:cNvSpPr txBox="1"/>
          <p:nvPr/>
        </p:nvSpPr>
        <p:spPr>
          <a:xfrm>
            <a:off x="7543800" y="43245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42" name="TextBox 41"/>
          <p:cNvSpPr txBox="1"/>
          <p:nvPr/>
        </p:nvSpPr>
        <p:spPr>
          <a:xfrm>
            <a:off x="8215057"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43" name="TextBox 42"/>
          <p:cNvSpPr txBox="1"/>
          <p:nvPr/>
        </p:nvSpPr>
        <p:spPr>
          <a:xfrm>
            <a:off x="6781800"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cxnSp>
        <p:nvCxnSpPr>
          <p:cNvPr id="45" name="Straight Connector 44"/>
          <p:cNvCxnSpPr>
            <a:stCxn id="8" idx="1"/>
            <a:endCxn id="16" idx="0"/>
          </p:cNvCxnSpPr>
          <p:nvPr/>
        </p:nvCxnSpPr>
        <p:spPr bwMode="auto">
          <a:xfrm rot="10800000" flipV="1">
            <a:off x="1294097" y="1860410"/>
            <a:ext cx="3220825" cy="47717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9" name="Straight Connector 48"/>
          <p:cNvCxnSpPr>
            <a:stCxn id="8" idx="1"/>
            <a:endCxn id="17" idx="0"/>
          </p:cNvCxnSpPr>
          <p:nvPr/>
        </p:nvCxnSpPr>
        <p:spPr bwMode="auto">
          <a:xfrm rot="10800000" flipV="1">
            <a:off x="1851321" y="1860411"/>
            <a:ext cx="2663601"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1" name="Straight Connector 50"/>
          <p:cNvCxnSpPr>
            <a:stCxn id="8" idx="1"/>
            <a:endCxn id="15" idx="0"/>
          </p:cNvCxnSpPr>
          <p:nvPr/>
        </p:nvCxnSpPr>
        <p:spPr bwMode="auto">
          <a:xfrm rot="10800000" flipV="1">
            <a:off x="2536265" y="1860410"/>
            <a:ext cx="1978656" cy="48193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3" name="Straight Connector 52"/>
          <p:cNvCxnSpPr>
            <a:stCxn id="8" idx="1"/>
            <a:endCxn id="21" idx="0"/>
          </p:cNvCxnSpPr>
          <p:nvPr/>
        </p:nvCxnSpPr>
        <p:spPr bwMode="auto">
          <a:xfrm rot="10800000" flipV="1">
            <a:off x="3674485" y="1860411"/>
            <a:ext cx="840436"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5" name="Straight Connector 54"/>
          <p:cNvCxnSpPr>
            <a:stCxn id="8" idx="2"/>
            <a:endCxn id="12" idx="0"/>
          </p:cNvCxnSpPr>
          <p:nvPr/>
        </p:nvCxnSpPr>
        <p:spPr bwMode="auto">
          <a:xfrm rot="5400000">
            <a:off x="4512534" y="2018832"/>
            <a:ext cx="298371" cy="34955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7" name="Straight Connector 56"/>
          <p:cNvCxnSpPr>
            <a:stCxn id="8" idx="2"/>
            <a:endCxn id="20" idx="0"/>
          </p:cNvCxnSpPr>
          <p:nvPr/>
        </p:nvCxnSpPr>
        <p:spPr bwMode="auto">
          <a:xfrm rot="16200000" flipH="1">
            <a:off x="4945620" y="1935295"/>
            <a:ext cx="296139" cy="51439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9" name="Straight Connector 58"/>
          <p:cNvCxnSpPr>
            <a:stCxn id="8" idx="3"/>
            <a:endCxn id="13" idx="0"/>
          </p:cNvCxnSpPr>
          <p:nvPr/>
        </p:nvCxnSpPr>
        <p:spPr bwMode="auto">
          <a:xfrm>
            <a:off x="5158067" y="1860411"/>
            <a:ext cx="1057705"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1" name="Straight Connector 60"/>
          <p:cNvCxnSpPr>
            <a:stCxn id="8" idx="3"/>
            <a:endCxn id="18" idx="0"/>
          </p:cNvCxnSpPr>
          <p:nvPr/>
        </p:nvCxnSpPr>
        <p:spPr bwMode="auto">
          <a:xfrm>
            <a:off x="5158067" y="1860411"/>
            <a:ext cx="1829813"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3" name="Straight Connector 62"/>
          <p:cNvCxnSpPr>
            <a:stCxn id="8" idx="3"/>
            <a:endCxn id="14" idx="0"/>
          </p:cNvCxnSpPr>
          <p:nvPr/>
        </p:nvCxnSpPr>
        <p:spPr bwMode="auto">
          <a:xfrm>
            <a:off x="5158067" y="1860411"/>
            <a:ext cx="2640053"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5" name="Straight Connector 64"/>
          <p:cNvCxnSpPr>
            <a:stCxn id="15" idx="2"/>
            <a:endCxn id="23" idx="0"/>
          </p:cNvCxnSpPr>
          <p:nvPr/>
        </p:nvCxnSpPr>
        <p:spPr bwMode="auto">
          <a:xfrm rot="5400000">
            <a:off x="1398745" y="1910480"/>
            <a:ext cx="334358" cy="19406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7" name="Straight Connector 66"/>
          <p:cNvCxnSpPr>
            <a:stCxn id="15" idx="2"/>
            <a:endCxn id="24" idx="0"/>
          </p:cNvCxnSpPr>
          <p:nvPr/>
        </p:nvCxnSpPr>
        <p:spPr bwMode="auto">
          <a:xfrm rot="5400000">
            <a:off x="1706918" y="2218653"/>
            <a:ext cx="334358" cy="132433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9" name="Straight Connector 68"/>
          <p:cNvCxnSpPr>
            <a:stCxn id="15" idx="2"/>
            <a:endCxn id="22" idx="0"/>
          </p:cNvCxnSpPr>
          <p:nvPr/>
        </p:nvCxnSpPr>
        <p:spPr bwMode="auto">
          <a:xfrm rot="5400000">
            <a:off x="1990569" y="2502304"/>
            <a:ext cx="334358" cy="75703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1" name="Straight Connector 70"/>
          <p:cNvCxnSpPr>
            <a:stCxn id="15" idx="2"/>
            <a:endCxn id="25" idx="0"/>
          </p:cNvCxnSpPr>
          <p:nvPr/>
        </p:nvCxnSpPr>
        <p:spPr bwMode="auto">
          <a:xfrm rot="5400000">
            <a:off x="2359525" y="2867986"/>
            <a:ext cx="331084" cy="2239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3" name="Straight Connector 72"/>
          <p:cNvCxnSpPr>
            <a:stCxn id="25" idx="2"/>
            <a:endCxn id="29" idx="0"/>
          </p:cNvCxnSpPr>
          <p:nvPr/>
        </p:nvCxnSpPr>
        <p:spPr bwMode="auto">
          <a:xfrm rot="16200000" flipH="1">
            <a:off x="2359835" y="3560234"/>
            <a:ext cx="320933" cy="1286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7" name="Straight Connector 76"/>
          <p:cNvCxnSpPr>
            <a:stCxn id="12" idx="2"/>
            <a:endCxn id="27" idx="0"/>
          </p:cNvCxnSpPr>
          <p:nvPr/>
        </p:nvCxnSpPr>
        <p:spPr bwMode="auto">
          <a:xfrm rot="5400000">
            <a:off x="3863577" y="2421359"/>
            <a:ext cx="340459" cy="90627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9" name="Straight Connector 78"/>
          <p:cNvCxnSpPr>
            <a:stCxn id="12" idx="2"/>
            <a:endCxn id="19" idx="0"/>
          </p:cNvCxnSpPr>
          <p:nvPr/>
        </p:nvCxnSpPr>
        <p:spPr bwMode="auto">
          <a:xfrm rot="5400000">
            <a:off x="4306190" y="2848376"/>
            <a:ext cx="324862" cy="3664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1" name="Straight Connector 80"/>
          <p:cNvCxnSpPr>
            <a:stCxn id="12" idx="2"/>
            <a:endCxn id="26" idx="0"/>
          </p:cNvCxnSpPr>
          <p:nvPr/>
        </p:nvCxnSpPr>
        <p:spPr bwMode="auto">
          <a:xfrm rot="16200000" flipH="1">
            <a:off x="4701777" y="2489433"/>
            <a:ext cx="340459" cy="77012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3" name="Straight Connector 82"/>
          <p:cNvCxnSpPr>
            <a:stCxn id="27" idx="2"/>
            <a:endCxn id="30" idx="0"/>
          </p:cNvCxnSpPr>
          <p:nvPr/>
        </p:nvCxnSpPr>
        <p:spPr bwMode="auto">
          <a:xfrm rot="16200000" flipH="1">
            <a:off x="3451699" y="3535170"/>
            <a:ext cx="327600" cy="6966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5" name="Straight Connector 84"/>
          <p:cNvCxnSpPr>
            <a:stCxn id="26" idx="2"/>
            <a:endCxn id="28" idx="0"/>
          </p:cNvCxnSpPr>
          <p:nvPr/>
        </p:nvCxnSpPr>
        <p:spPr bwMode="auto">
          <a:xfrm rot="5400000">
            <a:off x="5089999" y="3566730"/>
            <a:ext cx="327600"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7" name="Straight Connector 86"/>
          <p:cNvCxnSpPr>
            <a:stCxn id="13" idx="2"/>
            <a:endCxn id="32" idx="0"/>
          </p:cNvCxnSpPr>
          <p:nvPr/>
        </p:nvCxnSpPr>
        <p:spPr bwMode="auto">
          <a:xfrm rot="16200000" flipH="1">
            <a:off x="6060585" y="2859453"/>
            <a:ext cx="343733" cy="3335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9" name="Straight Connector 88"/>
          <p:cNvCxnSpPr>
            <a:stCxn id="13" idx="2"/>
            <a:endCxn id="33" idx="0"/>
          </p:cNvCxnSpPr>
          <p:nvPr/>
        </p:nvCxnSpPr>
        <p:spPr bwMode="auto">
          <a:xfrm rot="16200000" flipH="1">
            <a:off x="6465125" y="2454914"/>
            <a:ext cx="324862" cy="82356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1" name="Straight Connector 90"/>
          <p:cNvCxnSpPr>
            <a:stCxn id="32" idx="2"/>
            <a:endCxn id="35" idx="0"/>
          </p:cNvCxnSpPr>
          <p:nvPr/>
        </p:nvCxnSpPr>
        <p:spPr bwMode="auto">
          <a:xfrm rot="5400000">
            <a:off x="6082967" y="3567636"/>
            <a:ext cx="324326" cy="800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3" name="Straight Connector 92"/>
          <p:cNvCxnSpPr>
            <a:stCxn id="31" idx="2"/>
            <a:endCxn id="36" idx="0"/>
          </p:cNvCxnSpPr>
          <p:nvPr/>
        </p:nvCxnSpPr>
        <p:spPr bwMode="auto">
          <a:xfrm rot="5400000">
            <a:off x="7310079" y="3099251"/>
            <a:ext cx="327600" cy="94149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5" name="Straight Connector 94"/>
          <p:cNvCxnSpPr>
            <a:stCxn id="31" idx="2"/>
            <a:endCxn id="37" idx="0"/>
          </p:cNvCxnSpPr>
          <p:nvPr/>
        </p:nvCxnSpPr>
        <p:spPr bwMode="auto">
          <a:xfrm rot="5400000">
            <a:off x="7614635" y="3384935"/>
            <a:ext cx="308729" cy="35125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7" name="Straight Connector 96"/>
          <p:cNvCxnSpPr>
            <a:stCxn id="31" idx="2"/>
            <a:endCxn id="38" idx="0"/>
          </p:cNvCxnSpPr>
          <p:nvPr/>
        </p:nvCxnSpPr>
        <p:spPr bwMode="auto">
          <a:xfrm rot="16200000" flipH="1">
            <a:off x="7990116" y="3360711"/>
            <a:ext cx="347126" cy="4381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9" name="Straight Connector 98"/>
          <p:cNvCxnSpPr>
            <a:stCxn id="14" idx="2"/>
            <a:endCxn id="31" idx="0"/>
          </p:cNvCxnSpPr>
          <p:nvPr/>
        </p:nvCxnSpPr>
        <p:spPr bwMode="auto">
          <a:xfrm rot="16200000" flipH="1">
            <a:off x="7699508" y="2802879"/>
            <a:ext cx="343733" cy="14650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1" name="Straight Connector 100"/>
          <p:cNvCxnSpPr>
            <a:stCxn id="14" idx="2"/>
            <a:endCxn id="34" idx="0"/>
          </p:cNvCxnSpPr>
          <p:nvPr/>
        </p:nvCxnSpPr>
        <p:spPr bwMode="auto">
          <a:xfrm rot="16200000" flipH="1">
            <a:off x="8104051" y="2398335"/>
            <a:ext cx="324862" cy="93672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7" name="Straight Connector 106"/>
          <p:cNvCxnSpPr>
            <a:stCxn id="38" idx="2"/>
            <a:endCxn id="40" idx="0"/>
          </p:cNvCxnSpPr>
          <p:nvPr/>
        </p:nvCxnSpPr>
        <p:spPr bwMode="auto">
          <a:xfrm rot="16200000" flipH="1">
            <a:off x="8296037" y="4201494"/>
            <a:ext cx="248126" cy="7473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9" name="Straight Connector 108"/>
          <p:cNvCxnSpPr>
            <a:stCxn id="38" idx="2"/>
            <a:endCxn id="41" idx="0"/>
          </p:cNvCxnSpPr>
          <p:nvPr/>
        </p:nvCxnSpPr>
        <p:spPr bwMode="auto">
          <a:xfrm rot="5400000">
            <a:off x="7959387" y="3901184"/>
            <a:ext cx="209729" cy="63696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1" name="Straight Connector 110"/>
          <p:cNvCxnSpPr>
            <a:stCxn id="38" idx="2"/>
            <a:endCxn id="39" idx="0"/>
          </p:cNvCxnSpPr>
          <p:nvPr/>
        </p:nvCxnSpPr>
        <p:spPr bwMode="auto">
          <a:xfrm rot="5400000">
            <a:off x="7572137" y="3552332"/>
            <a:ext cx="248126" cy="137306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3" name="Straight Connector 112"/>
          <p:cNvCxnSpPr>
            <a:stCxn id="39" idx="2"/>
            <a:endCxn id="43" idx="0"/>
          </p:cNvCxnSpPr>
          <p:nvPr/>
        </p:nvCxnSpPr>
        <p:spPr bwMode="auto">
          <a:xfrm rot="16200000" flipH="1">
            <a:off x="6902704" y="4831364"/>
            <a:ext cx="221932" cy="80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5" name="Straight Connector 114"/>
          <p:cNvCxnSpPr>
            <a:stCxn id="40" idx="2"/>
            <a:endCxn id="42" idx="0"/>
          </p:cNvCxnSpPr>
          <p:nvPr/>
        </p:nvCxnSpPr>
        <p:spPr bwMode="auto">
          <a:xfrm rot="5400000">
            <a:off x="8343233" y="4832096"/>
            <a:ext cx="221932"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1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Code fragment</a:t>
            </a:r>
          </a:p>
          <a:p>
            <a:pPr marL="742950" lvl="1" indent="-285750">
              <a:spcBef>
                <a:spcPct val="20000"/>
              </a:spcBef>
              <a:buClr>
                <a:schemeClr val="bg2"/>
              </a:buClr>
              <a:buSzPct val="80000"/>
              <a:buFont typeface="Arial" charset="0"/>
              <a:buChar char="–"/>
              <a:defRPr/>
            </a:pPr>
            <a:r>
              <a:rPr lang="en-US" sz="2200" kern="0" dirty="0" smtClean="0"/>
              <a:t>for (</a:t>
            </a:r>
            <a:r>
              <a:rPr lang="en-US" sz="2200" kern="0" dirty="0" err="1" smtClean="0"/>
              <a:t>int</a:t>
            </a:r>
            <a:r>
              <a:rPr lang="en-US" sz="2200" kern="0" dirty="0" smtClean="0"/>
              <a:t> </a:t>
            </a:r>
            <a:r>
              <a:rPr lang="en-US" sz="2200" kern="0" dirty="0" err="1" smtClean="0"/>
              <a:t>i</a:t>
            </a:r>
            <a:r>
              <a:rPr lang="en-US" sz="2200" kern="0" dirty="0" smtClean="0"/>
              <a:t> = 1; </a:t>
            </a:r>
            <a:r>
              <a:rPr lang="en-US" sz="2200" kern="0" dirty="0" err="1" smtClean="0"/>
              <a:t>i</a:t>
            </a:r>
            <a:r>
              <a:rPr lang="en-US" sz="2200" kern="0" dirty="0" smtClean="0"/>
              <a:t> &lt;= n; </a:t>
            </a:r>
            <a:r>
              <a:rPr lang="en-US" sz="2200" kern="0" dirty="0" err="1" smtClean="0"/>
              <a:t>i</a:t>
            </a:r>
            <a:r>
              <a:rPr lang="en-US" sz="2200" kern="0" dirty="0" smtClean="0"/>
              <a:t>++) sum = sum + </a:t>
            </a:r>
            <a:r>
              <a:rPr lang="en-US" sz="2200" kern="0" dirty="0" err="1" smtClean="0"/>
              <a:t>i</a:t>
            </a:r>
            <a:r>
              <a:rPr lang="en-US" sz="2200" kern="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Characteristic Vector</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57</a:t>
            </a:fld>
            <a:endParaRPr lang="en-US" smtClean="0"/>
          </a:p>
        </p:txBody>
      </p:sp>
      <p:sp>
        <p:nvSpPr>
          <p:cNvPr id="8" name="TextBox 7"/>
          <p:cNvSpPr txBox="1"/>
          <p:nvPr/>
        </p:nvSpPr>
        <p:spPr>
          <a:xfrm>
            <a:off x="4468918" y="1676400"/>
            <a:ext cx="735152" cy="368022"/>
          </a:xfrm>
          <a:prstGeom prst="trapezoid">
            <a:avLst/>
          </a:prstGeom>
          <a:noFill/>
          <a:ln w="12700">
            <a:solidFill>
              <a:schemeClr val="tx1"/>
            </a:solidFill>
            <a:prstDash val="dash"/>
          </a:ln>
        </p:spPr>
        <p:txBody>
          <a:bodyPr wrap="none" rtlCol="0">
            <a:spAutoFit/>
          </a:bodyPr>
          <a:lstStyle/>
          <a:p>
            <a:r>
              <a:rPr lang="en-US" sz="1600" dirty="0" err="1" smtClean="0">
                <a:latin typeface="+mn-lt"/>
              </a:rPr>
              <a:t>for_s</a:t>
            </a:r>
            <a:endParaRPr lang="en-US" sz="1600" dirty="0">
              <a:latin typeface="+mn-lt"/>
            </a:endParaRPr>
          </a:p>
        </p:txBody>
      </p:sp>
      <p:sp>
        <p:nvSpPr>
          <p:cNvPr id="12" name="TextBox 11"/>
          <p:cNvSpPr txBox="1"/>
          <p:nvPr/>
        </p:nvSpPr>
        <p:spPr>
          <a:xfrm>
            <a:off x="4020885" y="2342793"/>
            <a:ext cx="932115"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cond_e</a:t>
            </a:r>
            <a:endParaRPr lang="en-US" sz="1600" dirty="0">
              <a:latin typeface="+mn-lt"/>
            </a:endParaRPr>
          </a:p>
        </p:txBody>
      </p:sp>
      <p:sp>
        <p:nvSpPr>
          <p:cNvPr id="13" name="TextBox 12"/>
          <p:cNvSpPr txBox="1"/>
          <p:nvPr/>
        </p:nvSpPr>
        <p:spPr>
          <a:xfrm>
            <a:off x="5802144" y="2342793"/>
            <a:ext cx="827256"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incr_e</a:t>
            </a:r>
            <a:endParaRPr lang="en-US" sz="1600" dirty="0">
              <a:latin typeface="+mn-lt"/>
            </a:endParaRPr>
          </a:p>
        </p:txBody>
      </p:sp>
      <p:sp>
        <p:nvSpPr>
          <p:cNvPr id="14" name="TextBox 13"/>
          <p:cNvSpPr txBox="1"/>
          <p:nvPr/>
        </p:nvSpPr>
        <p:spPr>
          <a:xfrm>
            <a:off x="7366640" y="2342793"/>
            <a:ext cx="862960"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expr_s</a:t>
            </a:r>
            <a:endParaRPr lang="en-US" sz="1600" dirty="0">
              <a:latin typeface="+mn-lt"/>
            </a:endParaRPr>
          </a:p>
        </p:txBody>
      </p:sp>
      <p:sp>
        <p:nvSpPr>
          <p:cNvPr id="15" name="TextBox 14"/>
          <p:cNvSpPr txBox="1"/>
          <p:nvPr/>
        </p:nvSpPr>
        <p:spPr>
          <a:xfrm>
            <a:off x="2209800" y="2342346"/>
            <a:ext cx="652929" cy="371296"/>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decl</a:t>
            </a:r>
            <a:endParaRPr lang="en-US" sz="1600" dirty="0">
              <a:latin typeface="+mn-lt"/>
            </a:endParaRPr>
          </a:p>
        </p:txBody>
      </p:sp>
      <p:sp>
        <p:nvSpPr>
          <p:cNvPr id="16" name="TextBox 15"/>
          <p:cNvSpPr txBox="1"/>
          <p:nvPr/>
        </p:nvSpPr>
        <p:spPr>
          <a:xfrm>
            <a:off x="990600" y="2337584"/>
            <a:ext cx="60699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for</a:t>
            </a:r>
            <a:endParaRPr lang="en-US" sz="1600" dirty="0">
              <a:latin typeface="+mn-lt"/>
            </a:endParaRPr>
          </a:p>
        </p:txBody>
      </p:sp>
      <p:sp>
        <p:nvSpPr>
          <p:cNvPr id="17" name="TextBox 16"/>
          <p:cNvSpPr txBox="1"/>
          <p:nvPr/>
        </p:nvSpPr>
        <p:spPr>
          <a:xfrm>
            <a:off x="167640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8" name="TextBox 17"/>
          <p:cNvSpPr txBox="1"/>
          <p:nvPr/>
        </p:nvSpPr>
        <p:spPr>
          <a:xfrm>
            <a:off x="681296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9" name="TextBox 18"/>
          <p:cNvSpPr txBox="1"/>
          <p:nvPr/>
        </p:nvSpPr>
        <p:spPr>
          <a:xfrm>
            <a:off x="4176197" y="3029129"/>
            <a:ext cx="548203"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&lt;=</a:t>
            </a:r>
            <a:endParaRPr lang="en-US" sz="1600" dirty="0">
              <a:latin typeface="+mn-lt"/>
            </a:endParaRPr>
          </a:p>
        </p:txBody>
      </p:sp>
      <p:sp>
        <p:nvSpPr>
          <p:cNvPr id="20" name="TextBox 19"/>
          <p:cNvSpPr txBox="1"/>
          <p:nvPr/>
        </p:nvSpPr>
        <p:spPr>
          <a:xfrm>
            <a:off x="51816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1" name="TextBox 20"/>
          <p:cNvSpPr txBox="1"/>
          <p:nvPr/>
        </p:nvSpPr>
        <p:spPr>
          <a:xfrm>
            <a:off x="35052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2" name="TextBox 21"/>
          <p:cNvSpPr txBox="1"/>
          <p:nvPr/>
        </p:nvSpPr>
        <p:spPr>
          <a:xfrm>
            <a:off x="1577261" y="3048000"/>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3" name="TextBox 22"/>
          <p:cNvSpPr txBox="1"/>
          <p:nvPr/>
        </p:nvSpPr>
        <p:spPr>
          <a:xfrm>
            <a:off x="304800" y="3048000"/>
            <a:ext cx="581565"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err="1" smtClean="0">
                <a:latin typeface="+mn-lt"/>
              </a:rPr>
              <a:t>int</a:t>
            </a:r>
            <a:endParaRPr lang="en-US" sz="1600" dirty="0">
              <a:latin typeface="+mn-lt"/>
            </a:endParaRPr>
          </a:p>
        </p:txBody>
      </p:sp>
      <p:sp>
        <p:nvSpPr>
          <p:cNvPr id="24" name="TextBox 23"/>
          <p:cNvSpPr txBox="1"/>
          <p:nvPr/>
        </p:nvSpPr>
        <p:spPr>
          <a:xfrm>
            <a:off x="976057" y="30480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5" name="TextBox 24"/>
          <p:cNvSpPr txBox="1"/>
          <p:nvPr/>
        </p:nvSpPr>
        <p:spPr>
          <a:xfrm>
            <a:off x="20574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6" name="TextBox 25"/>
          <p:cNvSpPr txBox="1"/>
          <p:nvPr/>
        </p:nvSpPr>
        <p:spPr>
          <a:xfrm>
            <a:off x="48006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7" name="TextBox 26"/>
          <p:cNvSpPr txBox="1"/>
          <p:nvPr/>
        </p:nvSpPr>
        <p:spPr>
          <a:xfrm>
            <a:off x="31242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8" name="TextBox 27"/>
          <p:cNvSpPr txBox="1"/>
          <p:nvPr/>
        </p:nvSpPr>
        <p:spPr>
          <a:xfrm>
            <a:off x="50146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9" name="TextBox 28"/>
          <p:cNvSpPr txBox="1"/>
          <p:nvPr/>
        </p:nvSpPr>
        <p:spPr>
          <a:xfrm>
            <a:off x="2286000" y="3727133"/>
            <a:ext cx="481466"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lit</a:t>
            </a:r>
            <a:endParaRPr lang="en-US" sz="1600" dirty="0">
              <a:latin typeface="+mn-lt"/>
            </a:endParaRPr>
          </a:p>
        </p:txBody>
      </p:sp>
      <p:sp>
        <p:nvSpPr>
          <p:cNvPr id="30" name="TextBox 29"/>
          <p:cNvSpPr txBox="1"/>
          <p:nvPr/>
        </p:nvSpPr>
        <p:spPr>
          <a:xfrm>
            <a:off x="34144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1" name="TextBox 30"/>
          <p:cNvSpPr txBox="1"/>
          <p:nvPr/>
        </p:nvSpPr>
        <p:spPr>
          <a:xfrm>
            <a:off x="7431055" y="3048000"/>
            <a:ext cx="1027145" cy="358200"/>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assign_e</a:t>
            </a:r>
            <a:endParaRPr lang="en-US" sz="1600" dirty="0">
              <a:latin typeface="+mn-lt"/>
            </a:endParaRPr>
          </a:p>
        </p:txBody>
      </p:sp>
      <p:sp>
        <p:nvSpPr>
          <p:cNvPr id="32" name="TextBox 31"/>
          <p:cNvSpPr txBox="1"/>
          <p:nvPr/>
        </p:nvSpPr>
        <p:spPr>
          <a:xfrm>
            <a:off x="5792662" y="3048000"/>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3" name="TextBox 32"/>
          <p:cNvSpPr txBox="1"/>
          <p:nvPr/>
        </p:nvSpPr>
        <p:spPr>
          <a:xfrm>
            <a:off x="6763479" y="3029129"/>
            <a:ext cx="55172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4" name="TextBox 33"/>
          <p:cNvSpPr txBox="1"/>
          <p:nvPr/>
        </p:nvSpPr>
        <p:spPr>
          <a:xfrm>
            <a:off x="8565560" y="3029129"/>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5" name="TextBox 34"/>
          <p:cNvSpPr txBox="1"/>
          <p:nvPr/>
        </p:nvSpPr>
        <p:spPr>
          <a:xfrm>
            <a:off x="60052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6" name="TextBox 35"/>
          <p:cNvSpPr txBox="1"/>
          <p:nvPr/>
        </p:nvSpPr>
        <p:spPr>
          <a:xfrm>
            <a:off x="67672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7" name="TextBox 36"/>
          <p:cNvSpPr txBox="1"/>
          <p:nvPr/>
        </p:nvSpPr>
        <p:spPr>
          <a:xfrm>
            <a:off x="7391400" y="37149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8" name="TextBox 37"/>
          <p:cNvSpPr txBox="1"/>
          <p:nvPr/>
        </p:nvSpPr>
        <p:spPr>
          <a:xfrm>
            <a:off x="7926262" y="37533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9" name="TextBox 38"/>
          <p:cNvSpPr txBox="1"/>
          <p:nvPr/>
        </p:nvSpPr>
        <p:spPr>
          <a:xfrm>
            <a:off x="65532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0" name="TextBox 39"/>
          <p:cNvSpPr txBox="1"/>
          <p:nvPr/>
        </p:nvSpPr>
        <p:spPr>
          <a:xfrm>
            <a:off x="80010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1" name="TextBox 40"/>
          <p:cNvSpPr txBox="1"/>
          <p:nvPr/>
        </p:nvSpPr>
        <p:spPr>
          <a:xfrm>
            <a:off x="7543800" y="43245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42" name="TextBox 41"/>
          <p:cNvSpPr txBox="1"/>
          <p:nvPr/>
        </p:nvSpPr>
        <p:spPr>
          <a:xfrm>
            <a:off x="8215057"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43" name="TextBox 42"/>
          <p:cNvSpPr txBox="1"/>
          <p:nvPr/>
        </p:nvSpPr>
        <p:spPr>
          <a:xfrm>
            <a:off x="6781800"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cxnSp>
        <p:nvCxnSpPr>
          <p:cNvPr id="45" name="Straight Connector 44"/>
          <p:cNvCxnSpPr>
            <a:stCxn id="8" idx="1"/>
            <a:endCxn id="16" idx="0"/>
          </p:cNvCxnSpPr>
          <p:nvPr/>
        </p:nvCxnSpPr>
        <p:spPr bwMode="auto">
          <a:xfrm rot="10800000" flipV="1">
            <a:off x="1294097" y="1860410"/>
            <a:ext cx="3220825" cy="47717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9" name="Straight Connector 48"/>
          <p:cNvCxnSpPr>
            <a:stCxn id="8" idx="1"/>
            <a:endCxn id="17" idx="0"/>
          </p:cNvCxnSpPr>
          <p:nvPr/>
        </p:nvCxnSpPr>
        <p:spPr bwMode="auto">
          <a:xfrm rot="10800000" flipV="1">
            <a:off x="1851321" y="1860411"/>
            <a:ext cx="2663601"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1" name="Straight Connector 50"/>
          <p:cNvCxnSpPr>
            <a:stCxn id="8" idx="1"/>
            <a:endCxn id="15" idx="0"/>
          </p:cNvCxnSpPr>
          <p:nvPr/>
        </p:nvCxnSpPr>
        <p:spPr bwMode="auto">
          <a:xfrm rot="10800000" flipV="1">
            <a:off x="2536265" y="1860410"/>
            <a:ext cx="1978656" cy="48193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3" name="Straight Connector 52"/>
          <p:cNvCxnSpPr>
            <a:stCxn id="8" idx="1"/>
            <a:endCxn id="21" idx="0"/>
          </p:cNvCxnSpPr>
          <p:nvPr/>
        </p:nvCxnSpPr>
        <p:spPr bwMode="auto">
          <a:xfrm rot="10800000" flipV="1">
            <a:off x="3674485" y="1860411"/>
            <a:ext cx="840436"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5" name="Straight Connector 54"/>
          <p:cNvCxnSpPr>
            <a:stCxn id="8" idx="2"/>
            <a:endCxn id="12" idx="0"/>
          </p:cNvCxnSpPr>
          <p:nvPr/>
        </p:nvCxnSpPr>
        <p:spPr bwMode="auto">
          <a:xfrm rot="5400000">
            <a:off x="4512534" y="2018832"/>
            <a:ext cx="298371" cy="34955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7" name="Straight Connector 56"/>
          <p:cNvCxnSpPr>
            <a:stCxn id="8" idx="2"/>
            <a:endCxn id="20" idx="0"/>
          </p:cNvCxnSpPr>
          <p:nvPr/>
        </p:nvCxnSpPr>
        <p:spPr bwMode="auto">
          <a:xfrm rot="16200000" flipH="1">
            <a:off x="4945620" y="1935295"/>
            <a:ext cx="296139" cy="51439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9" name="Straight Connector 58"/>
          <p:cNvCxnSpPr>
            <a:stCxn id="8" idx="3"/>
            <a:endCxn id="13" idx="0"/>
          </p:cNvCxnSpPr>
          <p:nvPr/>
        </p:nvCxnSpPr>
        <p:spPr bwMode="auto">
          <a:xfrm>
            <a:off x="5158067" y="1860411"/>
            <a:ext cx="1057705"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1" name="Straight Connector 60"/>
          <p:cNvCxnSpPr>
            <a:stCxn id="8" idx="3"/>
            <a:endCxn id="18" idx="0"/>
          </p:cNvCxnSpPr>
          <p:nvPr/>
        </p:nvCxnSpPr>
        <p:spPr bwMode="auto">
          <a:xfrm>
            <a:off x="5158067" y="1860411"/>
            <a:ext cx="1829813"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3" name="Straight Connector 62"/>
          <p:cNvCxnSpPr>
            <a:stCxn id="8" idx="3"/>
            <a:endCxn id="14" idx="0"/>
          </p:cNvCxnSpPr>
          <p:nvPr/>
        </p:nvCxnSpPr>
        <p:spPr bwMode="auto">
          <a:xfrm>
            <a:off x="5158067" y="1860411"/>
            <a:ext cx="2640053"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5" name="Straight Connector 64"/>
          <p:cNvCxnSpPr>
            <a:stCxn id="15" idx="2"/>
            <a:endCxn id="23" idx="0"/>
          </p:cNvCxnSpPr>
          <p:nvPr/>
        </p:nvCxnSpPr>
        <p:spPr bwMode="auto">
          <a:xfrm rot="5400000">
            <a:off x="1398745" y="1910480"/>
            <a:ext cx="334358" cy="19406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7" name="Straight Connector 66"/>
          <p:cNvCxnSpPr>
            <a:stCxn id="15" idx="2"/>
            <a:endCxn id="24" idx="0"/>
          </p:cNvCxnSpPr>
          <p:nvPr/>
        </p:nvCxnSpPr>
        <p:spPr bwMode="auto">
          <a:xfrm rot="5400000">
            <a:off x="1706918" y="2218653"/>
            <a:ext cx="334358" cy="132433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9" name="Straight Connector 68"/>
          <p:cNvCxnSpPr>
            <a:stCxn id="15" idx="2"/>
            <a:endCxn id="22" idx="0"/>
          </p:cNvCxnSpPr>
          <p:nvPr/>
        </p:nvCxnSpPr>
        <p:spPr bwMode="auto">
          <a:xfrm rot="5400000">
            <a:off x="1990569" y="2502304"/>
            <a:ext cx="334358" cy="75703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1" name="Straight Connector 70"/>
          <p:cNvCxnSpPr>
            <a:stCxn id="15" idx="2"/>
            <a:endCxn id="25" idx="0"/>
          </p:cNvCxnSpPr>
          <p:nvPr/>
        </p:nvCxnSpPr>
        <p:spPr bwMode="auto">
          <a:xfrm rot="5400000">
            <a:off x="2359525" y="2867986"/>
            <a:ext cx="331084" cy="2239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3" name="Straight Connector 72"/>
          <p:cNvCxnSpPr>
            <a:stCxn id="25" idx="2"/>
            <a:endCxn id="29" idx="0"/>
          </p:cNvCxnSpPr>
          <p:nvPr/>
        </p:nvCxnSpPr>
        <p:spPr bwMode="auto">
          <a:xfrm rot="16200000" flipH="1">
            <a:off x="2359835" y="3560234"/>
            <a:ext cx="320933" cy="1286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7" name="Straight Connector 76"/>
          <p:cNvCxnSpPr>
            <a:stCxn id="12" idx="2"/>
            <a:endCxn id="27" idx="0"/>
          </p:cNvCxnSpPr>
          <p:nvPr/>
        </p:nvCxnSpPr>
        <p:spPr bwMode="auto">
          <a:xfrm rot="5400000">
            <a:off x="3863577" y="2421359"/>
            <a:ext cx="340459" cy="90627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9" name="Straight Connector 78"/>
          <p:cNvCxnSpPr>
            <a:stCxn id="12" idx="2"/>
            <a:endCxn id="19" idx="0"/>
          </p:cNvCxnSpPr>
          <p:nvPr/>
        </p:nvCxnSpPr>
        <p:spPr bwMode="auto">
          <a:xfrm rot="5400000">
            <a:off x="4306190" y="2848376"/>
            <a:ext cx="324862" cy="3664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1" name="Straight Connector 80"/>
          <p:cNvCxnSpPr>
            <a:stCxn id="12" idx="2"/>
            <a:endCxn id="26" idx="0"/>
          </p:cNvCxnSpPr>
          <p:nvPr/>
        </p:nvCxnSpPr>
        <p:spPr bwMode="auto">
          <a:xfrm rot="16200000" flipH="1">
            <a:off x="4701777" y="2489433"/>
            <a:ext cx="340459" cy="77012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3" name="Straight Connector 82"/>
          <p:cNvCxnSpPr>
            <a:stCxn id="27" idx="2"/>
            <a:endCxn id="30" idx="0"/>
          </p:cNvCxnSpPr>
          <p:nvPr/>
        </p:nvCxnSpPr>
        <p:spPr bwMode="auto">
          <a:xfrm rot="16200000" flipH="1">
            <a:off x="3451699" y="3535170"/>
            <a:ext cx="327600" cy="6966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5" name="Straight Connector 84"/>
          <p:cNvCxnSpPr>
            <a:stCxn id="26" idx="2"/>
            <a:endCxn id="28" idx="0"/>
          </p:cNvCxnSpPr>
          <p:nvPr/>
        </p:nvCxnSpPr>
        <p:spPr bwMode="auto">
          <a:xfrm rot="5400000">
            <a:off x="5089999" y="3566730"/>
            <a:ext cx="327600"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7" name="Straight Connector 86"/>
          <p:cNvCxnSpPr>
            <a:stCxn id="13" idx="2"/>
            <a:endCxn id="32" idx="0"/>
          </p:cNvCxnSpPr>
          <p:nvPr/>
        </p:nvCxnSpPr>
        <p:spPr bwMode="auto">
          <a:xfrm rot="16200000" flipH="1">
            <a:off x="6060585" y="2859453"/>
            <a:ext cx="343733" cy="3335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9" name="Straight Connector 88"/>
          <p:cNvCxnSpPr>
            <a:stCxn id="13" idx="2"/>
            <a:endCxn id="33" idx="0"/>
          </p:cNvCxnSpPr>
          <p:nvPr/>
        </p:nvCxnSpPr>
        <p:spPr bwMode="auto">
          <a:xfrm rot="16200000" flipH="1">
            <a:off x="6465125" y="2454914"/>
            <a:ext cx="324862" cy="82356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1" name="Straight Connector 90"/>
          <p:cNvCxnSpPr>
            <a:stCxn id="32" idx="2"/>
            <a:endCxn id="35" idx="0"/>
          </p:cNvCxnSpPr>
          <p:nvPr/>
        </p:nvCxnSpPr>
        <p:spPr bwMode="auto">
          <a:xfrm rot="5400000">
            <a:off x="6082967" y="3567636"/>
            <a:ext cx="324326" cy="800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3" name="Straight Connector 92"/>
          <p:cNvCxnSpPr>
            <a:stCxn id="31" idx="2"/>
            <a:endCxn id="36" idx="0"/>
          </p:cNvCxnSpPr>
          <p:nvPr/>
        </p:nvCxnSpPr>
        <p:spPr bwMode="auto">
          <a:xfrm rot="5400000">
            <a:off x="7310079" y="3099251"/>
            <a:ext cx="327600" cy="94149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5" name="Straight Connector 94"/>
          <p:cNvCxnSpPr>
            <a:stCxn id="31" idx="2"/>
            <a:endCxn id="37" idx="0"/>
          </p:cNvCxnSpPr>
          <p:nvPr/>
        </p:nvCxnSpPr>
        <p:spPr bwMode="auto">
          <a:xfrm rot="5400000">
            <a:off x="7614635" y="3384935"/>
            <a:ext cx="308729" cy="35125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7" name="Straight Connector 96"/>
          <p:cNvCxnSpPr>
            <a:stCxn id="31" idx="2"/>
            <a:endCxn id="38" idx="0"/>
          </p:cNvCxnSpPr>
          <p:nvPr/>
        </p:nvCxnSpPr>
        <p:spPr bwMode="auto">
          <a:xfrm rot="16200000" flipH="1">
            <a:off x="7990116" y="3360711"/>
            <a:ext cx="347126" cy="4381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9" name="Straight Connector 98"/>
          <p:cNvCxnSpPr>
            <a:stCxn id="14" idx="2"/>
            <a:endCxn id="31" idx="0"/>
          </p:cNvCxnSpPr>
          <p:nvPr/>
        </p:nvCxnSpPr>
        <p:spPr bwMode="auto">
          <a:xfrm rot="16200000" flipH="1">
            <a:off x="7699508" y="2802879"/>
            <a:ext cx="343733" cy="14650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1" name="Straight Connector 100"/>
          <p:cNvCxnSpPr>
            <a:stCxn id="14" idx="2"/>
            <a:endCxn id="34" idx="0"/>
          </p:cNvCxnSpPr>
          <p:nvPr/>
        </p:nvCxnSpPr>
        <p:spPr bwMode="auto">
          <a:xfrm rot="16200000" flipH="1">
            <a:off x="8104051" y="2398335"/>
            <a:ext cx="324862" cy="93672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7" name="Straight Connector 106"/>
          <p:cNvCxnSpPr>
            <a:stCxn id="38" idx="2"/>
            <a:endCxn id="40" idx="0"/>
          </p:cNvCxnSpPr>
          <p:nvPr/>
        </p:nvCxnSpPr>
        <p:spPr bwMode="auto">
          <a:xfrm rot="16200000" flipH="1">
            <a:off x="8296037" y="4201494"/>
            <a:ext cx="248126" cy="7473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9" name="Straight Connector 108"/>
          <p:cNvCxnSpPr>
            <a:stCxn id="38" idx="2"/>
            <a:endCxn id="41" idx="0"/>
          </p:cNvCxnSpPr>
          <p:nvPr/>
        </p:nvCxnSpPr>
        <p:spPr bwMode="auto">
          <a:xfrm rot="5400000">
            <a:off x="7959387" y="3901184"/>
            <a:ext cx="209729" cy="63696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1" name="Straight Connector 110"/>
          <p:cNvCxnSpPr>
            <a:stCxn id="38" idx="2"/>
            <a:endCxn id="39" idx="0"/>
          </p:cNvCxnSpPr>
          <p:nvPr/>
        </p:nvCxnSpPr>
        <p:spPr bwMode="auto">
          <a:xfrm rot="5400000">
            <a:off x="7572137" y="3552332"/>
            <a:ext cx="248126" cy="137306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3" name="Straight Connector 112"/>
          <p:cNvCxnSpPr>
            <a:stCxn id="39" idx="2"/>
            <a:endCxn id="43" idx="0"/>
          </p:cNvCxnSpPr>
          <p:nvPr/>
        </p:nvCxnSpPr>
        <p:spPr bwMode="auto">
          <a:xfrm rot="16200000" flipH="1">
            <a:off x="6902704" y="4831364"/>
            <a:ext cx="221932" cy="80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5" name="Straight Connector 114"/>
          <p:cNvCxnSpPr>
            <a:stCxn id="40" idx="2"/>
            <a:endCxn id="42" idx="0"/>
          </p:cNvCxnSpPr>
          <p:nvPr/>
        </p:nvCxnSpPr>
        <p:spPr bwMode="auto">
          <a:xfrm rot="5400000">
            <a:off x="8343233" y="4832096"/>
            <a:ext cx="221932"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1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Code fragment</a:t>
            </a:r>
          </a:p>
          <a:p>
            <a:pPr marL="742950" lvl="1" indent="-285750">
              <a:spcBef>
                <a:spcPct val="20000"/>
              </a:spcBef>
              <a:buClr>
                <a:schemeClr val="bg2"/>
              </a:buClr>
              <a:buSzPct val="80000"/>
              <a:buFont typeface="Arial" charset="0"/>
              <a:buChar char="–"/>
              <a:defRPr/>
            </a:pPr>
            <a:r>
              <a:rPr lang="en-US" sz="2200" kern="0" dirty="0" smtClean="0"/>
              <a:t>for (</a:t>
            </a:r>
            <a:r>
              <a:rPr lang="en-US" sz="2200" kern="0" dirty="0" err="1" smtClean="0"/>
              <a:t>int</a:t>
            </a:r>
            <a:r>
              <a:rPr lang="en-US" sz="2200" kern="0" dirty="0" smtClean="0"/>
              <a:t> </a:t>
            </a:r>
            <a:r>
              <a:rPr lang="en-US" sz="2200" kern="0" dirty="0" err="1" smtClean="0"/>
              <a:t>i</a:t>
            </a:r>
            <a:r>
              <a:rPr lang="en-US" sz="2200" kern="0" dirty="0" smtClean="0"/>
              <a:t> = 1; </a:t>
            </a:r>
            <a:r>
              <a:rPr lang="en-US" sz="2200" kern="0" dirty="0" err="1" smtClean="0"/>
              <a:t>i</a:t>
            </a:r>
            <a:r>
              <a:rPr lang="en-US" sz="2200" kern="0" dirty="0" smtClean="0"/>
              <a:t> &lt;= n; </a:t>
            </a:r>
            <a:r>
              <a:rPr lang="en-US" sz="2200" kern="0" dirty="0" err="1" smtClean="0"/>
              <a:t>i</a:t>
            </a:r>
            <a:r>
              <a:rPr lang="en-US" sz="2200" kern="0" dirty="0" smtClean="0"/>
              <a:t>++) sum = sum + </a:t>
            </a:r>
            <a:r>
              <a:rPr lang="en-US" sz="2200" kern="0" dirty="0" err="1" smtClean="0"/>
              <a:t>i</a:t>
            </a:r>
            <a:r>
              <a:rPr lang="en-US" sz="2200" kern="0" dirty="0" smtClean="0"/>
              <a:t>;</a:t>
            </a:r>
          </a:p>
          <a:p>
            <a:pPr marL="342900" lvl="0" indent="-342900">
              <a:spcBef>
                <a:spcPct val="20000"/>
              </a:spcBef>
              <a:buClr>
                <a:schemeClr val="bg2"/>
              </a:buClr>
              <a:buFont typeface="Symbol" pitchFamily="18" charset="2"/>
              <a:buChar char="¨"/>
              <a:defRPr/>
            </a:pPr>
            <a:endParaRPr lang="en-US" sz="2400" kern="0" dirty="0" smtClean="0"/>
          </a:p>
          <a:p>
            <a:pPr marL="342900" indent="-342900">
              <a:spcBef>
                <a:spcPct val="20000"/>
              </a:spcBef>
              <a:buClr>
                <a:schemeClr val="bg2"/>
              </a:buClr>
              <a:buFont typeface="Symbol" pitchFamily="18" charset="2"/>
              <a:buChar char="¨"/>
              <a:defRPr/>
            </a:pPr>
            <a:r>
              <a:rPr lang="en-US" sz="2400" kern="0" dirty="0" smtClean="0"/>
              <a:t>Vector: </a:t>
            </a:r>
            <a:r>
              <a:rPr lang="en-US" sz="2200" dirty="0" smtClean="0"/>
              <a:t>&lt;id, lit, </a:t>
            </a:r>
            <a:r>
              <a:rPr lang="en-US" sz="2200" dirty="0" err="1" smtClean="0"/>
              <a:t>assign_e</a:t>
            </a:r>
            <a:r>
              <a:rPr lang="en-US" sz="2200" dirty="0" smtClean="0"/>
              <a:t>, </a:t>
            </a:r>
            <a:r>
              <a:rPr lang="en-US" sz="2200" dirty="0" err="1" smtClean="0"/>
              <a:t>cond_e</a:t>
            </a:r>
            <a:r>
              <a:rPr lang="en-US" sz="2200" dirty="0" smtClean="0"/>
              <a:t>, </a:t>
            </a:r>
            <a:r>
              <a:rPr lang="en-US" sz="2200" dirty="0" err="1" smtClean="0"/>
              <a:t>incr_e</a:t>
            </a:r>
            <a:r>
              <a:rPr lang="en-US" sz="2200" dirty="0" smtClean="0"/>
              <a:t>, </a:t>
            </a:r>
            <a:r>
              <a:rPr lang="en-US" sz="2200" dirty="0" err="1" smtClean="0"/>
              <a:t>prim_e</a:t>
            </a:r>
            <a:r>
              <a:rPr lang="en-US" sz="2200" dirty="0" smtClean="0"/>
              <a:t>, </a:t>
            </a:r>
            <a:r>
              <a:rPr lang="en-US" sz="2200" dirty="0" err="1" smtClean="0"/>
              <a:t>decl</a:t>
            </a:r>
            <a:r>
              <a:rPr lang="en-US" sz="2200" dirty="0" smtClean="0"/>
              <a:t>, </a:t>
            </a:r>
            <a:r>
              <a:rPr lang="en-US" sz="2200" dirty="0" err="1" smtClean="0"/>
              <a:t>expr_s</a:t>
            </a:r>
            <a:r>
              <a:rPr lang="en-US" sz="2200" dirty="0" smtClean="0"/>
              <a:t>, </a:t>
            </a:r>
            <a:r>
              <a:rPr lang="en-US" sz="2200" dirty="0" err="1" smtClean="0"/>
              <a:t>for_s</a:t>
            </a:r>
            <a:r>
              <a:rPr lang="en-US" sz="2200" dirty="0" smtClean="0"/>
              <a:t>&gt;</a:t>
            </a:r>
          </a:p>
          <a:p>
            <a:pPr marL="342900" lvl="0" indent="-342900">
              <a:spcBef>
                <a:spcPct val="20000"/>
              </a:spcBef>
              <a:buClr>
                <a:schemeClr val="bg2"/>
              </a:buClr>
              <a:buFont typeface="Symbol" pitchFamily="18" charset="2"/>
              <a:buChar char="¨"/>
              <a:defRPr/>
            </a:pPr>
            <a:endParaRPr lang="en-US" sz="2400" kern="0" dirty="0" smtClean="0"/>
          </a:p>
        </p:txBody>
      </p:sp>
      <p:sp>
        <p:nvSpPr>
          <p:cNvPr id="72" name="TextBox 71"/>
          <p:cNvSpPr txBox="1"/>
          <p:nvPr/>
        </p:nvSpPr>
        <p:spPr>
          <a:xfrm>
            <a:off x="4800600" y="1524000"/>
            <a:ext cx="1879041" cy="307777"/>
          </a:xfrm>
          <a:prstGeom prst="rect">
            <a:avLst/>
          </a:prstGeom>
          <a:noFill/>
          <a:ln>
            <a:solidFill>
              <a:srgbClr val="FF0000"/>
            </a:solidFill>
          </a:ln>
        </p:spPr>
        <p:txBody>
          <a:bodyPr wrap="none" rtlCol="0">
            <a:spAutoFit/>
          </a:bodyPr>
          <a:lstStyle/>
          <a:p>
            <a:r>
              <a:rPr lang="en-US" dirty="0" smtClean="0">
                <a:solidFill>
                  <a:srgbClr val="FF0000"/>
                </a:solidFill>
              </a:rPr>
              <a:t>&lt;7, 1, 1, 1, 1, 7, 1, 1, 1&gt;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Deckard [JMS+07]</a:t>
            </a:r>
          </a:p>
        </p:txBody>
      </p:sp>
      <p:sp>
        <p:nvSpPr>
          <p:cNvPr id="11267" name="Rectangle 3"/>
          <p:cNvSpPr>
            <a:spLocks noGrp="1" noChangeArrowheads="1"/>
          </p:cNvSpPr>
          <p:nvPr>
            <p:ph type="body" idx="1"/>
          </p:nvPr>
        </p:nvSpPr>
        <p:spPr/>
        <p:txBody>
          <a:bodyPr/>
          <a:lstStyle/>
          <a:p>
            <a:r>
              <a:rPr lang="en-US" b="1" dirty="0" smtClean="0"/>
              <a:t>Goal: be robust against code modification, scalable to MLOC</a:t>
            </a:r>
          </a:p>
          <a:p>
            <a:endParaRPr lang="en-US" b="1" dirty="0" smtClean="0"/>
          </a:p>
          <a:p>
            <a:r>
              <a:rPr lang="en-US" b="1" dirty="0" smtClean="0"/>
              <a:t>Build characteristic vectors for the abstract syntax tree</a:t>
            </a:r>
          </a:p>
          <a:p>
            <a:pPr lvl="1"/>
            <a:r>
              <a:rPr lang="en-US" b="1" dirty="0" err="1" smtClean="0"/>
              <a:t>Subtree</a:t>
            </a:r>
            <a:r>
              <a:rPr lang="en-US" b="1" dirty="0" smtClean="0"/>
              <a:t> vectors for </a:t>
            </a:r>
            <a:r>
              <a:rPr lang="en-US" b="1" dirty="0" err="1" smtClean="0"/>
              <a:t>subtree</a:t>
            </a:r>
            <a:r>
              <a:rPr lang="en-US" b="1" dirty="0" smtClean="0"/>
              <a:t> nodes</a:t>
            </a:r>
          </a:p>
          <a:p>
            <a:pPr lvl="1"/>
            <a:r>
              <a:rPr lang="en-US" b="1" dirty="0" smtClean="0"/>
              <a:t>Forest vectors for </a:t>
            </a:r>
            <a:r>
              <a:rPr lang="en-US" b="1" dirty="0" err="1" smtClean="0"/>
              <a:t>subtree</a:t>
            </a:r>
            <a:r>
              <a:rPr lang="en-US" b="1" dirty="0" smtClean="0"/>
              <a:t> sequences (code fragment reuse)</a:t>
            </a:r>
          </a:p>
          <a:p>
            <a:endParaRPr lang="en-US" b="1" dirty="0" smtClean="0"/>
          </a:p>
          <a:p>
            <a:r>
              <a:rPr lang="en-US" b="1" dirty="0" smtClean="0"/>
              <a:t>Cluster vectors using Hamming or Euclidean distances</a:t>
            </a:r>
          </a:p>
          <a:p>
            <a:pPr lvl="1"/>
            <a:r>
              <a:rPr lang="en-US" b="1" dirty="0" smtClean="0"/>
              <a:t>Relationships between tree edit distance and vector distances</a:t>
            </a:r>
          </a:p>
          <a:p>
            <a:pPr lvl="1"/>
            <a:r>
              <a:rPr lang="en-US" b="1" dirty="0" smtClean="0"/>
              <a:t>Efficiently cluster vectors using Locality Sensitive Hashing</a:t>
            </a:r>
          </a:p>
          <a:p>
            <a:pPr lvl="1"/>
            <a:endParaRPr lang="en-US" b="1" dirty="0" smtClean="0"/>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Graph-based Strategies</a:t>
            </a:r>
          </a:p>
        </p:txBody>
      </p:sp>
      <p:sp>
        <p:nvSpPr>
          <p:cNvPr id="11267" name="Rectangle 3"/>
          <p:cNvSpPr>
            <a:spLocks noGrp="1" noChangeArrowheads="1"/>
          </p:cNvSpPr>
          <p:nvPr>
            <p:ph type="body" idx="1"/>
          </p:nvPr>
        </p:nvSpPr>
        <p:spPr/>
        <p:txBody>
          <a:bodyPr/>
          <a:lstStyle/>
          <a:p>
            <a:r>
              <a:rPr lang="en-US" b="1" dirty="0" smtClean="0"/>
              <a:t>Goal: be robust against code modification, scalable to MLOC</a:t>
            </a:r>
          </a:p>
          <a:p>
            <a:pPr lvl="1"/>
            <a:r>
              <a:rPr lang="en-US" b="1" dirty="0" smtClean="0"/>
              <a:t>Reduce tradeoff between false positives and false negatives</a:t>
            </a:r>
          </a:p>
          <a:p>
            <a:endParaRPr lang="en-US" b="1" dirty="0" smtClean="0"/>
          </a:p>
          <a:p>
            <a:r>
              <a:rPr lang="en-US" b="1" dirty="0" smtClean="0"/>
              <a:t>Program dependence graphs capture deep semantics</a:t>
            </a:r>
          </a:p>
          <a:p>
            <a:pPr lvl="1"/>
            <a:r>
              <a:rPr lang="en-US" b="1" dirty="0" smtClean="0"/>
              <a:t>Can use </a:t>
            </a:r>
            <a:r>
              <a:rPr lang="en-US" b="1" dirty="0" err="1" smtClean="0"/>
              <a:t>subgraph</a:t>
            </a:r>
            <a:r>
              <a:rPr lang="en-US" b="1" dirty="0" smtClean="0"/>
              <a:t> isomorphism to find code clones</a:t>
            </a:r>
          </a:p>
          <a:p>
            <a:pPr lvl="1"/>
            <a:r>
              <a:rPr lang="en-US" b="1" dirty="0" smtClean="0"/>
              <a:t>Issue: not scalable, especially given a large set of programs</a:t>
            </a:r>
          </a:p>
          <a:p>
            <a:endParaRPr lang="en-US" b="1" dirty="0" smtClean="0"/>
          </a:p>
          <a:p>
            <a:r>
              <a:rPr lang="en-US" b="1" dirty="0" err="1" smtClean="0"/>
              <a:t>Krinke’s</a:t>
            </a:r>
            <a:r>
              <a:rPr lang="en-US" b="1" dirty="0" smtClean="0"/>
              <a:t> [K01] solution strategy:</a:t>
            </a:r>
          </a:p>
          <a:p>
            <a:pPr lvl="1"/>
            <a:r>
              <a:rPr lang="en-US" b="1" dirty="0" smtClean="0"/>
              <a:t>Augment ASTs with fine-grained control, data dependences</a:t>
            </a:r>
          </a:p>
          <a:p>
            <a:pPr lvl="1"/>
            <a:r>
              <a:rPr lang="en-US" b="1" dirty="0" smtClean="0"/>
              <a:t>Use </a:t>
            </a:r>
            <a:r>
              <a:rPr lang="en-US" b="1" dirty="0" err="1" smtClean="0"/>
              <a:t>subgraph</a:t>
            </a:r>
            <a:r>
              <a:rPr lang="en-US" b="1" dirty="0" smtClean="0"/>
              <a:t> similarity based on sets of paths for scalability</a:t>
            </a:r>
          </a:p>
          <a:p>
            <a:pPr lvl="1"/>
            <a:endParaRPr lang="en-US" b="1" dirty="0" smtClean="0"/>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Plagiarism Detection in Tests</a:t>
            </a:r>
          </a:p>
        </p:txBody>
      </p:sp>
      <p:sp>
        <p:nvSpPr>
          <p:cNvPr id="11267" name="Rectangle 3"/>
          <p:cNvSpPr>
            <a:spLocks noGrp="1" noChangeArrowheads="1"/>
          </p:cNvSpPr>
          <p:nvPr>
            <p:ph type="body" idx="1"/>
          </p:nvPr>
        </p:nvSpPr>
        <p:spPr/>
        <p:txBody>
          <a:bodyPr/>
          <a:lstStyle/>
          <a:p>
            <a:r>
              <a:rPr lang="en-US" b="1" dirty="0" smtClean="0"/>
              <a:t>Plagiarized essays or portions of essays</a:t>
            </a:r>
          </a:p>
          <a:p>
            <a:pPr lvl="1"/>
            <a:r>
              <a:rPr lang="en-US" b="1" dirty="0" smtClean="0"/>
              <a:t>Copy detection in documents</a:t>
            </a:r>
            <a:endParaRPr lang="en-US" b="1" dirty="0" smtClean="0">
              <a:sym typeface="Wingdings" pitchFamily="2" charset="2"/>
            </a:endParaRPr>
          </a:p>
          <a:p>
            <a:pPr lvl="1">
              <a:buNone/>
            </a:pPr>
            <a:endParaRPr lang="en-US" b="1" dirty="0" smtClean="0"/>
          </a:p>
          <a:p>
            <a:r>
              <a:rPr lang="en-US" b="1" dirty="0" smtClean="0"/>
              <a:t>Plagiarized programming assignments</a:t>
            </a:r>
          </a:p>
          <a:p>
            <a:pPr lvl="1"/>
            <a:r>
              <a:rPr lang="en-US" b="1" dirty="0" smtClean="0"/>
              <a:t>Copy detection in software</a:t>
            </a:r>
          </a:p>
          <a:p>
            <a:pPr>
              <a:buNone/>
            </a:pPr>
            <a:endParaRPr lang="en-US" b="1" dirty="0" smtClean="0"/>
          </a:p>
          <a:p>
            <a:r>
              <a:rPr lang="en-US" b="1" dirty="0" smtClean="0"/>
              <a:t>Plagiarized answers to factual questions</a:t>
            </a:r>
          </a:p>
          <a:p>
            <a:pPr lvl="1"/>
            <a:r>
              <a:rPr lang="en-US" b="1" dirty="0" smtClean="0"/>
              <a:t>Copy detection in databases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AST + Control, Data Dependences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60</a:t>
            </a:fld>
            <a:endParaRPr lang="en-US" smtClean="0"/>
          </a:p>
        </p:txBody>
      </p:sp>
      <p:sp>
        <p:nvSpPr>
          <p:cNvPr id="8" name="TextBox 7"/>
          <p:cNvSpPr txBox="1"/>
          <p:nvPr/>
        </p:nvSpPr>
        <p:spPr>
          <a:xfrm>
            <a:off x="4468918" y="1676400"/>
            <a:ext cx="735152" cy="368022"/>
          </a:xfrm>
          <a:prstGeom prst="trapezoid">
            <a:avLst/>
          </a:prstGeom>
          <a:noFill/>
          <a:ln w="12700">
            <a:solidFill>
              <a:schemeClr val="tx1"/>
            </a:solidFill>
            <a:prstDash val="dash"/>
          </a:ln>
        </p:spPr>
        <p:txBody>
          <a:bodyPr wrap="none" rtlCol="0">
            <a:spAutoFit/>
          </a:bodyPr>
          <a:lstStyle/>
          <a:p>
            <a:r>
              <a:rPr lang="en-US" sz="1600" dirty="0" err="1" smtClean="0">
                <a:latin typeface="+mn-lt"/>
              </a:rPr>
              <a:t>for_s</a:t>
            </a:r>
            <a:endParaRPr lang="en-US" sz="1600" dirty="0">
              <a:latin typeface="+mn-lt"/>
            </a:endParaRPr>
          </a:p>
        </p:txBody>
      </p:sp>
      <p:sp>
        <p:nvSpPr>
          <p:cNvPr id="12" name="TextBox 11"/>
          <p:cNvSpPr txBox="1"/>
          <p:nvPr/>
        </p:nvSpPr>
        <p:spPr>
          <a:xfrm>
            <a:off x="4020885" y="2342793"/>
            <a:ext cx="932115"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cond_e</a:t>
            </a:r>
            <a:endParaRPr lang="en-US" sz="1600" dirty="0">
              <a:latin typeface="+mn-lt"/>
            </a:endParaRPr>
          </a:p>
        </p:txBody>
      </p:sp>
      <p:sp>
        <p:nvSpPr>
          <p:cNvPr id="13" name="TextBox 12"/>
          <p:cNvSpPr txBox="1"/>
          <p:nvPr/>
        </p:nvSpPr>
        <p:spPr>
          <a:xfrm>
            <a:off x="5802144" y="2342793"/>
            <a:ext cx="827256"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incr_e</a:t>
            </a:r>
            <a:endParaRPr lang="en-US" sz="1600" dirty="0">
              <a:latin typeface="+mn-lt"/>
            </a:endParaRPr>
          </a:p>
        </p:txBody>
      </p:sp>
      <p:sp>
        <p:nvSpPr>
          <p:cNvPr id="14" name="TextBox 13"/>
          <p:cNvSpPr txBox="1"/>
          <p:nvPr/>
        </p:nvSpPr>
        <p:spPr>
          <a:xfrm>
            <a:off x="7366640" y="2342793"/>
            <a:ext cx="862960"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expr_s</a:t>
            </a:r>
            <a:endParaRPr lang="en-US" sz="1600" dirty="0">
              <a:latin typeface="+mn-lt"/>
            </a:endParaRPr>
          </a:p>
        </p:txBody>
      </p:sp>
      <p:sp>
        <p:nvSpPr>
          <p:cNvPr id="15" name="TextBox 14"/>
          <p:cNvSpPr txBox="1"/>
          <p:nvPr/>
        </p:nvSpPr>
        <p:spPr>
          <a:xfrm>
            <a:off x="2209800" y="2342346"/>
            <a:ext cx="652929" cy="371296"/>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decl</a:t>
            </a:r>
            <a:endParaRPr lang="en-US" sz="1600" dirty="0">
              <a:latin typeface="+mn-lt"/>
            </a:endParaRPr>
          </a:p>
        </p:txBody>
      </p:sp>
      <p:sp>
        <p:nvSpPr>
          <p:cNvPr id="16" name="TextBox 15"/>
          <p:cNvSpPr txBox="1"/>
          <p:nvPr/>
        </p:nvSpPr>
        <p:spPr>
          <a:xfrm>
            <a:off x="990600" y="2337584"/>
            <a:ext cx="60699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for</a:t>
            </a:r>
            <a:endParaRPr lang="en-US" sz="1600" dirty="0">
              <a:latin typeface="+mn-lt"/>
            </a:endParaRPr>
          </a:p>
        </p:txBody>
      </p:sp>
      <p:sp>
        <p:nvSpPr>
          <p:cNvPr id="17" name="TextBox 16"/>
          <p:cNvSpPr txBox="1"/>
          <p:nvPr/>
        </p:nvSpPr>
        <p:spPr>
          <a:xfrm>
            <a:off x="167640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8" name="TextBox 17"/>
          <p:cNvSpPr txBox="1"/>
          <p:nvPr/>
        </p:nvSpPr>
        <p:spPr>
          <a:xfrm>
            <a:off x="6812960" y="2340561"/>
            <a:ext cx="34984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19" name="TextBox 18"/>
          <p:cNvSpPr txBox="1"/>
          <p:nvPr/>
        </p:nvSpPr>
        <p:spPr>
          <a:xfrm>
            <a:off x="4176197" y="3029129"/>
            <a:ext cx="548203"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&lt;=</a:t>
            </a:r>
            <a:endParaRPr lang="en-US" sz="1600" dirty="0">
              <a:latin typeface="+mn-lt"/>
            </a:endParaRPr>
          </a:p>
        </p:txBody>
      </p:sp>
      <p:sp>
        <p:nvSpPr>
          <p:cNvPr id="20" name="TextBox 19"/>
          <p:cNvSpPr txBox="1"/>
          <p:nvPr/>
        </p:nvSpPr>
        <p:spPr>
          <a:xfrm>
            <a:off x="51816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1" name="TextBox 20"/>
          <p:cNvSpPr txBox="1"/>
          <p:nvPr/>
        </p:nvSpPr>
        <p:spPr>
          <a:xfrm>
            <a:off x="3505200" y="2340561"/>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2" name="TextBox 21"/>
          <p:cNvSpPr txBox="1"/>
          <p:nvPr/>
        </p:nvSpPr>
        <p:spPr>
          <a:xfrm>
            <a:off x="1577261" y="3048000"/>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23" name="TextBox 22"/>
          <p:cNvSpPr txBox="1"/>
          <p:nvPr/>
        </p:nvSpPr>
        <p:spPr>
          <a:xfrm>
            <a:off x="304800" y="3048000"/>
            <a:ext cx="581565"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err="1" smtClean="0">
                <a:latin typeface="+mn-lt"/>
              </a:rPr>
              <a:t>int</a:t>
            </a:r>
            <a:endParaRPr lang="en-US" sz="1600" dirty="0">
              <a:latin typeface="+mn-lt"/>
            </a:endParaRPr>
          </a:p>
        </p:txBody>
      </p:sp>
      <p:sp>
        <p:nvSpPr>
          <p:cNvPr id="24" name="TextBox 23"/>
          <p:cNvSpPr txBox="1"/>
          <p:nvPr/>
        </p:nvSpPr>
        <p:spPr>
          <a:xfrm>
            <a:off x="976057" y="30480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5" name="TextBox 24"/>
          <p:cNvSpPr txBox="1"/>
          <p:nvPr/>
        </p:nvSpPr>
        <p:spPr>
          <a:xfrm>
            <a:off x="20574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6" name="TextBox 25"/>
          <p:cNvSpPr txBox="1"/>
          <p:nvPr/>
        </p:nvSpPr>
        <p:spPr>
          <a:xfrm>
            <a:off x="48006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7" name="TextBox 26"/>
          <p:cNvSpPr txBox="1"/>
          <p:nvPr/>
        </p:nvSpPr>
        <p:spPr>
          <a:xfrm>
            <a:off x="3124200" y="30447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28" name="TextBox 27"/>
          <p:cNvSpPr txBox="1"/>
          <p:nvPr/>
        </p:nvSpPr>
        <p:spPr>
          <a:xfrm>
            <a:off x="50146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29" name="TextBox 28"/>
          <p:cNvSpPr txBox="1"/>
          <p:nvPr/>
        </p:nvSpPr>
        <p:spPr>
          <a:xfrm>
            <a:off x="2286000" y="3727133"/>
            <a:ext cx="481466"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lit</a:t>
            </a:r>
            <a:endParaRPr lang="en-US" sz="1600" dirty="0">
              <a:latin typeface="+mn-lt"/>
            </a:endParaRPr>
          </a:p>
        </p:txBody>
      </p:sp>
      <p:sp>
        <p:nvSpPr>
          <p:cNvPr id="30" name="TextBox 29"/>
          <p:cNvSpPr txBox="1"/>
          <p:nvPr/>
        </p:nvSpPr>
        <p:spPr>
          <a:xfrm>
            <a:off x="34144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1" name="TextBox 30"/>
          <p:cNvSpPr txBox="1"/>
          <p:nvPr/>
        </p:nvSpPr>
        <p:spPr>
          <a:xfrm>
            <a:off x="7431055" y="3048000"/>
            <a:ext cx="1027145" cy="358200"/>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assign_e</a:t>
            </a:r>
            <a:endParaRPr lang="en-US" sz="1600" dirty="0">
              <a:latin typeface="+mn-lt"/>
            </a:endParaRPr>
          </a:p>
        </p:txBody>
      </p:sp>
      <p:sp>
        <p:nvSpPr>
          <p:cNvPr id="32" name="TextBox 31"/>
          <p:cNvSpPr txBox="1"/>
          <p:nvPr/>
        </p:nvSpPr>
        <p:spPr>
          <a:xfrm>
            <a:off x="5792662" y="3048000"/>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3" name="TextBox 32"/>
          <p:cNvSpPr txBox="1"/>
          <p:nvPr/>
        </p:nvSpPr>
        <p:spPr>
          <a:xfrm>
            <a:off x="6763479" y="3029129"/>
            <a:ext cx="551721"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4" name="TextBox 33"/>
          <p:cNvSpPr txBox="1"/>
          <p:nvPr/>
        </p:nvSpPr>
        <p:spPr>
          <a:xfrm>
            <a:off x="8565560" y="3029129"/>
            <a:ext cx="338570"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5" name="TextBox 34"/>
          <p:cNvSpPr txBox="1"/>
          <p:nvPr/>
        </p:nvSpPr>
        <p:spPr>
          <a:xfrm>
            <a:off x="596876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6" name="TextBox 35"/>
          <p:cNvSpPr txBox="1"/>
          <p:nvPr/>
        </p:nvSpPr>
        <p:spPr>
          <a:xfrm>
            <a:off x="6767257" y="3733800"/>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37" name="TextBox 36"/>
          <p:cNvSpPr txBox="1"/>
          <p:nvPr/>
        </p:nvSpPr>
        <p:spPr>
          <a:xfrm>
            <a:off x="7391400" y="37149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38" name="TextBox 37"/>
          <p:cNvSpPr txBox="1"/>
          <p:nvPr/>
        </p:nvSpPr>
        <p:spPr>
          <a:xfrm>
            <a:off x="7926262" y="37533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39" name="TextBox 38"/>
          <p:cNvSpPr txBox="1"/>
          <p:nvPr/>
        </p:nvSpPr>
        <p:spPr>
          <a:xfrm>
            <a:off x="65532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0" name="TextBox 39"/>
          <p:cNvSpPr txBox="1"/>
          <p:nvPr/>
        </p:nvSpPr>
        <p:spPr>
          <a:xfrm>
            <a:off x="8001000" y="4362926"/>
            <a:ext cx="912938" cy="361474"/>
          </a:xfrm>
          <a:prstGeom prst="trapezoid">
            <a:avLst/>
          </a:prstGeom>
          <a:noFill/>
          <a:ln w="12700">
            <a:solidFill>
              <a:schemeClr val="tx1"/>
            </a:solidFill>
            <a:prstDash val="dash"/>
          </a:ln>
        </p:spPr>
        <p:txBody>
          <a:bodyPr wrap="none" rtlCol="0" anchor="ctr">
            <a:spAutoFit/>
          </a:bodyPr>
          <a:lstStyle/>
          <a:p>
            <a:r>
              <a:rPr lang="en-US" sz="1600" dirty="0" err="1" smtClean="0">
                <a:latin typeface="+mn-lt"/>
              </a:rPr>
              <a:t>prim_e</a:t>
            </a:r>
            <a:endParaRPr lang="en-US" sz="1600" dirty="0">
              <a:latin typeface="+mn-lt"/>
            </a:endParaRPr>
          </a:p>
        </p:txBody>
      </p:sp>
      <p:sp>
        <p:nvSpPr>
          <p:cNvPr id="41" name="TextBox 40"/>
          <p:cNvSpPr txBox="1"/>
          <p:nvPr/>
        </p:nvSpPr>
        <p:spPr>
          <a:xfrm>
            <a:off x="7543800" y="4324529"/>
            <a:ext cx="403939" cy="476071"/>
          </a:xfrm>
          <a:prstGeom prst="ellipse">
            <a:avLst/>
          </a:prstGeom>
          <a:solidFill>
            <a:schemeClr val="bg1">
              <a:lumMod val="95000"/>
            </a:schemeClr>
          </a:solidFill>
          <a:ln w="12700">
            <a:solidFill>
              <a:schemeClr val="tx1"/>
            </a:solidFill>
            <a:prstDash val="dash"/>
          </a:ln>
        </p:spPr>
        <p:txBody>
          <a:bodyPr wrap="none" rtlCol="0" anchor="ctr">
            <a:spAutoFit/>
          </a:bodyPr>
          <a:lstStyle/>
          <a:p>
            <a:r>
              <a:rPr lang="en-US" sz="1600" dirty="0" smtClean="0">
                <a:latin typeface="+mn-lt"/>
              </a:rPr>
              <a:t>+</a:t>
            </a:r>
            <a:endParaRPr lang="en-US" sz="1600" dirty="0">
              <a:latin typeface="+mn-lt"/>
            </a:endParaRPr>
          </a:p>
        </p:txBody>
      </p:sp>
      <p:sp>
        <p:nvSpPr>
          <p:cNvPr id="42" name="TextBox 41"/>
          <p:cNvSpPr txBox="1"/>
          <p:nvPr/>
        </p:nvSpPr>
        <p:spPr>
          <a:xfrm>
            <a:off x="8215057"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sp>
        <p:nvSpPr>
          <p:cNvPr id="43" name="TextBox 42"/>
          <p:cNvSpPr txBox="1"/>
          <p:nvPr/>
        </p:nvSpPr>
        <p:spPr>
          <a:xfrm>
            <a:off x="6781800" y="4946332"/>
            <a:ext cx="471743" cy="387668"/>
          </a:xfrm>
          <a:prstGeom prst="trapezoid">
            <a:avLst/>
          </a:prstGeom>
          <a:noFill/>
          <a:ln w="12700">
            <a:solidFill>
              <a:schemeClr val="tx1"/>
            </a:solidFill>
            <a:prstDash val="dash"/>
          </a:ln>
        </p:spPr>
        <p:txBody>
          <a:bodyPr wrap="none" rtlCol="0" anchor="ctr">
            <a:spAutoFit/>
          </a:bodyPr>
          <a:lstStyle/>
          <a:p>
            <a:r>
              <a:rPr lang="en-US" sz="1600" dirty="0" smtClean="0">
                <a:latin typeface="+mn-lt"/>
              </a:rPr>
              <a:t>id</a:t>
            </a:r>
            <a:endParaRPr lang="en-US" sz="1600" dirty="0">
              <a:latin typeface="+mn-lt"/>
            </a:endParaRPr>
          </a:p>
        </p:txBody>
      </p:sp>
      <p:cxnSp>
        <p:nvCxnSpPr>
          <p:cNvPr id="45" name="Straight Connector 44"/>
          <p:cNvCxnSpPr>
            <a:stCxn id="8" idx="1"/>
            <a:endCxn id="16" idx="0"/>
          </p:cNvCxnSpPr>
          <p:nvPr/>
        </p:nvCxnSpPr>
        <p:spPr bwMode="auto">
          <a:xfrm rot="10800000" flipV="1">
            <a:off x="1294097" y="1860410"/>
            <a:ext cx="3220825" cy="47717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9" name="Straight Connector 48"/>
          <p:cNvCxnSpPr>
            <a:stCxn id="8" idx="1"/>
            <a:endCxn id="17" idx="0"/>
          </p:cNvCxnSpPr>
          <p:nvPr/>
        </p:nvCxnSpPr>
        <p:spPr bwMode="auto">
          <a:xfrm rot="10800000" flipV="1">
            <a:off x="1851321" y="1860411"/>
            <a:ext cx="2663601"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1" name="Straight Connector 50"/>
          <p:cNvCxnSpPr>
            <a:stCxn id="8" idx="1"/>
            <a:endCxn id="15" idx="0"/>
          </p:cNvCxnSpPr>
          <p:nvPr/>
        </p:nvCxnSpPr>
        <p:spPr bwMode="auto">
          <a:xfrm rot="10800000" flipV="1">
            <a:off x="2536265" y="1860410"/>
            <a:ext cx="1978656" cy="48193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3" name="Straight Connector 52"/>
          <p:cNvCxnSpPr>
            <a:stCxn id="8" idx="1"/>
            <a:endCxn id="21" idx="0"/>
          </p:cNvCxnSpPr>
          <p:nvPr/>
        </p:nvCxnSpPr>
        <p:spPr bwMode="auto">
          <a:xfrm rot="10800000" flipV="1">
            <a:off x="3674485" y="1860411"/>
            <a:ext cx="840436"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5" name="Straight Connector 54"/>
          <p:cNvCxnSpPr>
            <a:stCxn id="8" idx="2"/>
            <a:endCxn id="12" idx="0"/>
          </p:cNvCxnSpPr>
          <p:nvPr/>
        </p:nvCxnSpPr>
        <p:spPr bwMode="auto">
          <a:xfrm rot="5400000">
            <a:off x="4512534" y="2018832"/>
            <a:ext cx="298371" cy="34955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7" name="Straight Connector 56"/>
          <p:cNvCxnSpPr>
            <a:stCxn id="8" idx="2"/>
            <a:endCxn id="20" idx="0"/>
          </p:cNvCxnSpPr>
          <p:nvPr/>
        </p:nvCxnSpPr>
        <p:spPr bwMode="auto">
          <a:xfrm rot="16200000" flipH="1">
            <a:off x="4945620" y="1935295"/>
            <a:ext cx="296139" cy="51439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9" name="Straight Connector 58"/>
          <p:cNvCxnSpPr>
            <a:stCxn id="8" idx="3"/>
            <a:endCxn id="13" idx="0"/>
          </p:cNvCxnSpPr>
          <p:nvPr/>
        </p:nvCxnSpPr>
        <p:spPr bwMode="auto">
          <a:xfrm>
            <a:off x="5158067" y="1860411"/>
            <a:ext cx="1057705"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1" name="Straight Connector 60"/>
          <p:cNvCxnSpPr>
            <a:stCxn id="8" idx="3"/>
            <a:endCxn id="18" idx="0"/>
          </p:cNvCxnSpPr>
          <p:nvPr/>
        </p:nvCxnSpPr>
        <p:spPr bwMode="auto">
          <a:xfrm>
            <a:off x="5158067" y="1860411"/>
            <a:ext cx="1829813" cy="48015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3" name="Straight Connector 62"/>
          <p:cNvCxnSpPr>
            <a:stCxn id="8" idx="3"/>
            <a:endCxn id="14" idx="0"/>
          </p:cNvCxnSpPr>
          <p:nvPr/>
        </p:nvCxnSpPr>
        <p:spPr bwMode="auto">
          <a:xfrm>
            <a:off x="5158067" y="1860411"/>
            <a:ext cx="2640053" cy="4823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5" name="Straight Connector 64"/>
          <p:cNvCxnSpPr>
            <a:stCxn id="15" idx="2"/>
            <a:endCxn id="23" idx="0"/>
          </p:cNvCxnSpPr>
          <p:nvPr/>
        </p:nvCxnSpPr>
        <p:spPr bwMode="auto">
          <a:xfrm rot="5400000">
            <a:off x="1398745" y="1910480"/>
            <a:ext cx="334358" cy="194068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7" name="Straight Connector 66"/>
          <p:cNvCxnSpPr>
            <a:stCxn id="15" idx="2"/>
            <a:endCxn id="24" idx="0"/>
          </p:cNvCxnSpPr>
          <p:nvPr/>
        </p:nvCxnSpPr>
        <p:spPr bwMode="auto">
          <a:xfrm rot="5400000">
            <a:off x="1706918" y="2218653"/>
            <a:ext cx="334358" cy="132433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9" name="Straight Connector 68"/>
          <p:cNvCxnSpPr>
            <a:stCxn id="15" idx="2"/>
            <a:endCxn id="22" idx="0"/>
          </p:cNvCxnSpPr>
          <p:nvPr/>
        </p:nvCxnSpPr>
        <p:spPr bwMode="auto">
          <a:xfrm rot="5400000">
            <a:off x="1990569" y="2502304"/>
            <a:ext cx="334358" cy="75703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1" name="Straight Connector 70"/>
          <p:cNvCxnSpPr>
            <a:stCxn id="15" idx="2"/>
            <a:endCxn id="25" idx="0"/>
          </p:cNvCxnSpPr>
          <p:nvPr/>
        </p:nvCxnSpPr>
        <p:spPr bwMode="auto">
          <a:xfrm rot="5400000">
            <a:off x="2359525" y="2867986"/>
            <a:ext cx="331084" cy="2239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3" name="Straight Connector 72"/>
          <p:cNvCxnSpPr>
            <a:stCxn id="25" idx="2"/>
            <a:endCxn id="29" idx="0"/>
          </p:cNvCxnSpPr>
          <p:nvPr/>
        </p:nvCxnSpPr>
        <p:spPr bwMode="auto">
          <a:xfrm rot="16200000" flipH="1">
            <a:off x="2359835" y="3560234"/>
            <a:ext cx="320933" cy="1286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7" name="Straight Connector 76"/>
          <p:cNvCxnSpPr>
            <a:stCxn id="12" idx="2"/>
            <a:endCxn id="27" idx="0"/>
          </p:cNvCxnSpPr>
          <p:nvPr/>
        </p:nvCxnSpPr>
        <p:spPr bwMode="auto">
          <a:xfrm rot="5400000">
            <a:off x="3863577" y="2421359"/>
            <a:ext cx="340459" cy="90627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79" name="Straight Connector 78"/>
          <p:cNvCxnSpPr>
            <a:stCxn id="12" idx="2"/>
            <a:endCxn id="19" idx="0"/>
          </p:cNvCxnSpPr>
          <p:nvPr/>
        </p:nvCxnSpPr>
        <p:spPr bwMode="auto">
          <a:xfrm rot="5400000">
            <a:off x="4306190" y="2848376"/>
            <a:ext cx="324862" cy="36644"/>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1" name="Straight Connector 80"/>
          <p:cNvCxnSpPr>
            <a:stCxn id="12" idx="2"/>
            <a:endCxn id="26" idx="0"/>
          </p:cNvCxnSpPr>
          <p:nvPr/>
        </p:nvCxnSpPr>
        <p:spPr bwMode="auto">
          <a:xfrm rot="16200000" flipH="1">
            <a:off x="4701777" y="2489433"/>
            <a:ext cx="340459" cy="77012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3" name="Straight Connector 82"/>
          <p:cNvCxnSpPr>
            <a:stCxn id="27" idx="2"/>
            <a:endCxn id="30" idx="0"/>
          </p:cNvCxnSpPr>
          <p:nvPr/>
        </p:nvCxnSpPr>
        <p:spPr bwMode="auto">
          <a:xfrm rot="16200000" flipH="1">
            <a:off x="3451699" y="3535170"/>
            <a:ext cx="327600" cy="6966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5" name="Straight Connector 84"/>
          <p:cNvCxnSpPr>
            <a:stCxn id="26" idx="2"/>
            <a:endCxn id="28" idx="0"/>
          </p:cNvCxnSpPr>
          <p:nvPr/>
        </p:nvCxnSpPr>
        <p:spPr bwMode="auto">
          <a:xfrm rot="5400000">
            <a:off x="5089999" y="3566730"/>
            <a:ext cx="327600"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7" name="Straight Connector 86"/>
          <p:cNvCxnSpPr>
            <a:stCxn id="13" idx="2"/>
            <a:endCxn id="32" idx="0"/>
          </p:cNvCxnSpPr>
          <p:nvPr/>
        </p:nvCxnSpPr>
        <p:spPr bwMode="auto">
          <a:xfrm rot="16200000" flipH="1">
            <a:off x="6060585" y="2859453"/>
            <a:ext cx="343733" cy="3335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9" name="Straight Connector 88"/>
          <p:cNvCxnSpPr>
            <a:stCxn id="13" idx="2"/>
            <a:endCxn id="33" idx="0"/>
          </p:cNvCxnSpPr>
          <p:nvPr/>
        </p:nvCxnSpPr>
        <p:spPr bwMode="auto">
          <a:xfrm rot="16200000" flipH="1">
            <a:off x="6465125" y="2454914"/>
            <a:ext cx="324862" cy="82356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1" name="Straight Connector 90"/>
          <p:cNvCxnSpPr>
            <a:stCxn id="32" idx="2"/>
            <a:endCxn id="35" idx="0"/>
          </p:cNvCxnSpPr>
          <p:nvPr/>
        </p:nvCxnSpPr>
        <p:spPr bwMode="auto">
          <a:xfrm rot="5400000">
            <a:off x="6064722" y="3549391"/>
            <a:ext cx="324326" cy="4449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3" name="Straight Connector 92"/>
          <p:cNvCxnSpPr>
            <a:stCxn id="31" idx="2"/>
            <a:endCxn id="36" idx="0"/>
          </p:cNvCxnSpPr>
          <p:nvPr/>
        </p:nvCxnSpPr>
        <p:spPr bwMode="auto">
          <a:xfrm rot="5400000">
            <a:off x="7310079" y="3099251"/>
            <a:ext cx="327600" cy="941499"/>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5" name="Straight Connector 94"/>
          <p:cNvCxnSpPr>
            <a:stCxn id="31" idx="2"/>
            <a:endCxn id="37" idx="0"/>
          </p:cNvCxnSpPr>
          <p:nvPr/>
        </p:nvCxnSpPr>
        <p:spPr bwMode="auto">
          <a:xfrm rot="5400000">
            <a:off x="7614635" y="3384935"/>
            <a:ext cx="308729" cy="35125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7" name="Straight Connector 96"/>
          <p:cNvCxnSpPr>
            <a:stCxn id="31" idx="2"/>
            <a:endCxn id="38" idx="0"/>
          </p:cNvCxnSpPr>
          <p:nvPr/>
        </p:nvCxnSpPr>
        <p:spPr bwMode="auto">
          <a:xfrm rot="16200000" flipH="1">
            <a:off x="7990116" y="3360711"/>
            <a:ext cx="347126" cy="4381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9" name="Straight Connector 98"/>
          <p:cNvCxnSpPr>
            <a:stCxn id="14" idx="2"/>
            <a:endCxn id="31" idx="0"/>
          </p:cNvCxnSpPr>
          <p:nvPr/>
        </p:nvCxnSpPr>
        <p:spPr bwMode="auto">
          <a:xfrm rot="16200000" flipH="1">
            <a:off x="7699508" y="2802879"/>
            <a:ext cx="343733" cy="14650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1" name="Straight Connector 100"/>
          <p:cNvCxnSpPr>
            <a:stCxn id="14" idx="2"/>
            <a:endCxn id="34" idx="0"/>
          </p:cNvCxnSpPr>
          <p:nvPr/>
        </p:nvCxnSpPr>
        <p:spPr bwMode="auto">
          <a:xfrm rot="16200000" flipH="1">
            <a:off x="8104051" y="2398335"/>
            <a:ext cx="324862" cy="93672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7" name="Straight Connector 106"/>
          <p:cNvCxnSpPr>
            <a:stCxn id="38" idx="2"/>
            <a:endCxn id="40" idx="0"/>
          </p:cNvCxnSpPr>
          <p:nvPr/>
        </p:nvCxnSpPr>
        <p:spPr bwMode="auto">
          <a:xfrm rot="16200000" flipH="1">
            <a:off x="8296037" y="4201494"/>
            <a:ext cx="248126" cy="7473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09" name="Straight Connector 108"/>
          <p:cNvCxnSpPr>
            <a:stCxn id="38" idx="2"/>
            <a:endCxn id="41" idx="0"/>
          </p:cNvCxnSpPr>
          <p:nvPr/>
        </p:nvCxnSpPr>
        <p:spPr bwMode="auto">
          <a:xfrm rot="5400000">
            <a:off x="7959387" y="3901184"/>
            <a:ext cx="209729" cy="63696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1" name="Straight Connector 110"/>
          <p:cNvCxnSpPr>
            <a:stCxn id="38" idx="2"/>
            <a:endCxn id="39" idx="0"/>
          </p:cNvCxnSpPr>
          <p:nvPr/>
        </p:nvCxnSpPr>
        <p:spPr bwMode="auto">
          <a:xfrm rot="5400000">
            <a:off x="7572137" y="3552332"/>
            <a:ext cx="248126" cy="137306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3" name="Straight Connector 112"/>
          <p:cNvCxnSpPr>
            <a:stCxn id="39" idx="2"/>
            <a:endCxn id="43" idx="0"/>
          </p:cNvCxnSpPr>
          <p:nvPr/>
        </p:nvCxnSpPr>
        <p:spPr bwMode="auto">
          <a:xfrm rot="16200000" flipH="1">
            <a:off x="6902704" y="4831364"/>
            <a:ext cx="221932" cy="80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5" name="Straight Connector 114"/>
          <p:cNvCxnSpPr>
            <a:stCxn id="40" idx="2"/>
            <a:endCxn id="42" idx="0"/>
          </p:cNvCxnSpPr>
          <p:nvPr/>
        </p:nvCxnSpPr>
        <p:spPr bwMode="auto">
          <a:xfrm rot="5400000">
            <a:off x="8343233" y="4832096"/>
            <a:ext cx="221932" cy="654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1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Code fragment</a:t>
            </a:r>
          </a:p>
          <a:p>
            <a:pPr marL="742950" lvl="1" indent="-285750">
              <a:spcBef>
                <a:spcPct val="20000"/>
              </a:spcBef>
              <a:buClr>
                <a:schemeClr val="bg2"/>
              </a:buClr>
              <a:buSzPct val="80000"/>
              <a:buFont typeface="Arial" charset="0"/>
              <a:buChar char="–"/>
              <a:defRPr/>
            </a:pPr>
            <a:r>
              <a:rPr lang="en-US" sz="2200" kern="0" dirty="0" smtClean="0"/>
              <a:t>for (</a:t>
            </a:r>
            <a:r>
              <a:rPr lang="en-US" sz="2200" kern="0" dirty="0" err="1" smtClean="0"/>
              <a:t>int</a:t>
            </a:r>
            <a:r>
              <a:rPr lang="en-US" sz="2200" kern="0" dirty="0" smtClean="0"/>
              <a:t> </a:t>
            </a:r>
            <a:r>
              <a:rPr lang="en-US" sz="2200" kern="0" dirty="0" err="1" smtClean="0"/>
              <a:t>i</a:t>
            </a:r>
            <a:r>
              <a:rPr lang="en-US" sz="2200" kern="0" dirty="0" smtClean="0"/>
              <a:t> = 1; </a:t>
            </a:r>
            <a:r>
              <a:rPr lang="en-US" sz="2200" kern="0" dirty="0" err="1" smtClean="0"/>
              <a:t>i</a:t>
            </a:r>
            <a:r>
              <a:rPr lang="en-US" sz="2200" kern="0" dirty="0" smtClean="0"/>
              <a:t> &lt;= n; </a:t>
            </a:r>
            <a:r>
              <a:rPr lang="en-US" sz="2200" kern="0" dirty="0" err="1" smtClean="0"/>
              <a:t>i</a:t>
            </a:r>
            <a:r>
              <a:rPr lang="en-US" sz="2200" kern="0" dirty="0" smtClean="0"/>
              <a:t>++) sum = sum + </a:t>
            </a:r>
            <a:r>
              <a:rPr lang="en-US" sz="2200" kern="0" dirty="0" err="1" smtClean="0"/>
              <a:t>i</a:t>
            </a:r>
            <a:r>
              <a:rPr lang="en-US" sz="2200" kern="0" dirty="0" smtClean="0"/>
              <a:t>;</a:t>
            </a:r>
          </a:p>
          <a:p>
            <a:pPr marL="342900" lvl="0" indent="-342900">
              <a:spcBef>
                <a:spcPct val="20000"/>
              </a:spcBef>
              <a:buClr>
                <a:schemeClr val="bg2"/>
              </a:buClr>
              <a:buFont typeface="Symbol" pitchFamily="18" charset="2"/>
              <a:buChar char="¨"/>
              <a:defRPr/>
            </a:pPr>
            <a:endParaRPr lang="en-US" sz="2400" kern="0" dirty="0" smtClean="0"/>
          </a:p>
          <a:p>
            <a:pPr marL="342900" lvl="0" indent="-342900">
              <a:spcBef>
                <a:spcPct val="20000"/>
              </a:spcBef>
              <a:buClr>
                <a:schemeClr val="bg2"/>
              </a:buClr>
              <a:buFont typeface="Symbol" pitchFamily="18" charset="2"/>
              <a:buChar char="¨"/>
              <a:defRPr/>
            </a:pPr>
            <a:r>
              <a:rPr lang="en-US" sz="2400" kern="0" dirty="0" smtClean="0"/>
              <a:t>Added dependence edges reduce false positives, false negatives</a:t>
            </a:r>
          </a:p>
        </p:txBody>
      </p:sp>
      <p:cxnSp>
        <p:nvCxnSpPr>
          <p:cNvPr id="80" name="Straight Arrow Connector 79"/>
          <p:cNvCxnSpPr>
            <a:stCxn id="24" idx="2"/>
          </p:cNvCxnSpPr>
          <p:nvPr/>
        </p:nvCxnSpPr>
        <p:spPr bwMode="auto">
          <a:xfrm rot="16200000" flipH="1">
            <a:off x="799798" y="3847798"/>
            <a:ext cx="831534" cy="7273"/>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104" name="Straight Arrow Connector 103"/>
          <p:cNvCxnSpPr/>
          <p:nvPr/>
        </p:nvCxnSpPr>
        <p:spPr bwMode="auto">
          <a:xfrm>
            <a:off x="1219200" y="4267200"/>
            <a:ext cx="1600200" cy="1588"/>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106" name="Straight Arrow Connector 105"/>
          <p:cNvCxnSpPr>
            <a:endCxn id="27" idx="2"/>
          </p:cNvCxnSpPr>
          <p:nvPr/>
        </p:nvCxnSpPr>
        <p:spPr bwMode="auto">
          <a:xfrm rot="5400000" flipH="1" flipV="1">
            <a:off x="2769535" y="3456067"/>
            <a:ext cx="861000" cy="761267"/>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110" name="Straight Arrow Connector 109"/>
          <p:cNvCxnSpPr/>
          <p:nvPr/>
        </p:nvCxnSpPr>
        <p:spPr bwMode="auto">
          <a:xfrm>
            <a:off x="2819400" y="4267200"/>
            <a:ext cx="2667000" cy="1588"/>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122" name="Straight Arrow Connector 121"/>
          <p:cNvCxnSpPr>
            <a:endCxn id="32" idx="2"/>
          </p:cNvCxnSpPr>
          <p:nvPr/>
        </p:nvCxnSpPr>
        <p:spPr bwMode="auto">
          <a:xfrm rot="5400000" flipH="1" flipV="1">
            <a:off x="5438903" y="3456973"/>
            <a:ext cx="857726" cy="762729"/>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82" name="Straight Arrow Connector 81"/>
          <p:cNvCxnSpPr>
            <a:endCxn id="38" idx="1"/>
          </p:cNvCxnSpPr>
          <p:nvPr/>
        </p:nvCxnSpPr>
        <p:spPr bwMode="auto">
          <a:xfrm flipV="1">
            <a:off x="5486400" y="3934063"/>
            <a:ext cx="2485046" cy="333137"/>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cxnSp>
        <p:nvCxnSpPr>
          <p:cNvPr id="86" name="Straight Arrow Connector 85"/>
          <p:cNvCxnSpPr>
            <a:stCxn id="36" idx="3"/>
            <a:endCxn id="38" idx="1"/>
          </p:cNvCxnSpPr>
          <p:nvPr/>
        </p:nvCxnSpPr>
        <p:spPr bwMode="auto">
          <a:xfrm>
            <a:off x="7190542" y="3927634"/>
            <a:ext cx="780904" cy="6429"/>
          </a:xfrm>
          <a:prstGeom prst="straightConnector1">
            <a:avLst/>
          </a:prstGeom>
          <a:solidFill>
            <a:schemeClr val="accent1"/>
          </a:solidFill>
          <a:ln w="9525" cap="flat" cmpd="sng" algn="ctr">
            <a:solidFill>
              <a:srgbClr val="FF0000"/>
            </a:solidFill>
            <a:prstDash val="dash"/>
            <a:round/>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err="1" smtClean="0"/>
              <a:t>Subgraph</a:t>
            </a:r>
            <a:r>
              <a:rPr lang="en-US" b="1" dirty="0" smtClean="0"/>
              <a:t> Similarity [K01]</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61</a:t>
            </a:fld>
            <a:endParaRPr lang="en-US" smtClean="0"/>
          </a:p>
        </p:txBody>
      </p:sp>
      <p:grpSp>
        <p:nvGrpSpPr>
          <p:cNvPr id="48" name="Group 47"/>
          <p:cNvGrpSpPr/>
          <p:nvPr/>
        </p:nvGrpSpPr>
        <p:grpSpPr>
          <a:xfrm>
            <a:off x="1371600" y="1700808"/>
            <a:ext cx="2978961" cy="2490192"/>
            <a:chOff x="990600" y="1700808"/>
            <a:chExt cx="2978961" cy="2490192"/>
          </a:xfrm>
        </p:grpSpPr>
        <p:sp>
          <p:nvSpPr>
            <p:cNvPr id="7" name="TextBox 6"/>
            <p:cNvSpPr txBox="1"/>
            <p:nvPr/>
          </p:nvSpPr>
          <p:spPr>
            <a:xfrm>
              <a:off x="1454961" y="2158008"/>
              <a:ext cx="388161" cy="432792"/>
            </a:xfrm>
            <a:prstGeom prst="ellipse">
              <a:avLst/>
            </a:prstGeom>
            <a:noFill/>
            <a:ln>
              <a:solidFill>
                <a:schemeClr val="tx1"/>
              </a:solidFill>
            </a:ln>
          </p:spPr>
          <p:txBody>
            <a:bodyPr wrap="none" rtlCol="0">
              <a:spAutoFit/>
            </a:bodyPr>
            <a:lstStyle/>
            <a:p>
              <a:r>
                <a:rPr lang="en-US" dirty="0" smtClean="0"/>
                <a:t>1</a:t>
              </a:r>
              <a:endParaRPr lang="en-US" dirty="0"/>
            </a:p>
          </p:txBody>
        </p:sp>
        <p:sp>
          <p:nvSpPr>
            <p:cNvPr id="8" name="TextBox 7"/>
            <p:cNvSpPr txBox="1"/>
            <p:nvPr/>
          </p:nvSpPr>
          <p:spPr>
            <a:xfrm>
              <a:off x="2667000" y="2158008"/>
              <a:ext cx="388161" cy="432792"/>
            </a:xfrm>
            <a:prstGeom prst="ellipse">
              <a:avLst/>
            </a:prstGeom>
            <a:noFill/>
            <a:ln>
              <a:solidFill>
                <a:schemeClr val="tx1"/>
              </a:solidFill>
            </a:ln>
          </p:spPr>
          <p:txBody>
            <a:bodyPr wrap="none" rtlCol="0">
              <a:spAutoFit/>
            </a:bodyPr>
            <a:lstStyle/>
            <a:p>
              <a:r>
                <a:rPr lang="en-US" dirty="0" smtClean="0"/>
                <a:t>2</a:t>
              </a:r>
              <a:endParaRPr lang="en-US" dirty="0"/>
            </a:p>
          </p:txBody>
        </p:sp>
        <p:sp>
          <p:nvSpPr>
            <p:cNvPr id="9" name="TextBox 8"/>
            <p:cNvSpPr txBox="1"/>
            <p:nvPr/>
          </p:nvSpPr>
          <p:spPr>
            <a:xfrm>
              <a:off x="3581400" y="2487216"/>
              <a:ext cx="388161" cy="432792"/>
            </a:xfrm>
            <a:prstGeom prst="ellipse">
              <a:avLst/>
            </a:prstGeom>
            <a:noFill/>
            <a:ln>
              <a:solidFill>
                <a:schemeClr val="tx1"/>
              </a:solidFill>
            </a:ln>
          </p:spPr>
          <p:txBody>
            <a:bodyPr wrap="none" rtlCol="0">
              <a:spAutoFit/>
            </a:bodyPr>
            <a:lstStyle/>
            <a:p>
              <a:r>
                <a:rPr lang="en-US" dirty="0" smtClean="0"/>
                <a:t>5</a:t>
              </a:r>
              <a:endParaRPr lang="en-US" dirty="0"/>
            </a:p>
          </p:txBody>
        </p:sp>
        <p:sp>
          <p:nvSpPr>
            <p:cNvPr id="10" name="TextBox 9"/>
            <p:cNvSpPr txBox="1"/>
            <p:nvPr/>
          </p:nvSpPr>
          <p:spPr>
            <a:xfrm>
              <a:off x="1828800" y="3148608"/>
              <a:ext cx="388161" cy="432792"/>
            </a:xfrm>
            <a:prstGeom prst="ellipse">
              <a:avLst/>
            </a:prstGeom>
            <a:noFill/>
            <a:ln>
              <a:solidFill>
                <a:schemeClr val="tx1"/>
              </a:solidFill>
            </a:ln>
          </p:spPr>
          <p:txBody>
            <a:bodyPr wrap="none" rtlCol="0">
              <a:spAutoFit/>
            </a:bodyPr>
            <a:lstStyle/>
            <a:p>
              <a:r>
                <a:rPr lang="en-US" dirty="0" smtClean="0"/>
                <a:t>4</a:t>
              </a:r>
              <a:endParaRPr lang="en-US" dirty="0"/>
            </a:p>
          </p:txBody>
        </p:sp>
        <p:sp>
          <p:nvSpPr>
            <p:cNvPr id="11" name="TextBox 10"/>
            <p:cNvSpPr txBox="1"/>
            <p:nvPr/>
          </p:nvSpPr>
          <p:spPr>
            <a:xfrm>
              <a:off x="2438400" y="2767608"/>
              <a:ext cx="388161" cy="432792"/>
            </a:xfrm>
            <a:prstGeom prst="ellipse">
              <a:avLst/>
            </a:prstGeom>
            <a:noFill/>
            <a:ln>
              <a:solidFill>
                <a:schemeClr val="tx1"/>
              </a:solidFill>
            </a:ln>
          </p:spPr>
          <p:txBody>
            <a:bodyPr wrap="none" rtlCol="0">
              <a:spAutoFit/>
            </a:bodyPr>
            <a:lstStyle/>
            <a:p>
              <a:r>
                <a:rPr lang="en-US" dirty="0" smtClean="0"/>
                <a:t>3</a:t>
              </a:r>
              <a:endParaRPr lang="en-US" dirty="0"/>
            </a:p>
          </p:txBody>
        </p:sp>
        <p:sp>
          <p:nvSpPr>
            <p:cNvPr id="12" name="TextBox 11"/>
            <p:cNvSpPr txBox="1"/>
            <p:nvPr/>
          </p:nvSpPr>
          <p:spPr>
            <a:xfrm>
              <a:off x="3276600" y="3224808"/>
              <a:ext cx="388161" cy="432792"/>
            </a:xfrm>
            <a:prstGeom prst="ellipse">
              <a:avLst/>
            </a:prstGeom>
            <a:noFill/>
            <a:ln>
              <a:solidFill>
                <a:schemeClr val="tx1"/>
              </a:solidFill>
            </a:ln>
          </p:spPr>
          <p:txBody>
            <a:bodyPr wrap="none" rtlCol="0">
              <a:spAutoFit/>
            </a:bodyPr>
            <a:lstStyle/>
            <a:p>
              <a:r>
                <a:rPr lang="en-US" dirty="0" smtClean="0"/>
                <a:t>6</a:t>
              </a:r>
              <a:endParaRPr lang="en-US" dirty="0"/>
            </a:p>
          </p:txBody>
        </p:sp>
        <p:sp>
          <p:nvSpPr>
            <p:cNvPr id="13" name="TextBox 12"/>
            <p:cNvSpPr txBox="1"/>
            <p:nvPr/>
          </p:nvSpPr>
          <p:spPr>
            <a:xfrm>
              <a:off x="2514600" y="3758208"/>
              <a:ext cx="388161" cy="432792"/>
            </a:xfrm>
            <a:prstGeom prst="ellipse">
              <a:avLst/>
            </a:prstGeom>
            <a:noFill/>
            <a:ln>
              <a:solidFill>
                <a:schemeClr val="tx1"/>
              </a:solidFill>
            </a:ln>
          </p:spPr>
          <p:txBody>
            <a:bodyPr wrap="none" rtlCol="0">
              <a:spAutoFit/>
            </a:bodyPr>
            <a:lstStyle/>
            <a:p>
              <a:r>
                <a:rPr lang="en-US" dirty="0" smtClean="0"/>
                <a:t>7</a:t>
              </a:r>
              <a:endParaRPr lang="en-US" dirty="0"/>
            </a:p>
          </p:txBody>
        </p:sp>
        <p:sp>
          <p:nvSpPr>
            <p:cNvPr id="14" name="TextBox 13"/>
            <p:cNvSpPr txBox="1"/>
            <p:nvPr/>
          </p:nvSpPr>
          <p:spPr>
            <a:xfrm>
              <a:off x="990600" y="3224808"/>
              <a:ext cx="388161" cy="432792"/>
            </a:xfrm>
            <a:prstGeom prst="ellipse">
              <a:avLst/>
            </a:prstGeom>
            <a:noFill/>
            <a:ln>
              <a:solidFill>
                <a:schemeClr val="tx1"/>
              </a:solidFill>
            </a:ln>
          </p:spPr>
          <p:txBody>
            <a:bodyPr wrap="none" rtlCol="0">
              <a:spAutoFit/>
            </a:bodyPr>
            <a:lstStyle/>
            <a:p>
              <a:r>
                <a:rPr lang="en-US" dirty="0" smtClean="0"/>
                <a:t>8</a:t>
              </a:r>
              <a:endParaRPr lang="en-US" dirty="0"/>
            </a:p>
          </p:txBody>
        </p:sp>
        <p:cxnSp>
          <p:nvCxnSpPr>
            <p:cNvPr id="16" name="Straight Arrow Connector 15"/>
            <p:cNvCxnSpPr>
              <a:stCxn id="7" idx="6"/>
              <a:endCxn id="8" idx="2"/>
            </p:cNvCxnSpPr>
            <p:nvPr/>
          </p:nvCxnSpPr>
          <p:spPr bwMode="auto">
            <a:xfrm>
              <a:off x="1843122" y="2374404"/>
              <a:ext cx="823878"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8" name="Straight Arrow Connector 17"/>
            <p:cNvCxnSpPr>
              <a:stCxn id="7" idx="5"/>
              <a:endCxn id="11" idx="1"/>
            </p:cNvCxnSpPr>
            <p:nvPr/>
          </p:nvCxnSpPr>
          <p:spPr bwMode="auto">
            <a:xfrm rot="16200000" flipH="1">
              <a:off x="1988976" y="2324720"/>
              <a:ext cx="303570" cy="70896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0" name="Straight Arrow Connector 19"/>
            <p:cNvCxnSpPr>
              <a:stCxn id="8" idx="6"/>
              <a:endCxn id="9" idx="2"/>
            </p:cNvCxnSpPr>
            <p:nvPr/>
          </p:nvCxnSpPr>
          <p:spPr bwMode="auto">
            <a:xfrm>
              <a:off x="3055161" y="2374404"/>
              <a:ext cx="526239" cy="32920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5" name="Straight Arrow Connector 24"/>
            <p:cNvCxnSpPr>
              <a:stCxn id="11" idx="6"/>
              <a:endCxn id="9" idx="3"/>
            </p:cNvCxnSpPr>
            <p:nvPr/>
          </p:nvCxnSpPr>
          <p:spPr bwMode="auto">
            <a:xfrm flipV="1">
              <a:off x="2826561" y="2856627"/>
              <a:ext cx="811684" cy="127377"/>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7" name="Straight Arrow Connector 26"/>
            <p:cNvCxnSpPr>
              <a:stCxn id="7" idx="3"/>
              <a:endCxn id="14" idx="0"/>
            </p:cNvCxnSpPr>
            <p:nvPr/>
          </p:nvCxnSpPr>
          <p:spPr bwMode="auto">
            <a:xfrm rot="5400000">
              <a:off x="999550" y="2712551"/>
              <a:ext cx="697389" cy="32712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9" name="Straight Arrow Connector 28"/>
            <p:cNvCxnSpPr>
              <a:stCxn id="7" idx="4"/>
              <a:endCxn id="10" idx="1"/>
            </p:cNvCxnSpPr>
            <p:nvPr/>
          </p:nvCxnSpPr>
          <p:spPr bwMode="auto">
            <a:xfrm rot="16200000" flipH="1">
              <a:off x="1456749" y="2783092"/>
              <a:ext cx="621189" cy="23660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1" name="Straight Arrow Connector 30"/>
            <p:cNvCxnSpPr>
              <a:stCxn id="10" idx="5"/>
              <a:endCxn id="13" idx="1"/>
            </p:cNvCxnSpPr>
            <p:nvPr/>
          </p:nvCxnSpPr>
          <p:spPr bwMode="auto">
            <a:xfrm rot="16200000" flipH="1">
              <a:off x="2213995" y="3464139"/>
              <a:ext cx="303570" cy="41132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3" name="Straight Arrow Connector 32"/>
            <p:cNvCxnSpPr>
              <a:stCxn id="11" idx="5"/>
              <a:endCxn id="12" idx="2"/>
            </p:cNvCxnSpPr>
            <p:nvPr/>
          </p:nvCxnSpPr>
          <p:spPr bwMode="auto">
            <a:xfrm rot="16200000" flipH="1">
              <a:off x="2871066" y="3035669"/>
              <a:ext cx="304185" cy="506884"/>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5" name="Straight Arrow Connector 34"/>
            <p:cNvCxnSpPr>
              <a:stCxn id="7" idx="0"/>
            </p:cNvCxnSpPr>
            <p:nvPr/>
          </p:nvCxnSpPr>
          <p:spPr bwMode="auto">
            <a:xfrm rot="5400000" flipH="1" flipV="1">
              <a:off x="1472221" y="1877629"/>
              <a:ext cx="457200" cy="10355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7" name="Straight Arrow Connector 36"/>
            <p:cNvCxnSpPr>
              <a:stCxn id="7" idx="7"/>
            </p:cNvCxnSpPr>
            <p:nvPr/>
          </p:nvCxnSpPr>
          <p:spPr bwMode="auto">
            <a:xfrm rot="5400000" flipH="1" flipV="1">
              <a:off x="1852048" y="1863638"/>
              <a:ext cx="291981" cy="42352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38" name="TextBox 37"/>
            <p:cNvSpPr txBox="1"/>
            <p:nvPr/>
          </p:nvSpPr>
          <p:spPr>
            <a:xfrm>
              <a:off x="1447800" y="1752600"/>
              <a:ext cx="298480" cy="307777"/>
            </a:xfrm>
            <a:prstGeom prst="rect">
              <a:avLst/>
            </a:prstGeom>
            <a:noFill/>
          </p:spPr>
          <p:txBody>
            <a:bodyPr wrap="none" rtlCol="0">
              <a:spAutoFit/>
            </a:bodyPr>
            <a:lstStyle/>
            <a:p>
              <a:r>
                <a:rPr lang="en-US" dirty="0" smtClean="0"/>
                <a:t>D</a:t>
              </a:r>
              <a:endParaRPr lang="en-US" dirty="0"/>
            </a:p>
          </p:txBody>
        </p:sp>
        <p:sp>
          <p:nvSpPr>
            <p:cNvPr id="39" name="TextBox 38"/>
            <p:cNvSpPr txBox="1"/>
            <p:nvPr/>
          </p:nvSpPr>
          <p:spPr>
            <a:xfrm>
              <a:off x="1784568" y="1825823"/>
              <a:ext cx="272832" cy="307777"/>
            </a:xfrm>
            <a:prstGeom prst="rect">
              <a:avLst/>
            </a:prstGeom>
            <a:noFill/>
          </p:spPr>
          <p:txBody>
            <a:bodyPr wrap="none" rtlCol="0">
              <a:spAutoFit/>
            </a:bodyPr>
            <a:lstStyle/>
            <a:p>
              <a:r>
                <a:rPr lang="en-US" dirty="0" smtClean="0"/>
                <a:t>E</a:t>
              </a:r>
              <a:endParaRPr lang="en-US" dirty="0"/>
            </a:p>
          </p:txBody>
        </p:sp>
        <p:sp>
          <p:nvSpPr>
            <p:cNvPr id="40" name="TextBox 39"/>
            <p:cNvSpPr txBox="1"/>
            <p:nvPr/>
          </p:nvSpPr>
          <p:spPr>
            <a:xfrm>
              <a:off x="2068530" y="2130623"/>
              <a:ext cx="293670" cy="307777"/>
            </a:xfrm>
            <a:prstGeom prst="rect">
              <a:avLst/>
            </a:prstGeom>
            <a:noFill/>
          </p:spPr>
          <p:txBody>
            <a:bodyPr wrap="none" rtlCol="0">
              <a:spAutoFit/>
            </a:bodyPr>
            <a:lstStyle/>
            <a:p>
              <a:r>
                <a:rPr lang="en-US" dirty="0" smtClean="0"/>
                <a:t>A</a:t>
              </a:r>
              <a:endParaRPr lang="en-US" dirty="0"/>
            </a:p>
          </p:txBody>
        </p:sp>
        <p:sp>
          <p:nvSpPr>
            <p:cNvPr id="41" name="TextBox 40"/>
            <p:cNvSpPr txBox="1"/>
            <p:nvPr/>
          </p:nvSpPr>
          <p:spPr>
            <a:xfrm>
              <a:off x="2311556" y="3429000"/>
              <a:ext cx="279244" cy="307777"/>
            </a:xfrm>
            <a:prstGeom prst="rect">
              <a:avLst/>
            </a:prstGeom>
            <a:noFill/>
          </p:spPr>
          <p:txBody>
            <a:bodyPr wrap="none" rtlCol="0">
              <a:spAutoFit/>
            </a:bodyPr>
            <a:lstStyle/>
            <a:p>
              <a:r>
                <a:rPr lang="en-US" dirty="0" smtClean="0"/>
                <a:t>C</a:t>
              </a:r>
              <a:endParaRPr lang="en-US" dirty="0"/>
            </a:p>
          </p:txBody>
        </p:sp>
        <p:sp>
          <p:nvSpPr>
            <p:cNvPr id="42" name="TextBox 41"/>
            <p:cNvSpPr txBox="1"/>
            <p:nvPr/>
          </p:nvSpPr>
          <p:spPr>
            <a:xfrm>
              <a:off x="2990944" y="3045023"/>
              <a:ext cx="285656" cy="307777"/>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3156168" y="2209800"/>
              <a:ext cx="285656" cy="307777"/>
            </a:xfrm>
            <a:prstGeom prst="rect">
              <a:avLst/>
            </a:prstGeom>
            <a:noFill/>
          </p:spPr>
          <p:txBody>
            <a:bodyPr wrap="none" rtlCol="0">
              <a:spAutoFit/>
            </a:bodyPr>
            <a:lstStyle/>
            <a:p>
              <a:r>
                <a:rPr lang="en-US" dirty="0" smtClean="0"/>
                <a:t>B</a:t>
              </a:r>
              <a:endParaRPr lang="en-US" dirty="0"/>
            </a:p>
          </p:txBody>
        </p:sp>
        <p:sp>
          <p:nvSpPr>
            <p:cNvPr id="44" name="TextBox 43"/>
            <p:cNvSpPr txBox="1"/>
            <p:nvPr/>
          </p:nvSpPr>
          <p:spPr>
            <a:xfrm>
              <a:off x="3048000" y="2664023"/>
              <a:ext cx="285656" cy="307777"/>
            </a:xfrm>
            <a:prstGeom prst="rect">
              <a:avLst/>
            </a:prstGeom>
            <a:noFill/>
          </p:spPr>
          <p:txBody>
            <a:bodyPr wrap="none" rtlCol="0">
              <a:spAutoFit/>
            </a:bodyPr>
            <a:lstStyle/>
            <a:p>
              <a:r>
                <a:rPr lang="en-US" dirty="0" smtClean="0"/>
                <a:t>B</a:t>
              </a:r>
              <a:endParaRPr lang="en-US" dirty="0"/>
            </a:p>
          </p:txBody>
        </p:sp>
        <p:sp>
          <p:nvSpPr>
            <p:cNvPr id="45" name="TextBox 44"/>
            <p:cNvSpPr txBox="1"/>
            <p:nvPr/>
          </p:nvSpPr>
          <p:spPr>
            <a:xfrm>
              <a:off x="1143000" y="2667000"/>
              <a:ext cx="272832" cy="307777"/>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2133600" y="2435423"/>
              <a:ext cx="293670" cy="307777"/>
            </a:xfrm>
            <a:prstGeom prst="rect">
              <a:avLst/>
            </a:prstGeom>
            <a:noFill/>
          </p:spPr>
          <p:txBody>
            <a:bodyPr wrap="none" rtlCol="0">
              <a:spAutoFit/>
            </a:bodyPr>
            <a:lstStyle/>
            <a:p>
              <a:r>
                <a:rPr lang="en-US" dirty="0" smtClean="0"/>
                <a:t>A</a:t>
              </a:r>
              <a:endParaRPr lang="en-US" dirty="0"/>
            </a:p>
          </p:txBody>
        </p:sp>
        <p:sp>
          <p:nvSpPr>
            <p:cNvPr id="47" name="TextBox 46"/>
            <p:cNvSpPr txBox="1"/>
            <p:nvPr/>
          </p:nvSpPr>
          <p:spPr>
            <a:xfrm>
              <a:off x="1763730" y="2740223"/>
              <a:ext cx="293670" cy="307777"/>
            </a:xfrm>
            <a:prstGeom prst="rect">
              <a:avLst/>
            </a:prstGeom>
            <a:noFill/>
          </p:spPr>
          <p:txBody>
            <a:bodyPr wrap="none" rtlCol="0">
              <a:spAutoFit/>
            </a:bodyPr>
            <a:lstStyle/>
            <a:p>
              <a:r>
                <a:rPr lang="en-US" dirty="0" smtClean="0"/>
                <a:t>A</a:t>
              </a:r>
              <a:endParaRPr lang="en-US" dirty="0"/>
            </a:p>
          </p:txBody>
        </p:sp>
      </p:grpSp>
      <p:grpSp>
        <p:nvGrpSpPr>
          <p:cNvPr id="94" name="Group 93"/>
          <p:cNvGrpSpPr/>
          <p:nvPr/>
        </p:nvGrpSpPr>
        <p:grpSpPr>
          <a:xfrm>
            <a:off x="5105400" y="1825823"/>
            <a:ext cx="2659839" cy="2365177"/>
            <a:chOff x="5493561" y="1825823"/>
            <a:chExt cx="2659839" cy="2365177"/>
          </a:xfrm>
        </p:grpSpPr>
        <p:sp>
          <p:nvSpPr>
            <p:cNvPr id="50" name="TextBox 49"/>
            <p:cNvSpPr txBox="1"/>
            <p:nvPr/>
          </p:nvSpPr>
          <p:spPr>
            <a:xfrm>
              <a:off x="5493561" y="2158008"/>
              <a:ext cx="516646" cy="432792"/>
            </a:xfrm>
            <a:prstGeom prst="ellipse">
              <a:avLst/>
            </a:prstGeom>
            <a:noFill/>
            <a:ln>
              <a:solidFill>
                <a:schemeClr val="tx1"/>
              </a:solidFill>
            </a:ln>
          </p:spPr>
          <p:txBody>
            <a:bodyPr wrap="none" rtlCol="0">
              <a:spAutoFit/>
            </a:bodyPr>
            <a:lstStyle/>
            <a:p>
              <a:r>
                <a:rPr lang="en-US" dirty="0" smtClean="0"/>
                <a:t>10</a:t>
              </a:r>
              <a:endParaRPr lang="en-US" dirty="0"/>
            </a:p>
          </p:txBody>
        </p:sp>
        <p:sp>
          <p:nvSpPr>
            <p:cNvPr id="52" name="TextBox 51"/>
            <p:cNvSpPr txBox="1"/>
            <p:nvPr/>
          </p:nvSpPr>
          <p:spPr>
            <a:xfrm>
              <a:off x="7315200" y="1853208"/>
              <a:ext cx="516646" cy="432792"/>
            </a:xfrm>
            <a:prstGeom prst="ellipse">
              <a:avLst/>
            </a:prstGeom>
            <a:noFill/>
            <a:ln>
              <a:solidFill>
                <a:schemeClr val="tx1"/>
              </a:solidFill>
            </a:ln>
          </p:spPr>
          <p:txBody>
            <a:bodyPr wrap="none" rtlCol="0">
              <a:spAutoFit/>
            </a:bodyPr>
            <a:lstStyle/>
            <a:p>
              <a:r>
                <a:rPr lang="en-US" dirty="0" smtClean="0"/>
                <a:t>13</a:t>
              </a:r>
              <a:endParaRPr lang="en-US" dirty="0"/>
            </a:p>
          </p:txBody>
        </p:sp>
        <p:sp>
          <p:nvSpPr>
            <p:cNvPr id="53" name="TextBox 52"/>
            <p:cNvSpPr txBox="1"/>
            <p:nvPr/>
          </p:nvSpPr>
          <p:spPr>
            <a:xfrm>
              <a:off x="6188954" y="2971800"/>
              <a:ext cx="516646" cy="432792"/>
            </a:xfrm>
            <a:prstGeom prst="ellipse">
              <a:avLst/>
            </a:prstGeom>
            <a:noFill/>
            <a:ln>
              <a:solidFill>
                <a:schemeClr val="tx1"/>
              </a:solidFill>
            </a:ln>
          </p:spPr>
          <p:txBody>
            <a:bodyPr wrap="none" rtlCol="0">
              <a:spAutoFit/>
            </a:bodyPr>
            <a:lstStyle/>
            <a:p>
              <a:r>
                <a:rPr lang="en-US" dirty="0" smtClean="0"/>
                <a:t>12</a:t>
              </a:r>
              <a:endParaRPr lang="en-US" dirty="0"/>
            </a:p>
          </p:txBody>
        </p:sp>
        <p:sp>
          <p:nvSpPr>
            <p:cNvPr id="54" name="TextBox 53"/>
            <p:cNvSpPr txBox="1"/>
            <p:nvPr/>
          </p:nvSpPr>
          <p:spPr>
            <a:xfrm>
              <a:off x="6493754" y="2386608"/>
              <a:ext cx="516646" cy="432792"/>
            </a:xfrm>
            <a:prstGeom prst="ellipse">
              <a:avLst/>
            </a:prstGeom>
            <a:noFill/>
            <a:ln>
              <a:solidFill>
                <a:schemeClr val="tx1"/>
              </a:solidFill>
            </a:ln>
          </p:spPr>
          <p:txBody>
            <a:bodyPr wrap="none" rtlCol="0">
              <a:spAutoFit/>
            </a:bodyPr>
            <a:lstStyle/>
            <a:p>
              <a:r>
                <a:rPr lang="en-US" dirty="0" smtClean="0"/>
                <a:t>11</a:t>
              </a:r>
              <a:endParaRPr lang="en-US" dirty="0"/>
            </a:p>
          </p:txBody>
        </p:sp>
        <p:sp>
          <p:nvSpPr>
            <p:cNvPr id="55" name="TextBox 54"/>
            <p:cNvSpPr txBox="1"/>
            <p:nvPr/>
          </p:nvSpPr>
          <p:spPr>
            <a:xfrm>
              <a:off x="7636754" y="2590800"/>
              <a:ext cx="516646" cy="432792"/>
            </a:xfrm>
            <a:prstGeom prst="ellipse">
              <a:avLst/>
            </a:prstGeom>
            <a:noFill/>
            <a:ln>
              <a:solidFill>
                <a:schemeClr val="tx1"/>
              </a:solidFill>
            </a:ln>
          </p:spPr>
          <p:txBody>
            <a:bodyPr wrap="none" rtlCol="0">
              <a:spAutoFit/>
            </a:bodyPr>
            <a:lstStyle/>
            <a:p>
              <a:r>
                <a:rPr lang="en-US" dirty="0" smtClean="0"/>
                <a:t>14</a:t>
              </a:r>
              <a:endParaRPr lang="en-US" dirty="0"/>
            </a:p>
          </p:txBody>
        </p:sp>
        <p:sp>
          <p:nvSpPr>
            <p:cNvPr id="56" name="TextBox 55"/>
            <p:cNvSpPr txBox="1"/>
            <p:nvPr/>
          </p:nvSpPr>
          <p:spPr>
            <a:xfrm>
              <a:off x="7027154" y="3581400"/>
              <a:ext cx="516646" cy="432792"/>
            </a:xfrm>
            <a:prstGeom prst="ellipse">
              <a:avLst/>
            </a:prstGeom>
            <a:noFill/>
            <a:ln>
              <a:solidFill>
                <a:schemeClr val="tx1"/>
              </a:solidFill>
            </a:ln>
          </p:spPr>
          <p:txBody>
            <a:bodyPr wrap="none" rtlCol="0">
              <a:spAutoFit/>
            </a:bodyPr>
            <a:lstStyle/>
            <a:p>
              <a:r>
                <a:rPr lang="en-US" dirty="0" smtClean="0"/>
                <a:t>16</a:t>
              </a:r>
              <a:endParaRPr lang="en-US" dirty="0"/>
            </a:p>
          </p:txBody>
        </p:sp>
        <p:cxnSp>
          <p:nvCxnSpPr>
            <p:cNvPr id="59" name="Straight Arrow Connector 58"/>
            <p:cNvCxnSpPr>
              <a:stCxn id="50" idx="5"/>
              <a:endCxn id="54" idx="2"/>
            </p:cNvCxnSpPr>
            <p:nvPr/>
          </p:nvCxnSpPr>
          <p:spPr bwMode="auto">
            <a:xfrm rot="16200000" flipH="1">
              <a:off x="6176358" y="2285607"/>
              <a:ext cx="75585" cy="55920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1" name="Straight Arrow Connector 60"/>
            <p:cNvCxnSpPr>
              <a:stCxn id="54" idx="7"/>
              <a:endCxn id="52" idx="3"/>
            </p:cNvCxnSpPr>
            <p:nvPr/>
          </p:nvCxnSpPr>
          <p:spPr bwMode="auto">
            <a:xfrm rot="5400000" flipH="1" flipV="1">
              <a:off x="7049115" y="2108243"/>
              <a:ext cx="227370" cy="45612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3" name="Straight Arrow Connector 62"/>
            <p:cNvCxnSpPr>
              <a:stCxn id="50" idx="4"/>
              <a:endCxn id="53" idx="1"/>
            </p:cNvCxnSpPr>
            <p:nvPr/>
          </p:nvCxnSpPr>
          <p:spPr bwMode="auto">
            <a:xfrm rot="16200000" flipH="1">
              <a:off x="5786059" y="2556624"/>
              <a:ext cx="444381" cy="512731"/>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4" name="Straight Arrow Connector 63"/>
            <p:cNvCxnSpPr>
              <a:stCxn id="53" idx="5"/>
              <a:endCxn id="56" idx="1"/>
            </p:cNvCxnSpPr>
            <p:nvPr/>
          </p:nvCxnSpPr>
          <p:spPr bwMode="auto">
            <a:xfrm rot="16200000" flipH="1">
              <a:off x="6714592" y="3256558"/>
              <a:ext cx="303570" cy="47287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5" name="Straight Arrow Connector 64"/>
            <p:cNvCxnSpPr>
              <a:stCxn id="54" idx="5"/>
              <a:endCxn id="55" idx="2"/>
            </p:cNvCxnSpPr>
            <p:nvPr/>
          </p:nvCxnSpPr>
          <p:spPr bwMode="auto">
            <a:xfrm rot="16200000" flipH="1">
              <a:off x="7260158" y="2430599"/>
              <a:ext cx="51177" cy="70201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7" name="Straight Arrow Connector 66"/>
            <p:cNvCxnSpPr>
              <a:stCxn id="50" idx="7"/>
            </p:cNvCxnSpPr>
            <p:nvPr/>
          </p:nvCxnSpPr>
          <p:spPr bwMode="auto">
            <a:xfrm rot="5400000" flipH="1" flipV="1">
              <a:off x="5945484" y="1918473"/>
              <a:ext cx="291979" cy="313854"/>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69" name="TextBox 68"/>
            <p:cNvSpPr txBox="1"/>
            <p:nvPr/>
          </p:nvSpPr>
          <p:spPr>
            <a:xfrm>
              <a:off x="5823168" y="1825823"/>
              <a:ext cx="266420" cy="307777"/>
            </a:xfrm>
            <a:prstGeom prst="rect">
              <a:avLst/>
            </a:prstGeom>
            <a:noFill/>
          </p:spPr>
          <p:txBody>
            <a:bodyPr wrap="none" rtlCol="0">
              <a:spAutoFit/>
            </a:bodyPr>
            <a:lstStyle/>
            <a:p>
              <a:r>
                <a:rPr lang="en-US" dirty="0" smtClean="0"/>
                <a:t>F</a:t>
              </a:r>
              <a:endParaRPr lang="en-US" dirty="0"/>
            </a:p>
          </p:txBody>
        </p:sp>
        <p:sp>
          <p:nvSpPr>
            <p:cNvPr id="70" name="TextBox 69"/>
            <p:cNvSpPr txBox="1"/>
            <p:nvPr/>
          </p:nvSpPr>
          <p:spPr>
            <a:xfrm>
              <a:off x="6107130" y="2283023"/>
              <a:ext cx="293670" cy="307777"/>
            </a:xfrm>
            <a:prstGeom prst="rect">
              <a:avLst/>
            </a:prstGeom>
            <a:noFill/>
          </p:spPr>
          <p:txBody>
            <a:bodyPr wrap="none" rtlCol="0">
              <a:spAutoFit/>
            </a:bodyPr>
            <a:lstStyle/>
            <a:p>
              <a:r>
                <a:rPr lang="en-US" dirty="0" smtClean="0"/>
                <a:t>A</a:t>
              </a:r>
              <a:endParaRPr lang="en-US" dirty="0"/>
            </a:p>
          </p:txBody>
        </p:sp>
        <p:sp>
          <p:nvSpPr>
            <p:cNvPr id="71" name="TextBox 70"/>
            <p:cNvSpPr txBox="1"/>
            <p:nvPr/>
          </p:nvSpPr>
          <p:spPr>
            <a:xfrm>
              <a:off x="6648544" y="3426023"/>
              <a:ext cx="285656" cy="307777"/>
            </a:xfrm>
            <a:prstGeom prst="rect">
              <a:avLst/>
            </a:prstGeom>
            <a:noFill/>
          </p:spPr>
          <p:txBody>
            <a:bodyPr wrap="none" rtlCol="0">
              <a:spAutoFit/>
            </a:bodyPr>
            <a:lstStyle/>
            <a:p>
              <a:r>
                <a:rPr lang="en-US" dirty="0" smtClean="0"/>
                <a:t>B</a:t>
              </a:r>
              <a:endParaRPr lang="en-US" dirty="0"/>
            </a:p>
          </p:txBody>
        </p:sp>
        <p:sp>
          <p:nvSpPr>
            <p:cNvPr id="72" name="TextBox 71"/>
            <p:cNvSpPr txBox="1"/>
            <p:nvPr/>
          </p:nvSpPr>
          <p:spPr>
            <a:xfrm>
              <a:off x="7181944" y="2514600"/>
              <a:ext cx="285656" cy="307777"/>
            </a:xfrm>
            <a:prstGeom prst="rect">
              <a:avLst/>
            </a:prstGeom>
            <a:noFill/>
          </p:spPr>
          <p:txBody>
            <a:bodyPr wrap="none" rtlCol="0">
              <a:spAutoFit/>
            </a:bodyPr>
            <a:lstStyle/>
            <a:p>
              <a:r>
                <a:rPr lang="en-US" dirty="0" smtClean="0"/>
                <a:t>B</a:t>
              </a:r>
              <a:endParaRPr lang="en-US" dirty="0"/>
            </a:p>
          </p:txBody>
        </p:sp>
        <p:sp>
          <p:nvSpPr>
            <p:cNvPr id="74" name="TextBox 73"/>
            <p:cNvSpPr txBox="1"/>
            <p:nvPr/>
          </p:nvSpPr>
          <p:spPr>
            <a:xfrm>
              <a:off x="7010400" y="2057400"/>
              <a:ext cx="279244" cy="307777"/>
            </a:xfrm>
            <a:prstGeom prst="rect">
              <a:avLst/>
            </a:prstGeom>
            <a:noFill/>
          </p:spPr>
          <p:txBody>
            <a:bodyPr wrap="none" rtlCol="0">
              <a:spAutoFit/>
            </a:bodyPr>
            <a:lstStyle/>
            <a:p>
              <a:r>
                <a:rPr lang="en-US" dirty="0" smtClean="0"/>
                <a:t>C</a:t>
              </a:r>
              <a:endParaRPr lang="en-US" dirty="0"/>
            </a:p>
          </p:txBody>
        </p:sp>
        <p:sp>
          <p:nvSpPr>
            <p:cNvPr id="75" name="TextBox 74"/>
            <p:cNvSpPr txBox="1"/>
            <p:nvPr/>
          </p:nvSpPr>
          <p:spPr>
            <a:xfrm>
              <a:off x="6197756" y="3426023"/>
              <a:ext cx="279244" cy="307777"/>
            </a:xfrm>
            <a:prstGeom prst="rect">
              <a:avLst/>
            </a:prstGeom>
            <a:noFill/>
          </p:spPr>
          <p:txBody>
            <a:bodyPr wrap="none" rtlCol="0">
              <a:spAutoFit/>
            </a:bodyPr>
            <a:lstStyle/>
            <a:p>
              <a:r>
                <a:rPr lang="en-US" dirty="0" smtClean="0"/>
                <a:t>C</a:t>
              </a:r>
              <a:endParaRPr lang="en-US" dirty="0"/>
            </a:p>
          </p:txBody>
        </p:sp>
        <p:sp>
          <p:nvSpPr>
            <p:cNvPr id="77" name="TextBox 76"/>
            <p:cNvSpPr txBox="1"/>
            <p:nvPr/>
          </p:nvSpPr>
          <p:spPr>
            <a:xfrm>
              <a:off x="5802330" y="2740223"/>
              <a:ext cx="293670" cy="307777"/>
            </a:xfrm>
            <a:prstGeom prst="rect">
              <a:avLst/>
            </a:prstGeom>
            <a:noFill/>
          </p:spPr>
          <p:txBody>
            <a:bodyPr wrap="none" rtlCol="0">
              <a:spAutoFit/>
            </a:bodyPr>
            <a:lstStyle/>
            <a:p>
              <a:r>
                <a:rPr lang="en-US" dirty="0" smtClean="0"/>
                <a:t>A</a:t>
              </a:r>
              <a:endParaRPr lang="en-US" dirty="0"/>
            </a:p>
          </p:txBody>
        </p:sp>
        <p:cxnSp>
          <p:nvCxnSpPr>
            <p:cNvPr id="81" name="Straight Arrow Connector 80"/>
            <p:cNvCxnSpPr/>
            <p:nvPr/>
          </p:nvCxnSpPr>
          <p:spPr bwMode="auto">
            <a:xfrm rot="5400000" flipH="1" flipV="1">
              <a:off x="6553200" y="2133600"/>
              <a:ext cx="457200"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82" name="TextBox 81"/>
            <p:cNvSpPr txBox="1"/>
            <p:nvPr/>
          </p:nvSpPr>
          <p:spPr>
            <a:xfrm>
              <a:off x="6781800" y="1981200"/>
              <a:ext cx="298480" cy="307777"/>
            </a:xfrm>
            <a:prstGeom prst="rect">
              <a:avLst/>
            </a:prstGeom>
            <a:noFill/>
          </p:spPr>
          <p:txBody>
            <a:bodyPr wrap="none" rtlCol="0">
              <a:spAutoFit/>
            </a:bodyPr>
            <a:lstStyle/>
            <a:p>
              <a:r>
                <a:rPr lang="en-US" dirty="0" smtClean="0"/>
                <a:t>D</a:t>
              </a:r>
              <a:endParaRPr lang="en-US" dirty="0"/>
            </a:p>
          </p:txBody>
        </p:sp>
        <p:sp>
          <p:nvSpPr>
            <p:cNvPr id="83" name="TextBox 82"/>
            <p:cNvSpPr txBox="1"/>
            <p:nvPr/>
          </p:nvSpPr>
          <p:spPr>
            <a:xfrm>
              <a:off x="7162800" y="3048000"/>
              <a:ext cx="516646" cy="432792"/>
            </a:xfrm>
            <a:prstGeom prst="ellipse">
              <a:avLst/>
            </a:prstGeom>
            <a:noFill/>
            <a:ln>
              <a:solidFill>
                <a:schemeClr val="tx1"/>
              </a:solidFill>
            </a:ln>
          </p:spPr>
          <p:txBody>
            <a:bodyPr wrap="none" rtlCol="0">
              <a:spAutoFit/>
            </a:bodyPr>
            <a:lstStyle/>
            <a:p>
              <a:r>
                <a:rPr lang="en-US" dirty="0" smtClean="0"/>
                <a:t>15</a:t>
              </a:r>
              <a:endParaRPr lang="en-US" dirty="0"/>
            </a:p>
          </p:txBody>
        </p:sp>
        <p:sp>
          <p:nvSpPr>
            <p:cNvPr id="84" name="TextBox 83"/>
            <p:cNvSpPr txBox="1"/>
            <p:nvPr/>
          </p:nvSpPr>
          <p:spPr>
            <a:xfrm>
              <a:off x="6172200" y="3758208"/>
              <a:ext cx="516646" cy="432792"/>
            </a:xfrm>
            <a:prstGeom prst="ellipse">
              <a:avLst/>
            </a:prstGeom>
            <a:noFill/>
            <a:ln>
              <a:solidFill>
                <a:schemeClr val="tx1"/>
              </a:solidFill>
            </a:ln>
          </p:spPr>
          <p:txBody>
            <a:bodyPr wrap="none" rtlCol="0">
              <a:spAutoFit/>
            </a:bodyPr>
            <a:lstStyle/>
            <a:p>
              <a:r>
                <a:rPr lang="en-US" dirty="0" smtClean="0"/>
                <a:t>17</a:t>
              </a:r>
              <a:endParaRPr lang="en-US" dirty="0"/>
            </a:p>
          </p:txBody>
        </p:sp>
        <p:cxnSp>
          <p:nvCxnSpPr>
            <p:cNvPr id="86" name="Straight Arrow Connector 85"/>
            <p:cNvCxnSpPr>
              <a:stCxn id="53" idx="6"/>
              <a:endCxn id="83" idx="2"/>
            </p:cNvCxnSpPr>
            <p:nvPr/>
          </p:nvCxnSpPr>
          <p:spPr bwMode="auto">
            <a:xfrm>
              <a:off x="6705600" y="3188196"/>
              <a:ext cx="457200" cy="762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8" name="Straight Arrow Connector 87"/>
            <p:cNvCxnSpPr>
              <a:stCxn id="53" idx="4"/>
              <a:endCxn id="84" idx="0"/>
            </p:cNvCxnSpPr>
            <p:nvPr/>
          </p:nvCxnSpPr>
          <p:spPr bwMode="auto">
            <a:xfrm rot="5400000">
              <a:off x="6262092" y="3573023"/>
              <a:ext cx="353616" cy="16754"/>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90" name="TextBox 89"/>
            <p:cNvSpPr txBox="1"/>
            <p:nvPr/>
          </p:nvSpPr>
          <p:spPr>
            <a:xfrm>
              <a:off x="6800944" y="2971800"/>
              <a:ext cx="285656" cy="307777"/>
            </a:xfrm>
            <a:prstGeom prst="rect">
              <a:avLst/>
            </a:prstGeom>
            <a:noFill/>
          </p:spPr>
          <p:txBody>
            <a:bodyPr wrap="none" rtlCol="0">
              <a:spAutoFit/>
            </a:bodyPr>
            <a:lstStyle/>
            <a:p>
              <a:r>
                <a:rPr lang="en-US" dirty="0" smtClean="0"/>
                <a:t>B</a:t>
              </a:r>
              <a:endParaRPr lang="en-US" dirty="0"/>
            </a:p>
          </p:txBody>
        </p:sp>
        <p:cxnSp>
          <p:nvCxnSpPr>
            <p:cNvPr id="92" name="Straight Arrow Connector 91"/>
            <p:cNvCxnSpPr>
              <a:stCxn id="53" idx="2"/>
            </p:cNvCxnSpPr>
            <p:nvPr/>
          </p:nvCxnSpPr>
          <p:spPr bwMode="auto">
            <a:xfrm rot="10800000" flipV="1">
              <a:off x="5867400" y="3188196"/>
              <a:ext cx="321554" cy="317004"/>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93" name="TextBox 92"/>
            <p:cNvSpPr txBox="1"/>
            <p:nvPr/>
          </p:nvSpPr>
          <p:spPr>
            <a:xfrm>
              <a:off x="5899368" y="3048000"/>
              <a:ext cx="272832" cy="307777"/>
            </a:xfrm>
            <a:prstGeom prst="rect">
              <a:avLst/>
            </a:prstGeom>
            <a:noFill/>
          </p:spPr>
          <p:txBody>
            <a:bodyPr wrap="none" rtlCol="0">
              <a:spAutoFit/>
            </a:bodyPr>
            <a:lstStyle/>
            <a:p>
              <a:r>
                <a:rPr lang="en-US" dirty="0" smtClean="0"/>
                <a:t>E</a:t>
              </a:r>
              <a:endParaRPr lang="en-US" dirty="0"/>
            </a:p>
          </p:txBody>
        </p:sp>
      </p:grpSp>
      <p:sp>
        <p:nvSpPr>
          <p:cNvPr id="9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t>Heuristic </a:t>
            </a:r>
            <a:r>
              <a:rPr lang="en-US" sz="2400" kern="0" dirty="0" err="1" smtClean="0"/>
              <a:t>subgraph</a:t>
            </a:r>
            <a:r>
              <a:rPr lang="en-US" sz="2400" kern="0" dirty="0" smtClean="0"/>
              <a:t> similarity</a:t>
            </a:r>
          </a:p>
          <a:p>
            <a:pPr marL="742950" lvl="1" indent="-285750">
              <a:spcBef>
                <a:spcPct val="20000"/>
              </a:spcBef>
              <a:buClr>
                <a:schemeClr val="bg2"/>
              </a:buClr>
              <a:buSzPct val="80000"/>
              <a:buFont typeface="Arial" charset="0"/>
              <a:buChar char="–"/>
              <a:defRPr/>
            </a:pPr>
            <a:r>
              <a:rPr lang="en-US" sz="2200" kern="0" dirty="0" smtClean="0"/>
              <a:t>For every path from v</a:t>
            </a:r>
            <a:r>
              <a:rPr lang="en-US" sz="2200" kern="0" baseline="-25000" dirty="0" smtClean="0"/>
              <a:t>0</a:t>
            </a:r>
            <a:r>
              <a:rPr lang="en-US" sz="2200" kern="0" dirty="0" smtClean="0"/>
              <a:t> in G, the same path is in G’ from v</a:t>
            </a:r>
            <a:r>
              <a:rPr lang="en-US" sz="2200" kern="0" baseline="-25000" dirty="0" smtClean="0"/>
              <a:t>0</a:t>
            </a:r>
            <a:r>
              <a:rPr lang="en-US" sz="2200" kern="0" dirty="0" smtClean="0"/>
              <a:t>’ </a:t>
            </a:r>
          </a:p>
          <a:p>
            <a:pPr marL="742950" lvl="1" indent="-285750">
              <a:spcBef>
                <a:spcPct val="20000"/>
              </a:spcBef>
              <a:buClr>
                <a:schemeClr val="bg2"/>
              </a:buClr>
              <a:buSzPct val="80000"/>
              <a:buFont typeface="Arial" charset="0"/>
              <a:buChar char="–"/>
              <a:defRPr/>
            </a:pPr>
            <a:r>
              <a:rPr lang="en-US" sz="2200" kern="0" dirty="0" smtClean="0">
                <a:latin typeface="+mn-lt"/>
              </a:rPr>
              <a:t>{</a:t>
            </a:r>
            <a:r>
              <a:rPr lang="en-US" sz="2200" u="sng" kern="0" dirty="0" smtClean="0">
                <a:latin typeface="+mn-lt"/>
              </a:rPr>
              <a:t>1</a:t>
            </a:r>
            <a:r>
              <a:rPr lang="en-US" sz="2200" kern="0" dirty="0" smtClean="0">
                <a:latin typeface="+mn-lt"/>
              </a:rPr>
              <a:t>, 2, 3, 4, 5, 6, 7} is similar to {</a:t>
            </a:r>
            <a:r>
              <a:rPr lang="en-US" sz="2200" u="sng" kern="0" dirty="0" smtClean="0">
                <a:latin typeface="+mn-lt"/>
              </a:rPr>
              <a:t>10</a:t>
            </a:r>
            <a:r>
              <a:rPr lang="en-US" sz="2200" kern="0" dirty="0" smtClean="0">
                <a:latin typeface="+mn-lt"/>
              </a:rPr>
              <a:t>, 11, 12, 13, 14, 15, 16, 17}</a:t>
            </a:r>
          </a:p>
          <a:p>
            <a:pPr marL="742950" lvl="1" indent="-285750">
              <a:spcBef>
                <a:spcPct val="20000"/>
              </a:spcBef>
              <a:buClr>
                <a:schemeClr val="bg2"/>
              </a:buClr>
              <a:buSzPct val="80000"/>
              <a:buFont typeface="Arial" charset="0"/>
              <a:buChar char="–"/>
              <a:defRPr/>
            </a:pPr>
            <a:r>
              <a:rPr kumimoji="0" lang="en-US" sz="2200" i="0" u="none" strike="noStrike" kern="0" cap="none" spc="0" normalizeH="0" baseline="0" noProof="0" dirty="0" smtClean="0">
                <a:ln>
                  <a:noFill/>
                </a:ln>
                <a:solidFill>
                  <a:schemeClr val="tx1"/>
                </a:solidFill>
                <a:effectLst/>
                <a:uLnTx/>
                <a:uFillTx/>
                <a:latin typeface="+mn-lt"/>
              </a:rPr>
              <a:t>Quite efficient,</a:t>
            </a:r>
            <a:r>
              <a:rPr kumimoji="0" lang="en-US" sz="2200" i="0" u="none" strike="noStrike" kern="0" cap="none" spc="0" normalizeH="0" noProof="0" dirty="0" smtClean="0">
                <a:ln>
                  <a:noFill/>
                </a:ln>
                <a:solidFill>
                  <a:schemeClr val="tx1"/>
                </a:solidFill>
                <a:effectLst/>
                <a:uLnTx/>
                <a:uFillTx/>
                <a:latin typeface="+mn-lt"/>
              </a:rPr>
              <a:t> though not very scalable</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Scalable Solution for All Pairs Matching</a:t>
            </a:r>
          </a:p>
        </p:txBody>
      </p:sp>
      <p:sp>
        <p:nvSpPr>
          <p:cNvPr id="11267" name="Rectangle 3"/>
          <p:cNvSpPr>
            <a:spLocks noGrp="1" noChangeArrowheads="1"/>
          </p:cNvSpPr>
          <p:nvPr>
            <p:ph type="body" idx="1"/>
          </p:nvPr>
        </p:nvSpPr>
        <p:spPr/>
        <p:txBody>
          <a:bodyPr/>
          <a:lstStyle/>
          <a:p>
            <a:r>
              <a:rPr lang="en-US" b="1" dirty="0" smtClean="0"/>
              <a:t>Goal: avoid comparison of all pairs of programs</a:t>
            </a:r>
          </a:p>
          <a:p>
            <a:endParaRPr lang="en-US" b="1" dirty="0" smtClean="0"/>
          </a:p>
          <a:p>
            <a:r>
              <a:rPr lang="en-US" b="1" dirty="0" smtClean="0"/>
              <a:t>Text-based strategies</a:t>
            </a:r>
          </a:p>
          <a:p>
            <a:pPr lvl="1"/>
            <a:r>
              <a:rPr lang="en-US" b="1" dirty="0" smtClean="0"/>
              <a:t>Use scalable solution for all pairs matching for documents</a:t>
            </a:r>
          </a:p>
          <a:p>
            <a:endParaRPr lang="en-US" b="1" dirty="0" smtClean="0"/>
          </a:p>
          <a:p>
            <a:r>
              <a:rPr lang="en-US" b="1" dirty="0" smtClean="0"/>
              <a:t>Tree-based strategies</a:t>
            </a:r>
          </a:p>
          <a:p>
            <a:pPr lvl="1"/>
            <a:r>
              <a:rPr lang="en-US" b="1" dirty="0" smtClean="0"/>
              <a:t>Cluster characteristic vectors of </a:t>
            </a:r>
            <a:r>
              <a:rPr lang="en-US" b="1" dirty="0" err="1" smtClean="0"/>
              <a:t>subtrees</a:t>
            </a:r>
            <a:r>
              <a:rPr lang="en-US" b="1" dirty="0" smtClean="0"/>
              <a:t>, forests of ASTs </a:t>
            </a:r>
          </a:p>
          <a:p>
            <a:pPr lvl="1">
              <a:buNone/>
            </a:pPr>
            <a:endParaRPr lang="en-US" b="1" dirty="0" smtClean="0"/>
          </a:p>
          <a:p>
            <a:r>
              <a:rPr lang="en-US" b="1" dirty="0" smtClean="0"/>
              <a:t>Graph-based strategies</a:t>
            </a:r>
          </a:p>
          <a:p>
            <a:pPr lvl="1"/>
            <a:r>
              <a:rPr lang="en-US" b="1" dirty="0" smtClean="0"/>
              <a:t>Use </a:t>
            </a:r>
            <a:r>
              <a:rPr lang="en-US" b="1" dirty="0" err="1" smtClean="0"/>
              <a:t>subgraph</a:t>
            </a:r>
            <a:r>
              <a:rPr lang="en-US" b="1" dirty="0" smtClean="0"/>
              <a:t> similarity based on sets of paths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Outline</a:t>
            </a:r>
          </a:p>
        </p:txBody>
      </p:sp>
      <p:sp>
        <p:nvSpPr>
          <p:cNvPr id="11267" name="Rectangle 3"/>
          <p:cNvSpPr>
            <a:spLocks noGrp="1" noChangeArrowheads="1"/>
          </p:cNvSpPr>
          <p:nvPr>
            <p:ph type="body" idx="1"/>
          </p:nvPr>
        </p:nvSpPr>
        <p:spPr/>
        <p:txBody>
          <a:bodyPr/>
          <a:lstStyle/>
          <a:p>
            <a:r>
              <a:rPr lang="en-US" b="1" dirty="0" smtClean="0"/>
              <a:t>Motivation</a:t>
            </a:r>
          </a:p>
          <a:p>
            <a:pPr lvl="1"/>
            <a:r>
              <a:rPr lang="en-US" b="1" dirty="0" smtClean="0">
                <a:solidFill>
                  <a:schemeClr val="bg1">
                    <a:lumMod val="85000"/>
                  </a:schemeClr>
                </a:solidFill>
              </a:rPr>
              <a:t>Why does copy detection matter?</a:t>
            </a:r>
            <a:endParaRPr lang="en-US" b="1" dirty="0" smtClean="0">
              <a:solidFill>
                <a:schemeClr val="bg1">
                  <a:lumMod val="85000"/>
                </a:schemeClr>
              </a:solidFill>
              <a:sym typeface="Wingdings" pitchFamily="2" charset="2"/>
            </a:endParaRPr>
          </a:p>
          <a:p>
            <a:pPr lvl="1"/>
            <a:r>
              <a:rPr lang="en-US" b="1" dirty="0" smtClean="0">
                <a:solidFill>
                  <a:schemeClr val="bg1">
                    <a:lumMod val="85000"/>
                  </a:schemeClr>
                </a:solidFill>
                <a:sym typeface="Wingdings" pitchFamily="2" charset="2"/>
              </a:rPr>
              <a:t>Examples of copying, not copying</a:t>
            </a:r>
          </a:p>
          <a:p>
            <a:pPr lvl="1">
              <a:buNone/>
            </a:pPr>
            <a:endParaRPr lang="en-US" b="1" dirty="0" smtClean="0"/>
          </a:p>
          <a:p>
            <a:r>
              <a:rPr lang="en-US" b="1" dirty="0" smtClean="0"/>
              <a:t>Copy detection</a:t>
            </a:r>
          </a:p>
          <a:p>
            <a:pPr lvl="1"/>
            <a:r>
              <a:rPr lang="en-US" b="1" dirty="0" smtClean="0">
                <a:solidFill>
                  <a:schemeClr val="bg1">
                    <a:lumMod val="85000"/>
                  </a:schemeClr>
                </a:solidFill>
              </a:rPr>
              <a:t>In documents</a:t>
            </a:r>
          </a:p>
          <a:p>
            <a:pPr lvl="1"/>
            <a:r>
              <a:rPr lang="en-US" b="1" dirty="0" smtClean="0">
                <a:solidFill>
                  <a:schemeClr val="bg1">
                    <a:lumMod val="85000"/>
                  </a:schemeClr>
                </a:solidFill>
              </a:rPr>
              <a:t>In software</a:t>
            </a:r>
          </a:p>
          <a:p>
            <a:pPr lvl="1"/>
            <a:r>
              <a:rPr lang="en-US" b="1" dirty="0" smtClean="0"/>
              <a:t>In databases</a:t>
            </a:r>
          </a:p>
          <a:p>
            <a:endParaRPr lang="en-US" b="1" dirty="0" smtClean="0"/>
          </a:p>
          <a:p>
            <a:r>
              <a:rPr lang="en-US" b="1" dirty="0" smtClean="0"/>
              <a:t>Summary and future work</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Database Copy Detection: Challenges</a:t>
            </a:r>
          </a:p>
        </p:txBody>
      </p:sp>
      <p:sp>
        <p:nvSpPr>
          <p:cNvPr id="11267" name="Rectangle 3"/>
          <p:cNvSpPr>
            <a:spLocks noGrp="1" noChangeArrowheads="1"/>
          </p:cNvSpPr>
          <p:nvPr>
            <p:ph type="body" idx="1"/>
          </p:nvPr>
        </p:nvSpPr>
        <p:spPr/>
        <p:txBody>
          <a:bodyPr/>
          <a:lstStyle/>
          <a:p>
            <a:r>
              <a:rPr lang="en-US" b="1" dirty="0" smtClean="0"/>
              <a:t>Shared values possible for accurate, independent sources</a:t>
            </a:r>
          </a:p>
          <a:p>
            <a:pPr lvl="1"/>
            <a:r>
              <a:rPr lang="en-US" b="1" dirty="0" smtClean="0">
                <a:sym typeface="Wingdings" pitchFamily="2" charset="2"/>
              </a:rPr>
              <a:t>Textual similarity is insufficient evidence for copy detection</a:t>
            </a:r>
          </a:p>
          <a:p>
            <a:pPr lvl="1">
              <a:buNone/>
            </a:pPr>
            <a:endParaRPr lang="en-US" b="1" dirty="0" smtClean="0"/>
          </a:p>
          <a:p>
            <a:r>
              <a:rPr lang="en-US" b="1" dirty="0" smtClean="0"/>
              <a:t>Copier can copy only a small subset of data items </a:t>
            </a:r>
          </a:p>
          <a:p>
            <a:pPr lvl="1"/>
            <a:r>
              <a:rPr lang="en-US" b="1" dirty="0" smtClean="0"/>
              <a:t>Similar to text reuse or code clones</a:t>
            </a:r>
          </a:p>
          <a:p>
            <a:pPr>
              <a:buNone/>
            </a:pPr>
            <a:endParaRPr lang="en-US" b="1" dirty="0" smtClean="0"/>
          </a:p>
          <a:p>
            <a:r>
              <a:rPr lang="en-US" b="1" dirty="0" smtClean="0"/>
              <a:t>Copying relationships can be complex</a:t>
            </a:r>
          </a:p>
          <a:p>
            <a:pPr lvl="1"/>
            <a:r>
              <a:rPr lang="en-US" b="1" dirty="0" smtClean="0"/>
              <a:t>Copying direction, co-copying, transitive copying </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Using Solomon [DBS09, DBS10]</a:t>
            </a:r>
          </a:p>
        </p:txBody>
      </p:sp>
      <p:sp>
        <p:nvSpPr>
          <p:cNvPr id="11267" name="Rectangle 3"/>
          <p:cNvSpPr>
            <a:spLocks noGrp="1" noChangeArrowheads="1"/>
          </p:cNvSpPr>
          <p:nvPr>
            <p:ph type="body" idx="1"/>
          </p:nvPr>
        </p:nvSpPr>
        <p:spPr/>
        <p:txBody>
          <a:bodyPr/>
          <a:lstStyle/>
          <a:p>
            <a:r>
              <a:rPr lang="en-US" b="1" dirty="0" smtClean="0"/>
              <a:t>First solution for database copy detection</a:t>
            </a:r>
          </a:p>
          <a:p>
            <a:endParaRPr lang="en-US" b="1" dirty="0" smtClean="0"/>
          </a:p>
          <a:p>
            <a:r>
              <a:rPr lang="en-US" b="1" dirty="0" smtClean="0"/>
              <a:t>Solution strategy:</a:t>
            </a:r>
          </a:p>
          <a:p>
            <a:pPr lvl="1"/>
            <a:r>
              <a:rPr lang="en-US" b="1" dirty="0" smtClean="0"/>
              <a:t>Build Bayesian model to compute copy probability, direction</a:t>
            </a:r>
          </a:p>
          <a:p>
            <a:pPr lvl="1"/>
            <a:r>
              <a:rPr lang="en-US" b="1" dirty="0" smtClean="0"/>
              <a:t>Use value accuracy and format, coverage of data items</a:t>
            </a:r>
          </a:p>
          <a:p>
            <a:pPr lvl="1"/>
            <a:endParaRPr lang="en-US" b="1" dirty="0" smtClean="0"/>
          </a:p>
          <a:p>
            <a:r>
              <a:rPr lang="en-US" b="1" dirty="0" smtClean="0"/>
              <a:t>Advantages </a:t>
            </a:r>
          </a:p>
          <a:p>
            <a:pPr lvl="1"/>
            <a:r>
              <a:rPr lang="en-US" b="1" dirty="0" smtClean="0"/>
              <a:t>Uses data semantics for copy detection</a:t>
            </a:r>
          </a:p>
          <a:p>
            <a:pPr lvl="1"/>
            <a:r>
              <a:rPr lang="en-US" b="1" dirty="0" smtClean="0"/>
              <a:t>Robust to additions, deletions, modifications by copier</a:t>
            </a:r>
          </a:p>
          <a:p>
            <a:pPr lvl="1"/>
            <a:r>
              <a:rPr lang="en-US" b="1" dirty="0" smtClean="0"/>
              <a:t>Linear cost in the number of data items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Bayesian Analysis: Copying or Not?</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66</a:t>
            </a:fld>
            <a:endParaRPr lang="en-US" smtClean="0"/>
          </a:p>
        </p:txBody>
      </p:sp>
      <p:graphicFrame>
        <p:nvGraphicFramePr>
          <p:cNvPr id="6" name="Table 5"/>
          <p:cNvGraphicFramePr>
            <a:graphicFrameLocks noGrp="1"/>
          </p:cNvGraphicFramePr>
          <p:nvPr/>
        </p:nvGraphicFramePr>
        <p:xfrm>
          <a:off x="1142999" y="1752600"/>
          <a:ext cx="6934201" cy="1925320"/>
        </p:xfrm>
        <a:graphic>
          <a:graphicData uri="http://schemas.openxmlformats.org/drawingml/2006/table">
            <a:tbl>
              <a:tblPr bandRow="1">
                <a:tableStyleId>{5C22544A-7EE6-4342-B048-85BDC9FD1C3A}</a:tableStyleId>
              </a:tblPr>
              <a:tblGrid>
                <a:gridCol w="467475"/>
                <a:gridCol w="2961526"/>
                <a:gridCol w="304800"/>
                <a:gridCol w="3200400"/>
              </a:tblGrid>
              <a:tr h="370840">
                <a:tc>
                  <a:txBody>
                    <a:bodyPr/>
                    <a:lstStyle/>
                    <a:p>
                      <a:pPr algn="ctr"/>
                      <a:r>
                        <a:rPr lang="en-US" b="1" u="sng" dirty="0" smtClean="0"/>
                        <a:t>Pr</a:t>
                      </a:r>
                      <a:endParaRPr lang="en-US"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u="sng" dirty="0" smtClean="0"/>
                        <a:t>Independence</a:t>
                      </a:r>
                      <a:r>
                        <a:rPr lang="en-US" sz="1800" b="1" i="0" u="none" baseline="0" dirty="0" smtClean="0">
                          <a:latin typeface="+mn-lt"/>
                          <a:ea typeface="SimSun" pitchFamily="2" charset="-122"/>
                        </a:rPr>
                        <a:t> P</a:t>
                      </a:r>
                      <a:r>
                        <a:rPr lang="en-US" altLang="zh-CN" sz="1800" b="1" i="0" dirty="0" smtClean="0">
                          <a:latin typeface="+mn-lt"/>
                          <a:ea typeface="SimSun" pitchFamily="2" charset="-122"/>
                        </a:rPr>
                        <a:t>r(</a:t>
                      </a:r>
                      <a:r>
                        <a:rPr lang="az-Cyrl-AZ" altLang="zh-CN" sz="1800" b="1" i="0" dirty="0" smtClean="0">
                          <a:latin typeface="+mn-lt"/>
                          <a:ea typeface="SimSun" pitchFamily="2" charset="-122"/>
                        </a:rPr>
                        <a:t>Ф</a:t>
                      </a:r>
                      <a:r>
                        <a:rPr lang="en-US" altLang="zh-CN" sz="1800" b="1" i="0" dirty="0" smtClean="0">
                          <a:latin typeface="+mn-lt"/>
                          <a:ea typeface="SimSun" pitchFamily="2" charset="-122"/>
                          <a:sym typeface="Symbol"/>
                        </a:rPr>
                        <a:t>|</a:t>
                      </a:r>
                      <a:r>
                        <a:rPr lang="en-US" altLang="zh-CN" sz="1800" b="1" i="0" dirty="0" smtClean="0">
                          <a:latin typeface="+mn-lt"/>
                          <a:ea typeface="SimSun" pitchFamily="2" charset="-122"/>
                        </a:rPr>
                        <a:t>S</a:t>
                      </a:r>
                      <a:r>
                        <a:rPr lang="en-US" altLang="zh-CN" sz="1800" b="1" i="0" baseline="-25000" dirty="0" smtClean="0">
                          <a:latin typeface="+mn-lt"/>
                          <a:ea typeface="SimSun" pitchFamily="2" charset="-122"/>
                        </a:rPr>
                        <a:t>1</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altLang="zh-CN" sz="1800" b="1" i="0" dirty="0" smtClean="0">
                          <a:latin typeface="+mn-lt"/>
                          <a:ea typeface="SimSun" pitchFamily="2" charset="-122"/>
                        </a:rPr>
                        <a:t>)</a:t>
                      </a: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u="sng" dirty="0" smtClean="0"/>
                        <a:t>Copying</a:t>
                      </a:r>
                      <a:r>
                        <a:rPr lang="en-US" b="1" i="0" u="sng" baseline="0" dirty="0" smtClean="0"/>
                        <a:t> </a:t>
                      </a:r>
                      <a:r>
                        <a:rPr lang="en-US" b="1" i="0" u="none" baseline="0" dirty="0" smtClean="0"/>
                        <a:t>P</a:t>
                      </a:r>
                      <a:r>
                        <a:rPr lang="en-US" altLang="zh-CN" sz="1800" b="1" u="none" dirty="0" smtClean="0">
                          <a:latin typeface="+mn-lt"/>
                          <a:ea typeface="SimSun" pitchFamily="2" charset="-122"/>
                        </a:rPr>
                        <a:t>r(</a:t>
                      </a:r>
                      <a:r>
                        <a:rPr lang="az-Cyrl-AZ" altLang="zh-CN" sz="1800" b="1" u="none" dirty="0" smtClean="0">
                          <a:latin typeface="+mn-lt"/>
                          <a:ea typeface="SimSun" pitchFamily="2" charset="-122"/>
                        </a:rPr>
                        <a:t>Ф</a:t>
                      </a:r>
                      <a:r>
                        <a:rPr lang="en-US" altLang="zh-CN" sz="1800" b="1" u="none" dirty="0" smtClean="0">
                          <a:latin typeface="+mn-lt"/>
                          <a:ea typeface="SimSun" pitchFamily="2" charset="-122"/>
                          <a:sym typeface="Symbol"/>
                        </a:rPr>
                        <a:t>|</a:t>
                      </a:r>
                      <a:r>
                        <a:rPr lang="en-US" altLang="zh-CN" sz="1800" b="1" i="0" dirty="0" smtClean="0">
                          <a:latin typeface="+mn-lt"/>
                          <a:ea typeface="SimSun" pitchFamily="2" charset="-122"/>
                        </a:rPr>
                        <a:t>S</a:t>
                      </a:r>
                      <a:r>
                        <a:rPr lang="en-US" altLang="zh-CN" sz="1800" b="1" i="0" baseline="-25000" dirty="0" smtClean="0">
                          <a:latin typeface="+mn-lt"/>
                          <a:ea typeface="SimSun" pitchFamily="2" charset="-122"/>
                        </a:rPr>
                        <a:t>1</a:t>
                      </a:r>
                      <a:r>
                        <a:rPr lang="en-US" altLang="zh-CN" sz="1800" b="1" u="none" dirty="0" smtClean="0">
                          <a:latin typeface="+mn-lt"/>
                          <a:ea typeface="SimSun" pitchFamily="2" charset="-122"/>
                          <a:sym typeface="Symbol"/>
                        </a:rPr>
                        <a:t>S</a:t>
                      </a:r>
                      <a:r>
                        <a:rPr lang="en-US" altLang="zh-CN" sz="1800" b="1" u="none" baseline="-25000" dirty="0" smtClean="0">
                          <a:latin typeface="+mn-lt"/>
                          <a:ea typeface="SimSun" pitchFamily="2" charset="-122"/>
                          <a:sym typeface="Symbol"/>
                        </a:rPr>
                        <a:t>2</a:t>
                      </a:r>
                      <a:r>
                        <a:rPr lang="en-US" altLang="zh-CN" sz="1800" b="1" u="none" dirty="0" smtClean="0">
                          <a:latin typeface="+mn-lt"/>
                          <a:ea typeface="SimSun" pitchFamily="2" charset="-122"/>
                        </a:rPr>
                        <a:t>)</a:t>
                      </a:r>
                      <a:endParaRPr lang="en-US" b="1" i="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st</a:t>
                      </a:r>
                      <a:endParaRPr lang="en-US" b="1" baseline="-25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b="1" dirty="0" smtClean="0"/>
                        <a:t>S)</a:t>
                      </a:r>
                      <a:r>
                        <a:rPr lang="en-US" b="1" baseline="30000" dirty="0" smtClean="0"/>
                        <a:t>2</a:t>
                      </a:r>
                      <a:endParaRPr lang="en-US" b="1"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baseline="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b="1" dirty="0" smtClean="0"/>
                        <a:t>S)*c</a:t>
                      </a:r>
                      <a:r>
                        <a:rPr lang="en-US" b="1" baseline="0" dirty="0" smtClean="0"/>
                        <a:t> + </a:t>
                      </a:r>
                      <a:r>
                        <a:rPr lang="el-GR" b="1" dirty="0" smtClean="0"/>
                        <a:t>α(</a:t>
                      </a:r>
                      <a:r>
                        <a:rPr lang="en-US" b="1" dirty="0" smtClean="0"/>
                        <a:t>S)</a:t>
                      </a:r>
                      <a:r>
                        <a:rPr lang="en-US" b="1" baseline="30000" dirty="0" smtClean="0"/>
                        <a:t>2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sf</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n((1 - </a:t>
                      </a:r>
                      <a:r>
                        <a:rPr lang="el-GR" b="1" dirty="0" smtClean="0"/>
                        <a:t>α(</a:t>
                      </a:r>
                      <a:r>
                        <a:rPr lang="en-US" b="1" dirty="0" smtClean="0"/>
                        <a:t>S))/n)</a:t>
                      </a:r>
                      <a:r>
                        <a:rPr lang="en-US" b="1" baseline="30000" dirty="0" smtClean="0"/>
                        <a:t>2</a:t>
                      </a:r>
                      <a:r>
                        <a:rPr lang="en-US" b="1" dirty="0" smtClean="0"/>
                        <a:t>=(1 - </a:t>
                      </a:r>
                      <a:r>
                        <a:rPr lang="el-GR" b="1" dirty="0" smtClean="0"/>
                        <a:t>α(</a:t>
                      </a:r>
                      <a:r>
                        <a:rPr lang="en-US" b="1" dirty="0" smtClean="0"/>
                        <a:t>S))</a:t>
                      </a:r>
                      <a:r>
                        <a:rPr lang="en-US" b="1" baseline="30000" dirty="0" smtClean="0"/>
                        <a:t>2</a:t>
                      </a:r>
                      <a:r>
                        <a:rPr lang="en-US" b="1" dirty="0" smtClean="0"/>
                        <a:t>/n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(1 - </a:t>
                      </a:r>
                      <a:r>
                        <a:rPr lang="el-GR" b="1" dirty="0" smtClean="0"/>
                        <a:t>α(</a:t>
                      </a:r>
                      <a:r>
                        <a:rPr lang="en-US" b="1" dirty="0" smtClean="0"/>
                        <a:t>S))*c</a:t>
                      </a:r>
                      <a:r>
                        <a:rPr lang="en-US" b="1" baseline="0" dirty="0" smtClean="0"/>
                        <a:t> + </a:t>
                      </a:r>
                      <a:r>
                        <a:rPr lang="en-US" b="1" dirty="0" smtClean="0"/>
                        <a:t>(1 - </a:t>
                      </a:r>
                      <a:r>
                        <a:rPr lang="el-GR" b="1" dirty="0" smtClean="0"/>
                        <a:t>α(</a:t>
                      </a:r>
                      <a:r>
                        <a:rPr lang="en-US" b="1" dirty="0" smtClean="0"/>
                        <a:t>S))</a:t>
                      </a:r>
                      <a:r>
                        <a:rPr lang="en-US" b="1" baseline="30000" dirty="0" smtClean="0"/>
                        <a:t>2</a:t>
                      </a:r>
                      <a:r>
                        <a:rPr lang="en-US" b="1" dirty="0" smtClean="0"/>
                        <a:t>/n</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d</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dirty="0" smtClean="0"/>
                        <a:t>= 1 - </a:t>
                      </a:r>
                      <a:r>
                        <a:rPr lang="el-GR" b="1" dirty="0" smtClean="0"/>
                        <a:t>α(</a:t>
                      </a:r>
                      <a:r>
                        <a:rPr lang="en-US" b="1" dirty="0" smtClean="0"/>
                        <a:t>S)</a:t>
                      </a:r>
                      <a:r>
                        <a:rPr lang="en-US" b="1" baseline="30000" dirty="0" smtClean="0"/>
                        <a:t>2</a:t>
                      </a:r>
                      <a:r>
                        <a:rPr lang="en-US" b="1" baseline="0" dirty="0" smtClean="0"/>
                        <a:t> - </a:t>
                      </a:r>
                      <a:r>
                        <a:rPr lang="en-US" b="1" dirty="0" smtClean="0"/>
                        <a:t>(1 - </a:t>
                      </a:r>
                      <a:r>
                        <a:rPr lang="el-GR" b="1" dirty="0" smtClean="0"/>
                        <a:t>α(</a:t>
                      </a:r>
                      <a:r>
                        <a:rPr lang="en-US" b="1" dirty="0" smtClean="0"/>
                        <a:t>S))</a:t>
                      </a:r>
                      <a:r>
                        <a:rPr lang="en-US" b="1" baseline="30000" dirty="0" smtClean="0"/>
                        <a:t>2</a:t>
                      </a:r>
                      <a:r>
                        <a:rPr lang="en-US" b="1" dirty="0" smtClean="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chemeClr val="bg2"/>
              </a:buClr>
              <a:buFont typeface="Symbol" pitchFamily="18" charset="2"/>
              <a:buChar char="¨"/>
              <a:defRPr/>
            </a:pPr>
            <a:r>
              <a:rPr lang="en-US" altLang="zh-CN" sz="2400" dirty="0" smtClean="0">
                <a:latin typeface="+mn-lt"/>
                <a:ea typeface="SimSun" pitchFamily="2" charset="-122"/>
              </a:rPr>
              <a:t>Goal: Compute Pr(S</a:t>
            </a:r>
            <a:r>
              <a:rPr lang="en-US" altLang="zh-CN" sz="2400" baseline="-25000" dirty="0" smtClean="0">
                <a:latin typeface="+mn-lt"/>
                <a:ea typeface="SimSun" pitchFamily="2" charset="-122"/>
              </a:rPr>
              <a:t>1 </a:t>
            </a:r>
            <a:r>
              <a:rPr lang="en-US" altLang="zh-CN" sz="2400" dirty="0" smtClean="0">
                <a:latin typeface="+mn-lt"/>
                <a:ea typeface="SimSun" pitchFamily="2" charset="-122"/>
                <a:sym typeface="Symbol"/>
              </a:rPr>
              <a:t>S</a:t>
            </a:r>
            <a:r>
              <a:rPr lang="en-US" altLang="zh-CN" sz="2400" baseline="-25000" dirty="0" smtClean="0">
                <a:latin typeface="+mn-lt"/>
                <a:ea typeface="SimSun" pitchFamily="2" charset="-122"/>
                <a:sym typeface="Symbol"/>
              </a:rPr>
              <a:t>2</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Pr(S</a:t>
            </a:r>
            <a:r>
              <a:rPr lang="en-US" altLang="zh-CN" sz="2400" baseline="-25000" dirty="0" smtClean="0">
                <a:latin typeface="+mn-lt"/>
                <a:ea typeface="SimSun" pitchFamily="2" charset="-122"/>
              </a:rPr>
              <a:t>1 </a:t>
            </a:r>
            <a:r>
              <a:rPr lang="en-US" altLang="zh-CN" sz="2400" dirty="0" smtClean="0">
                <a:latin typeface="+mn-lt"/>
                <a:ea typeface="SimSun" pitchFamily="2" charset="-122"/>
                <a:sym typeface="Symbol"/>
              </a:rPr>
              <a:t></a:t>
            </a:r>
            <a:r>
              <a:rPr lang="en-US" altLang="zh-CN" sz="2400" dirty="0" smtClean="0">
                <a:ea typeface="SimSun" pitchFamily="2" charset="-122"/>
                <a:sym typeface="Symbol"/>
              </a:rPr>
              <a:t>S</a:t>
            </a:r>
            <a:r>
              <a:rPr lang="en-US" altLang="zh-CN" sz="2400" baseline="-25000" dirty="0" smtClean="0">
                <a:ea typeface="SimSun" pitchFamily="2" charset="-122"/>
                <a:sym typeface="Symbol"/>
              </a:rPr>
              <a:t>2</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for observation </a:t>
            </a:r>
            <a:r>
              <a:rPr lang="az-Cyrl-AZ" altLang="zh-CN" sz="2400" dirty="0" smtClean="0">
                <a:solidFill>
                  <a:srgbClr val="000000"/>
                </a:solidFill>
                <a:latin typeface="+mn-lt"/>
                <a:ea typeface="SimSun" pitchFamily="2" charset="-122"/>
              </a:rPr>
              <a:t>Ф</a:t>
            </a:r>
            <a:r>
              <a:rPr lang="en-US" altLang="zh-CN" sz="2400" dirty="0" smtClean="0">
                <a:latin typeface="+mn-lt"/>
                <a:ea typeface="SimSun" pitchFamily="2" charset="-122"/>
              </a:rPr>
              <a:t> </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From </a:t>
            </a:r>
            <a:r>
              <a:rPr lang="en-US" sz="2200" kern="0" dirty="0" err="1" smtClean="0">
                <a:latin typeface="+mn-lt"/>
              </a:rPr>
              <a:t>Bayes</a:t>
            </a:r>
            <a:r>
              <a:rPr lang="en-US" sz="2200" kern="0" dirty="0" smtClean="0">
                <a:latin typeface="+mn-lt"/>
              </a:rPr>
              <a:t> rule, we need to know </a:t>
            </a:r>
            <a:r>
              <a:rPr lang="en-US" altLang="zh-CN" sz="2200" dirty="0" smtClean="0">
                <a:latin typeface="+mn-lt"/>
                <a:ea typeface="SimSun" pitchFamily="2" charset="-122"/>
              </a:rPr>
              <a:t>Pr(</a:t>
            </a:r>
            <a:r>
              <a:rPr lang="az-Cyrl-AZ" altLang="zh-CN" sz="2200" dirty="0" smtClean="0">
                <a:latin typeface="+mn-lt"/>
                <a:ea typeface="SimSun" pitchFamily="2" charset="-122"/>
              </a:rPr>
              <a:t>Ф</a:t>
            </a:r>
            <a:r>
              <a:rPr lang="en-US" altLang="zh-CN" sz="2200" dirty="0" smtClean="0">
                <a:latin typeface="+mn-lt"/>
                <a:ea typeface="SimSun" pitchFamily="2" charset="-122"/>
              </a:rPr>
              <a:t>|S</a:t>
            </a:r>
            <a:r>
              <a:rPr lang="en-US" altLang="zh-CN" sz="2200" baseline="-25000" dirty="0" smtClean="0">
                <a:latin typeface="+mn-lt"/>
                <a:ea typeface="SimSun" pitchFamily="2" charset="-122"/>
              </a:rPr>
              <a:t>1 </a:t>
            </a:r>
            <a:r>
              <a:rPr lang="en-US" altLang="zh-CN" sz="2200" dirty="0" smtClean="0">
                <a:latin typeface="+mn-lt"/>
                <a:ea typeface="SimSun" pitchFamily="2" charset="-122"/>
                <a:sym typeface="Symbol"/>
              </a:rPr>
              <a:t></a:t>
            </a:r>
            <a:r>
              <a:rPr lang="en-US" altLang="zh-CN" sz="2000" dirty="0" smtClean="0">
                <a:ea typeface="SimSun" pitchFamily="2" charset="-122"/>
                <a:sym typeface="Symbol"/>
              </a:rPr>
              <a:t>S</a:t>
            </a:r>
            <a:r>
              <a:rPr lang="en-US" altLang="zh-CN" sz="2000" baseline="-25000" dirty="0" smtClean="0">
                <a:ea typeface="SimSun" pitchFamily="2" charset="-122"/>
                <a:sym typeface="Symbol"/>
              </a:rPr>
              <a:t>2</a:t>
            </a:r>
            <a:r>
              <a:rPr lang="en-US" altLang="zh-CN" sz="2200" dirty="0" smtClean="0">
                <a:latin typeface="+mn-lt"/>
                <a:ea typeface="SimSun" pitchFamily="2" charset="-122"/>
                <a:sym typeface="Symbol"/>
              </a:rPr>
              <a:t>), Pr(</a:t>
            </a:r>
            <a:r>
              <a:rPr lang="az-Cyrl-AZ" altLang="zh-CN" sz="2200" dirty="0" smtClean="0">
                <a:latin typeface="+mn-lt"/>
                <a:ea typeface="SimSun" pitchFamily="2" charset="-122"/>
              </a:rPr>
              <a:t>Ф</a:t>
            </a:r>
            <a:r>
              <a:rPr lang="en-US" altLang="zh-CN" sz="2200" dirty="0" smtClean="0">
                <a:latin typeface="+mn-lt"/>
                <a:ea typeface="SimSun" pitchFamily="2" charset="-122"/>
              </a:rPr>
              <a:t>|S</a:t>
            </a:r>
            <a:r>
              <a:rPr lang="en-US" altLang="zh-CN" sz="2200" baseline="-25000" dirty="0" smtClean="0">
                <a:latin typeface="+mn-lt"/>
                <a:ea typeface="SimSun" pitchFamily="2" charset="-122"/>
              </a:rPr>
              <a:t>1 </a:t>
            </a:r>
            <a:r>
              <a:rPr lang="en-US" altLang="zh-CN" sz="2200" dirty="0" smtClean="0">
                <a:latin typeface="+mn-lt"/>
                <a:ea typeface="SimSun" pitchFamily="2" charset="-122"/>
                <a:sym typeface="Symbol"/>
              </a:rPr>
              <a:t></a:t>
            </a:r>
            <a:r>
              <a:rPr lang="en-US" altLang="zh-CN" sz="2000" dirty="0" smtClean="0">
                <a:ea typeface="SimSun" pitchFamily="2" charset="-122"/>
                <a:sym typeface="Symbol"/>
              </a:rPr>
              <a:t>S</a:t>
            </a:r>
            <a:r>
              <a:rPr lang="en-US" altLang="zh-CN" sz="2000" baseline="-25000" dirty="0" smtClean="0">
                <a:ea typeface="SimSun" pitchFamily="2" charset="-122"/>
                <a:sym typeface="Symbol"/>
              </a:rPr>
              <a:t>2</a:t>
            </a:r>
            <a:r>
              <a:rPr lang="en-US" altLang="zh-CN" sz="2200" dirty="0" smtClean="0">
                <a:latin typeface="+mn-lt"/>
                <a:ea typeface="SimSun" pitchFamily="2" charset="-122"/>
                <a:sym typeface="Symbol"/>
              </a:rPr>
              <a:t>)</a:t>
            </a:r>
            <a:endParaRPr lang="en-US" sz="2200" kern="0" dirty="0" smtClean="0">
              <a:solidFill>
                <a:srgbClr val="000000"/>
              </a:solidFill>
              <a:latin typeface="+mn-lt"/>
            </a:endParaRPr>
          </a:p>
          <a:p>
            <a:pPr marL="742950" lvl="1" indent="-285750">
              <a:spcBef>
                <a:spcPct val="20000"/>
              </a:spcBef>
              <a:buClr>
                <a:schemeClr val="bg2"/>
              </a:buClr>
              <a:buSzPct val="80000"/>
              <a:buFont typeface="Arial" charset="0"/>
              <a:buChar char="–"/>
              <a:defRPr/>
            </a:pPr>
            <a:r>
              <a:rPr lang="en-US" sz="2200" kern="0" dirty="0" err="1" smtClean="0">
                <a:solidFill>
                  <a:srgbClr val="000000"/>
                </a:solidFill>
              </a:rPr>
              <a:t>O</a:t>
            </a:r>
            <a:r>
              <a:rPr lang="en-US" sz="2200" kern="0" baseline="-25000" dirty="0" err="1" smtClean="0">
                <a:solidFill>
                  <a:srgbClr val="000000"/>
                </a:solidFill>
              </a:rPr>
              <a:t>st</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true value,  </a:t>
            </a:r>
            <a:r>
              <a:rPr lang="en-US" sz="2200" kern="0" dirty="0" err="1" smtClean="0">
                <a:solidFill>
                  <a:srgbClr val="000000"/>
                </a:solidFill>
              </a:rPr>
              <a:t>O</a:t>
            </a:r>
            <a:r>
              <a:rPr lang="en-US" sz="2200" kern="0" baseline="-25000" dirty="0" err="1" smtClean="0">
                <a:solidFill>
                  <a:srgbClr val="000000"/>
                </a:solidFill>
              </a:rPr>
              <a:t>sf</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false value </a:t>
            </a:r>
            <a:br>
              <a:rPr lang="en-US" sz="2200" kern="0" dirty="0" smtClean="0">
                <a:solidFill>
                  <a:srgbClr val="000000"/>
                </a:solidFill>
              </a:rPr>
            </a:br>
            <a:r>
              <a:rPr lang="en-US" sz="2200" kern="0" dirty="0" err="1" smtClean="0">
                <a:solidFill>
                  <a:srgbClr val="000000"/>
                </a:solidFill>
              </a:rPr>
              <a:t>O</a:t>
            </a:r>
            <a:r>
              <a:rPr lang="en-US" sz="2200" kern="0" baseline="-25000" dirty="0" err="1" smtClean="0">
                <a:solidFill>
                  <a:srgbClr val="000000"/>
                </a:solidFill>
              </a:rPr>
              <a:t>d</a:t>
            </a:r>
            <a:r>
              <a:rPr lang="en-US" sz="2200" kern="0" dirty="0" smtClean="0">
                <a:solidFill>
                  <a:srgbClr val="000000"/>
                </a:solidFill>
              </a:rPr>
              <a:t> : </a:t>
            </a:r>
            <a:r>
              <a:rPr lang="en-US" sz="2200" kern="0" dirty="0" err="1" smtClean="0">
                <a:solidFill>
                  <a:srgbClr val="000000"/>
                </a:solidFill>
              </a:rPr>
              <a:t>objs</a:t>
            </a:r>
            <a:r>
              <a:rPr lang="en-US" sz="2200" kern="0" dirty="0" smtClean="0">
                <a:solidFill>
                  <a:srgbClr val="000000"/>
                </a:solidFill>
              </a:rPr>
              <a:t> w. different values</a:t>
            </a:r>
          </a:p>
          <a:p>
            <a:pPr marL="742950" lvl="1" indent="-285750">
              <a:spcBef>
                <a:spcPct val="20000"/>
              </a:spcBef>
              <a:buClr>
                <a:schemeClr val="bg2"/>
              </a:buClr>
              <a:buSzPct val="80000"/>
              <a:buFont typeface="Arial" charset="0"/>
              <a:buChar char="–"/>
              <a:defRPr/>
            </a:pPr>
            <a:r>
              <a:rPr lang="el-GR" sz="2200" kern="0" dirty="0" smtClean="0">
                <a:solidFill>
                  <a:srgbClr val="000000"/>
                </a:solidFill>
                <a:latin typeface="+mn-lt"/>
              </a:rPr>
              <a:t>α</a:t>
            </a:r>
            <a:r>
              <a:rPr lang="en-US" sz="2200" kern="0" dirty="0" smtClean="0">
                <a:solidFill>
                  <a:srgbClr val="000000"/>
                </a:solidFill>
                <a:latin typeface="+mn-lt"/>
              </a:rPr>
              <a:t>(S) = source accuracy, n = number of false values, c = copy rate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Bayesian Analysis: Copying or Not?</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67</a:t>
            </a:fld>
            <a:endParaRPr lang="en-US" smtClean="0"/>
          </a:p>
        </p:txBody>
      </p:sp>
      <p:graphicFrame>
        <p:nvGraphicFramePr>
          <p:cNvPr id="6" name="Table 5"/>
          <p:cNvGraphicFramePr>
            <a:graphicFrameLocks noGrp="1"/>
          </p:cNvGraphicFramePr>
          <p:nvPr/>
        </p:nvGraphicFramePr>
        <p:xfrm>
          <a:off x="1142999" y="1752600"/>
          <a:ext cx="6934201" cy="1925320"/>
        </p:xfrm>
        <a:graphic>
          <a:graphicData uri="http://schemas.openxmlformats.org/drawingml/2006/table">
            <a:tbl>
              <a:tblPr bandRow="1">
                <a:tableStyleId>{5C22544A-7EE6-4342-B048-85BDC9FD1C3A}</a:tableStyleId>
              </a:tblPr>
              <a:tblGrid>
                <a:gridCol w="467475"/>
                <a:gridCol w="2961526"/>
                <a:gridCol w="304800"/>
                <a:gridCol w="3200400"/>
              </a:tblGrid>
              <a:tr h="370840">
                <a:tc>
                  <a:txBody>
                    <a:bodyPr/>
                    <a:lstStyle/>
                    <a:p>
                      <a:pPr algn="ctr"/>
                      <a:r>
                        <a:rPr lang="en-US" b="1" u="sng" dirty="0" smtClean="0"/>
                        <a:t>Pr</a:t>
                      </a:r>
                      <a:endParaRPr lang="en-US"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u="sng" dirty="0" smtClean="0"/>
                        <a:t>Independence</a:t>
                      </a:r>
                      <a:r>
                        <a:rPr lang="en-US" sz="1800" b="1" i="0" u="none" baseline="0" dirty="0" smtClean="0">
                          <a:latin typeface="+mn-lt"/>
                          <a:ea typeface="SimSun" pitchFamily="2" charset="-122"/>
                        </a:rPr>
                        <a:t> P</a:t>
                      </a:r>
                      <a:r>
                        <a:rPr lang="en-US" altLang="zh-CN" sz="1800" b="1" i="0" dirty="0" smtClean="0">
                          <a:latin typeface="+mn-lt"/>
                          <a:ea typeface="SimSun" pitchFamily="2" charset="-122"/>
                        </a:rPr>
                        <a:t>r(</a:t>
                      </a:r>
                      <a:r>
                        <a:rPr lang="az-Cyrl-AZ" altLang="zh-CN" sz="1800" b="1" i="0" dirty="0" smtClean="0">
                          <a:latin typeface="+mn-lt"/>
                          <a:ea typeface="SimSun" pitchFamily="2" charset="-122"/>
                        </a:rPr>
                        <a:t>Ф</a:t>
                      </a:r>
                      <a:r>
                        <a:rPr lang="en-US" altLang="zh-CN" sz="1800" b="1" i="0" dirty="0" smtClean="0">
                          <a:latin typeface="+mn-lt"/>
                          <a:ea typeface="SimSun" pitchFamily="2" charset="-122"/>
                          <a:sym typeface="Symbol"/>
                        </a:rPr>
                        <a:t>|</a:t>
                      </a:r>
                      <a:r>
                        <a:rPr lang="en-US" altLang="zh-CN" sz="1800" b="1" i="0" dirty="0" smtClean="0">
                          <a:latin typeface="+mn-lt"/>
                          <a:ea typeface="SimSun" pitchFamily="2" charset="-122"/>
                        </a:rPr>
                        <a:t>S</a:t>
                      </a:r>
                      <a:r>
                        <a:rPr lang="en-US" altLang="zh-CN" sz="1800" b="1" i="0" baseline="-25000" dirty="0" smtClean="0">
                          <a:latin typeface="+mn-lt"/>
                          <a:ea typeface="SimSun" pitchFamily="2" charset="-122"/>
                        </a:rPr>
                        <a:t>1</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altLang="zh-CN" sz="1800" b="1" i="0" dirty="0" smtClean="0">
                          <a:latin typeface="+mn-lt"/>
                          <a:ea typeface="SimSun" pitchFamily="2" charset="-122"/>
                        </a:rPr>
                        <a:t>)</a:t>
                      </a: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u="sng" dirty="0" smtClean="0"/>
                        <a:t>Copying</a:t>
                      </a:r>
                      <a:r>
                        <a:rPr lang="en-US" b="1" i="0" u="sng" baseline="0" dirty="0" smtClean="0"/>
                        <a:t> </a:t>
                      </a:r>
                      <a:r>
                        <a:rPr lang="en-US" b="1" i="0" u="none" baseline="0" dirty="0" smtClean="0"/>
                        <a:t>P</a:t>
                      </a:r>
                      <a:r>
                        <a:rPr lang="en-US" altLang="zh-CN" sz="1800" b="1" u="none" dirty="0" smtClean="0">
                          <a:latin typeface="+mn-lt"/>
                          <a:ea typeface="SimSun" pitchFamily="2" charset="-122"/>
                        </a:rPr>
                        <a:t>r(</a:t>
                      </a:r>
                      <a:r>
                        <a:rPr lang="az-Cyrl-AZ" altLang="zh-CN" sz="1800" b="1" u="none" dirty="0" smtClean="0">
                          <a:latin typeface="+mn-lt"/>
                          <a:ea typeface="SimSun" pitchFamily="2" charset="-122"/>
                        </a:rPr>
                        <a:t>Ф</a:t>
                      </a:r>
                      <a:r>
                        <a:rPr lang="en-US" altLang="zh-CN" sz="1800" b="1" u="none" dirty="0" smtClean="0">
                          <a:latin typeface="+mn-lt"/>
                          <a:ea typeface="SimSun" pitchFamily="2" charset="-122"/>
                          <a:sym typeface="Symbol"/>
                        </a:rPr>
                        <a:t>|</a:t>
                      </a:r>
                      <a:r>
                        <a:rPr lang="en-US" altLang="zh-CN" sz="1800" b="1" i="0" dirty="0" smtClean="0">
                          <a:latin typeface="+mn-lt"/>
                          <a:ea typeface="SimSun" pitchFamily="2" charset="-122"/>
                        </a:rPr>
                        <a:t>S</a:t>
                      </a:r>
                      <a:r>
                        <a:rPr lang="en-US" altLang="zh-CN" sz="1800" b="1" i="0" baseline="-25000" dirty="0" smtClean="0">
                          <a:latin typeface="+mn-lt"/>
                          <a:ea typeface="SimSun" pitchFamily="2" charset="-122"/>
                        </a:rPr>
                        <a:t>1</a:t>
                      </a:r>
                      <a:r>
                        <a:rPr lang="en-US" altLang="zh-CN" sz="1800" b="1" u="none" dirty="0" smtClean="0">
                          <a:latin typeface="+mn-lt"/>
                          <a:ea typeface="SimSun" pitchFamily="2" charset="-122"/>
                          <a:sym typeface="Symbol"/>
                        </a:rPr>
                        <a:t>S</a:t>
                      </a:r>
                      <a:r>
                        <a:rPr lang="en-US" altLang="zh-CN" sz="1800" b="1" u="none" baseline="-25000" dirty="0" smtClean="0">
                          <a:latin typeface="+mn-lt"/>
                          <a:ea typeface="SimSun" pitchFamily="2" charset="-122"/>
                          <a:sym typeface="Symbol"/>
                        </a:rPr>
                        <a:t>2</a:t>
                      </a:r>
                      <a:r>
                        <a:rPr lang="en-US" altLang="zh-CN" sz="1800" b="1" u="none" dirty="0" smtClean="0">
                          <a:latin typeface="+mn-lt"/>
                          <a:ea typeface="SimSun" pitchFamily="2" charset="-122"/>
                        </a:rPr>
                        <a:t>)</a:t>
                      </a:r>
                      <a:endParaRPr lang="en-US" b="1" i="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st</a:t>
                      </a:r>
                      <a:endParaRPr lang="en-US" b="1" baseline="-25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b="1" dirty="0" smtClean="0"/>
                        <a:t>S)</a:t>
                      </a:r>
                      <a:r>
                        <a:rPr lang="en-US" b="1" baseline="30000" dirty="0" smtClean="0"/>
                        <a:t>2</a:t>
                      </a:r>
                      <a:endParaRPr lang="en-US" b="1"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solidFill>
                            <a:srgbClr val="FF0000"/>
                          </a:solidFill>
                        </a:rPr>
                        <a:t>&lt;</a:t>
                      </a:r>
                      <a:endParaRPr lang="en-US" sz="2800" b="1" baseline="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b="1" dirty="0" smtClean="0"/>
                        <a:t>S)*c</a:t>
                      </a:r>
                      <a:r>
                        <a:rPr lang="en-US" b="1" baseline="0" dirty="0" smtClean="0"/>
                        <a:t> + </a:t>
                      </a:r>
                      <a:r>
                        <a:rPr lang="el-GR" b="1" dirty="0" smtClean="0"/>
                        <a:t>α(</a:t>
                      </a:r>
                      <a:r>
                        <a:rPr lang="en-US" b="1" dirty="0" smtClean="0"/>
                        <a:t>S)</a:t>
                      </a:r>
                      <a:r>
                        <a:rPr lang="en-US" b="1" baseline="30000" dirty="0" smtClean="0"/>
                        <a:t>2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sf</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n((1 - </a:t>
                      </a:r>
                      <a:r>
                        <a:rPr lang="el-GR" b="1" dirty="0" smtClean="0"/>
                        <a:t>α(</a:t>
                      </a:r>
                      <a:r>
                        <a:rPr lang="en-US" b="1" dirty="0" smtClean="0"/>
                        <a:t>S))/n)</a:t>
                      </a:r>
                      <a:r>
                        <a:rPr lang="en-US" b="1" baseline="30000" dirty="0" smtClean="0"/>
                        <a:t>2</a:t>
                      </a:r>
                      <a:r>
                        <a:rPr lang="en-US" b="1" dirty="0" smtClean="0"/>
                        <a:t>=(1 - </a:t>
                      </a:r>
                      <a:r>
                        <a:rPr lang="el-GR" b="1" dirty="0" smtClean="0"/>
                        <a:t>α(</a:t>
                      </a:r>
                      <a:r>
                        <a:rPr lang="en-US" b="1" dirty="0" smtClean="0"/>
                        <a:t>S))</a:t>
                      </a:r>
                      <a:r>
                        <a:rPr lang="en-US" b="1" baseline="30000" dirty="0" smtClean="0"/>
                        <a:t>2</a:t>
                      </a:r>
                      <a:r>
                        <a:rPr lang="en-US" b="1" dirty="0" smtClean="0"/>
                        <a:t>/n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smtClean="0">
                          <a:solidFill>
                            <a:srgbClr val="FF0000"/>
                          </a:solidFill>
                        </a:rPr>
                        <a:t>&lt;</a:t>
                      </a:r>
                      <a:endParaRPr lang="en-US" sz="2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(1 - </a:t>
                      </a:r>
                      <a:r>
                        <a:rPr lang="el-GR" b="1" dirty="0" smtClean="0"/>
                        <a:t>α(</a:t>
                      </a:r>
                      <a:r>
                        <a:rPr lang="en-US" b="1" dirty="0" smtClean="0"/>
                        <a:t>S))*c</a:t>
                      </a:r>
                      <a:r>
                        <a:rPr lang="en-US" b="1" baseline="0" dirty="0" smtClean="0"/>
                        <a:t> + </a:t>
                      </a:r>
                      <a:r>
                        <a:rPr lang="en-US" b="1" dirty="0" smtClean="0"/>
                        <a:t>(1 - </a:t>
                      </a:r>
                      <a:r>
                        <a:rPr lang="el-GR" b="1" dirty="0" smtClean="0"/>
                        <a:t>α(</a:t>
                      </a:r>
                      <a:r>
                        <a:rPr lang="en-US" b="1" dirty="0" smtClean="0"/>
                        <a:t>S))</a:t>
                      </a:r>
                      <a:r>
                        <a:rPr lang="en-US" b="1" baseline="30000" dirty="0" smtClean="0"/>
                        <a:t>2</a:t>
                      </a:r>
                      <a:r>
                        <a:rPr lang="en-US" b="1" dirty="0" smtClean="0"/>
                        <a:t>/n</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d</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dirty="0" smtClean="0"/>
                        <a:t>= 1 - </a:t>
                      </a:r>
                      <a:r>
                        <a:rPr lang="el-GR" b="1" dirty="0" smtClean="0"/>
                        <a:t>α(</a:t>
                      </a:r>
                      <a:r>
                        <a:rPr lang="en-US" b="1" dirty="0" smtClean="0"/>
                        <a:t>S)</a:t>
                      </a:r>
                      <a:r>
                        <a:rPr lang="en-US" b="1" baseline="30000" dirty="0" smtClean="0"/>
                        <a:t>2</a:t>
                      </a:r>
                      <a:r>
                        <a:rPr lang="en-US" b="1" baseline="0" dirty="0" smtClean="0"/>
                        <a:t> - </a:t>
                      </a:r>
                      <a:r>
                        <a:rPr lang="en-US" b="1" dirty="0" smtClean="0"/>
                        <a:t>(1 - </a:t>
                      </a:r>
                      <a:r>
                        <a:rPr lang="el-GR" b="1" dirty="0" smtClean="0"/>
                        <a:t>α(</a:t>
                      </a:r>
                      <a:r>
                        <a:rPr lang="en-US" b="1" dirty="0" smtClean="0"/>
                        <a:t>S))</a:t>
                      </a:r>
                      <a:r>
                        <a:rPr lang="en-US" b="1" baseline="30000" dirty="0" smtClean="0"/>
                        <a:t>2</a:t>
                      </a:r>
                      <a:r>
                        <a:rPr lang="en-US" b="1" dirty="0" smtClean="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chemeClr val="bg2"/>
              </a:buClr>
              <a:buFont typeface="Symbol" pitchFamily="18" charset="2"/>
              <a:buChar char="¨"/>
              <a:defRPr/>
            </a:pPr>
            <a:r>
              <a:rPr lang="en-US" altLang="zh-CN" sz="2400" dirty="0" smtClean="0">
                <a:latin typeface="+mn-lt"/>
                <a:ea typeface="SimSun" pitchFamily="2" charset="-122"/>
              </a:rPr>
              <a:t>Goal: Compute Pr(S</a:t>
            </a:r>
            <a:r>
              <a:rPr lang="en-US" altLang="zh-CN" sz="2400" baseline="-25000" dirty="0" smtClean="0">
                <a:latin typeface="+mn-lt"/>
                <a:ea typeface="SimSun" pitchFamily="2" charset="-122"/>
              </a:rPr>
              <a:t>1 </a:t>
            </a:r>
            <a:r>
              <a:rPr lang="en-US" altLang="zh-CN" sz="2400" dirty="0" smtClean="0">
                <a:latin typeface="+mn-lt"/>
                <a:ea typeface="SimSun" pitchFamily="2" charset="-122"/>
                <a:sym typeface="Symbol"/>
              </a:rPr>
              <a:t>S</a:t>
            </a:r>
            <a:r>
              <a:rPr lang="en-US" altLang="zh-CN" sz="2400" baseline="-25000" dirty="0" smtClean="0">
                <a:latin typeface="+mn-lt"/>
                <a:ea typeface="SimSun" pitchFamily="2" charset="-122"/>
                <a:sym typeface="Symbol"/>
              </a:rPr>
              <a:t>2</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Pr(S</a:t>
            </a:r>
            <a:r>
              <a:rPr lang="en-US" altLang="zh-CN" sz="2400" baseline="-25000" dirty="0" smtClean="0">
                <a:latin typeface="+mn-lt"/>
                <a:ea typeface="SimSun" pitchFamily="2" charset="-122"/>
              </a:rPr>
              <a:t>1 </a:t>
            </a:r>
            <a:r>
              <a:rPr lang="en-US" altLang="zh-CN" sz="2400" dirty="0" smtClean="0">
                <a:latin typeface="+mn-lt"/>
                <a:ea typeface="SimSun" pitchFamily="2" charset="-122"/>
                <a:sym typeface="Symbol"/>
              </a:rPr>
              <a:t></a:t>
            </a:r>
            <a:r>
              <a:rPr lang="en-US" altLang="zh-CN" sz="2400" dirty="0" smtClean="0">
                <a:ea typeface="SimSun" pitchFamily="2" charset="-122"/>
                <a:sym typeface="Symbol"/>
              </a:rPr>
              <a:t>S</a:t>
            </a:r>
            <a:r>
              <a:rPr lang="en-US" altLang="zh-CN" sz="2400" baseline="-25000" dirty="0" smtClean="0">
                <a:ea typeface="SimSun" pitchFamily="2" charset="-122"/>
                <a:sym typeface="Symbol"/>
              </a:rPr>
              <a:t>2</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for observation </a:t>
            </a:r>
            <a:r>
              <a:rPr lang="az-Cyrl-AZ" altLang="zh-CN" sz="2400" dirty="0" smtClean="0">
                <a:solidFill>
                  <a:srgbClr val="000000"/>
                </a:solidFill>
                <a:latin typeface="+mn-lt"/>
                <a:ea typeface="SimSun" pitchFamily="2" charset="-122"/>
              </a:rPr>
              <a:t>Ф</a:t>
            </a:r>
            <a:r>
              <a:rPr lang="en-US" altLang="zh-CN" sz="2400" dirty="0" smtClean="0">
                <a:latin typeface="+mn-lt"/>
                <a:ea typeface="SimSun" pitchFamily="2" charset="-122"/>
              </a:rPr>
              <a:t> </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From </a:t>
            </a:r>
            <a:r>
              <a:rPr lang="en-US" sz="2200" kern="0" dirty="0" err="1" smtClean="0">
                <a:latin typeface="+mn-lt"/>
              </a:rPr>
              <a:t>Bayes</a:t>
            </a:r>
            <a:r>
              <a:rPr lang="en-US" sz="2200" kern="0" dirty="0" smtClean="0">
                <a:latin typeface="+mn-lt"/>
              </a:rPr>
              <a:t> rule, we need to know </a:t>
            </a:r>
            <a:r>
              <a:rPr lang="en-US" altLang="zh-CN" sz="2200" dirty="0" smtClean="0">
                <a:latin typeface="+mn-lt"/>
                <a:ea typeface="SimSun" pitchFamily="2" charset="-122"/>
              </a:rPr>
              <a:t>Pr(</a:t>
            </a:r>
            <a:r>
              <a:rPr lang="az-Cyrl-AZ" altLang="zh-CN" sz="2200" dirty="0" smtClean="0">
                <a:latin typeface="+mn-lt"/>
                <a:ea typeface="SimSun" pitchFamily="2" charset="-122"/>
              </a:rPr>
              <a:t>Ф</a:t>
            </a:r>
            <a:r>
              <a:rPr lang="en-US" altLang="zh-CN" sz="2200" dirty="0" smtClean="0">
                <a:latin typeface="+mn-lt"/>
                <a:ea typeface="SimSun" pitchFamily="2" charset="-122"/>
              </a:rPr>
              <a:t>|S</a:t>
            </a:r>
            <a:r>
              <a:rPr lang="en-US" altLang="zh-CN" sz="2200" baseline="-25000" dirty="0" smtClean="0">
                <a:latin typeface="+mn-lt"/>
                <a:ea typeface="SimSun" pitchFamily="2" charset="-122"/>
              </a:rPr>
              <a:t>1 </a:t>
            </a:r>
            <a:r>
              <a:rPr lang="en-US" altLang="zh-CN" sz="2200" dirty="0" smtClean="0">
                <a:latin typeface="+mn-lt"/>
                <a:ea typeface="SimSun" pitchFamily="2" charset="-122"/>
                <a:sym typeface="Symbol"/>
              </a:rPr>
              <a:t></a:t>
            </a:r>
            <a:r>
              <a:rPr lang="en-US" altLang="zh-CN" sz="2000" dirty="0" smtClean="0">
                <a:ea typeface="SimSun" pitchFamily="2" charset="-122"/>
                <a:sym typeface="Symbol"/>
              </a:rPr>
              <a:t>S</a:t>
            </a:r>
            <a:r>
              <a:rPr lang="en-US" altLang="zh-CN" sz="2000" baseline="-25000" dirty="0" smtClean="0">
                <a:ea typeface="SimSun" pitchFamily="2" charset="-122"/>
                <a:sym typeface="Symbol"/>
              </a:rPr>
              <a:t>2</a:t>
            </a:r>
            <a:r>
              <a:rPr lang="en-US" altLang="zh-CN" sz="2200" dirty="0" smtClean="0">
                <a:latin typeface="+mn-lt"/>
                <a:ea typeface="SimSun" pitchFamily="2" charset="-122"/>
                <a:sym typeface="Symbol"/>
              </a:rPr>
              <a:t>), Pr(</a:t>
            </a:r>
            <a:r>
              <a:rPr lang="az-Cyrl-AZ" altLang="zh-CN" sz="2200" dirty="0" smtClean="0">
                <a:latin typeface="+mn-lt"/>
                <a:ea typeface="SimSun" pitchFamily="2" charset="-122"/>
              </a:rPr>
              <a:t>Ф</a:t>
            </a:r>
            <a:r>
              <a:rPr lang="en-US" altLang="zh-CN" sz="2200" dirty="0" smtClean="0">
                <a:latin typeface="+mn-lt"/>
                <a:ea typeface="SimSun" pitchFamily="2" charset="-122"/>
              </a:rPr>
              <a:t>|S</a:t>
            </a:r>
            <a:r>
              <a:rPr lang="en-US" altLang="zh-CN" sz="2200" baseline="-25000" dirty="0" smtClean="0">
                <a:latin typeface="+mn-lt"/>
                <a:ea typeface="SimSun" pitchFamily="2" charset="-122"/>
              </a:rPr>
              <a:t>1 </a:t>
            </a:r>
            <a:r>
              <a:rPr lang="en-US" altLang="zh-CN" sz="2200" dirty="0" smtClean="0">
                <a:latin typeface="+mn-lt"/>
                <a:ea typeface="SimSun" pitchFamily="2" charset="-122"/>
                <a:sym typeface="Symbol"/>
              </a:rPr>
              <a:t></a:t>
            </a:r>
            <a:r>
              <a:rPr lang="en-US" altLang="zh-CN" sz="2000" dirty="0" smtClean="0">
                <a:ea typeface="SimSun" pitchFamily="2" charset="-122"/>
                <a:sym typeface="Symbol"/>
              </a:rPr>
              <a:t>S</a:t>
            </a:r>
            <a:r>
              <a:rPr lang="en-US" altLang="zh-CN" sz="2000" baseline="-25000" dirty="0" smtClean="0">
                <a:ea typeface="SimSun" pitchFamily="2" charset="-122"/>
                <a:sym typeface="Symbol"/>
              </a:rPr>
              <a:t>2</a:t>
            </a:r>
            <a:r>
              <a:rPr lang="en-US" altLang="zh-CN" sz="2200" dirty="0" smtClean="0">
                <a:latin typeface="+mn-lt"/>
                <a:ea typeface="SimSun" pitchFamily="2" charset="-122"/>
                <a:sym typeface="Symbol"/>
              </a:rPr>
              <a:t>)</a:t>
            </a:r>
            <a:endParaRPr lang="en-US" sz="2200" kern="0" dirty="0" smtClean="0">
              <a:solidFill>
                <a:srgbClr val="000000"/>
              </a:solidFill>
              <a:latin typeface="+mn-lt"/>
            </a:endParaRPr>
          </a:p>
          <a:p>
            <a:pPr marL="742950" lvl="1" indent="-285750">
              <a:spcBef>
                <a:spcPct val="20000"/>
              </a:spcBef>
              <a:buClr>
                <a:schemeClr val="bg2"/>
              </a:buClr>
              <a:buSzPct val="80000"/>
              <a:buFont typeface="Arial" charset="0"/>
              <a:buChar char="–"/>
              <a:defRPr/>
            </a:pPr>
            <a:r>
              <a:rPr lang="en-US" sz="2200" kern="0" dirty="0" err="1" smtClean="0">
                <a:solidFill>
                  <a:srgbClr val="000000"/>
                </a:solidFill>
              </a:rPr>
              <a:t>O</a:t>
            </a:r>
            <a:r>
              <a:rPr lang="en-US" sz="2200" kern="0" baseline="-25000" dirty="0" err="1" smtClean="0">
                <a:solidFill>
                  <a:srgbClr val="000000"/>
                </a:solidFill>
              </a:rPr>
              <a:t>st</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true value,  </a:t>
            </a:r>
            <a:r>
              <a:rPr lang="en-US" sz="2200" kern="0" dirty="0" err="1" smtClean="0">
                <a:solidFill>
                  <a:srgbClr val="000000"/>
                </a:solidFill>
              </a:rPr>
              <a:t>O</a:t>
            </a:r>
            <a:r>
              <a:rPr lang="en-US" sz="2200" kern="0" baseline="-25000" dirty="0" err="1" smtClean="0">
                <a:solidFill>
                  <a:srgbClr val="000000"/>
                </a:solidFill>
              </a:rPr>
              <a:t>sf</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false value </a:t>
            </a:r>
            <a:br>
              <a:rPr lang="en-US" sz="2200" kern="0" dirty="0" smtClean="0">
                <a:solidFill>
                  <a:srgbClr val="000000"/>
                </a:solidFill>
              </a:rPr>
            </a:br>
            <a:r>
              <a:rPr lang="en-US" sz="2200" kern="0" dirty="0" err="1" smtClean="0">
                <a:solidFill>
                  <a:srgbClr val="000000"/>
                </a:solidFill>
              </a:rPr>
              <a:t>O</a:t>
            </a:r>
            <a:r>
              <a:rPr lang="en-US" sz="2200" kern="0" baseline="-25000" dirty="0" err="1" smtClean="0">
                <a:solidFill>
                  <a:srgbClr val="000000"/>
                </a:solidFill>
              </a:rPr>
              <a:t>d</a:t>
            </a:r>
            <a:r>
              <a:rPr lang="en-US" sz="2200" kern="0" dirty="0" smtClean="0">
                <a:solidFill>
                  <a:srgbClr val="000000"/>
                </a:solidFill>
              </a:rPr>
              <a:t> : </a:t>
            </a:r>
            <a:r>
              <a:rPr lang="en-US" sz="2200" kern="0" dirty="0" err="1" smtClean="0">
                <a:solidFill>
                  <a:srgbClr val="000000"/>
                </a:solidFill>
              </a:rPr>
              <a:t>objs</a:t>
            </a:r>
            <a:r>
              <a:rPr lang="en-US" sz="2200" kern="0" dirty="0" smtClean="0">
                <a:solidFill>
                  <a:srgbClr val="000000"/>
                </a:solidFill>
              </a:rPr>
              <a:t> w. different values</a:t>
            </a:r>
          </a:p>
          <a:p>
            <a:pPr marL="742950" lvl="1" indent="-285750">
              <a:spcBef>
                <a:spcPct val="20000"/>
              </a:spcBef>
              <a:buClr>
                <a:schemeClr val="bg2"/>
              </a:buClr>
              <a:buSzPct val="80000"/>
              <a:buFont typeface="Arial" charset="0"/>
              <a:buChar char="–"/>
              <a:defRPr/>
            </a:pPr>
            <a:r>
              <a:rPr lang="el-GR" sz="2200" kern="0" dirty="0" smtClean="0">
                <a:solidFill>
                  <a:srgbClr val="000000"/>
                </a:solidFill>
                <a:latin typeface="+mn-lt"/>
              </a:rPr>
              <a:t>α</a:t>
            </a:r>
            <a:r>
              <a:rPr lang="en-US" sz="2200" kern="0" dirty="0" smtClean="0">
                <a:solidFill>
                  <a:srgbClr val="000000"/>
                </a:solidFill>
                <a:latin typeface="+mn-lt"/>
              </a:rPr>
              <a:t>(S) = source accuracy, n = number of false values, c = copy rate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[DBS09]</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68</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1: </a:t>
            </a:r>
            <a:r>
              <a:rPr lang="en-US" sz="2400" dirty="0" smtClean="0">
                <a:latin typeface="+mn-lt"/>
              </a:rPr>
              <a:t>copying without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For shared data, </a:t>
            </a:r>
            <a:r>
              <a:rPr lang="en-US" sz="2200" kern="0" dirty="0" smtClean="0">
                <a:solidFill>
                  <a:srgbClr val="000000"/>
                </a:solidFill>
                <a:latin typeface="+mn-lt"/>
              </a:rPr>
              <a:t>Pr(Ф|S</a:t>
            </a:r>
            <a:r>
              <a:rPr lang="en-US" sz="2200" kern="0" baseline="-25000" dirty="0" smtClean="0">
                <a:solidFill>
                  <a:srgbClr val="000000"/>
                </a:solidFill>
                <a:latin typeface="+mn-lt"/>
              </a:rPr>
              <a:t>1</a:t>
            </a:r>
            <a:r>
              <a:rPr lang="en-US" sz="2200" kern="0" dirty="0" smtClean="0">
                <a:solidFill>
                  <a:srgbClr val="000000"/>
                </a:solidFill>
                <a:latin typeface="+mn-lt"/>
              </a:rPr>
              <a:t> </a:t>
            </a:r>
            <a:r>
              <a:rPr lang="en-US" altLang="zh-CN" sz="2200" kern="0" dirty="0" smtClean="0">
                <a:solidFill>
                  <a:srgbClr val="000000"/>
                </a:solidFill>
                <a:latin typeface="+mn-lt"/>
                <a:sym typeface="Symbol"/>
              </a:rPr>
              <a:t> </a:t>
            </a:r>
            <a:r>
              <a:rPr lang="en-US" sz="2200" kern="0" dirty="0" smtClean="0">
                <a:solidFill>
                  <a:srgbClr val="000000"/>
                </a:solidFill>
                <a:latin typeface="+mn-lt"/>
              </a:rPr>
              <a:t>S</a:t>
            </a:r>
            <a:r>
              <a:rPr lang="en-US" sz="2200" kern="0" baseline="-25000" dirty="0" smtClean="0">
                <a:solidFill>
                  <a:srgbClr val="000000"/>
                </a:solidFill>
                <a:latin typeface="+mn-lt"/>
              </a:rPr>
              <a:t>2</a:t>
            </a:r>
            <a:r>
              <a:rPr lang="en-US" sz="2200" kern="0" dirty="0" smtClean="0">
                <a:solidFill>
                  <a:srgbClr val="000000"/>
                </a:solidFill>
                <a:latin typeface="+mn-lt"/>
              </a:rPr>
              <a:t>) is low (especially for false values)</a:t>
            </a:r>
          </a:p>
          <a:p>
            <a:pPr marL="742950" lvl="1" indent="-285750">
              <a:spcBef>
                <a:spcPct val="20000"/>
              </a:spcBef>
              <a:buClr>
                <a:schemeClr val="bg2"/>
              </a:buClr>
              <a:buSzPct val="80000"/>
              <a:buFont typeface="Arial" charset="0"/>
              <a:buChar char="–"/>
              <a:defRPr/>
            </a:pPr>
            <a:endParaRPr lang="en-US" sz="2200" kern="0" dirty="0" smtClean="0">
              <a:latin typeface="+mn-lt"/>
            </a:endParaRPr>
          </a:p>
        </p:txBody>
      </p:sp>
      <p:graphicFrame>
        <p:nvGraphicFramePr>
          <p:cNvPr id="7" name="Table 6"/>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3: Abraham Lincoln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Abraham Lincoln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[DBS09]</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69</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1: </a:t>
            </a:r>
            <a:r>
              <a:rPr lang="en-US" sz="2400" dirty="0" smtClean="0">
                <a:latin typeface="+mn-lt"/>
              </a:rPr>
              <a:t>copying without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For different data values, </a:t>
            </a:r>
            <a:r>
              <a:rPr lang="en-US" sz="2200" kern="0" dirty="0" smtClean="0">
                <a:solidFill>
                  <a:srgbClr val="000000"/>
                </a:solidFill>
                <a:latin typeface="+mn-lt"/>
              </a:rPr>
              <a:t>Pr(Ф|S</a:t>
            </a:r>
            <a:r>
              <a:rPr lang="en-US" sz="2200" kern="0" baseline="-25000" dirty="0" smtClean="0">
                <a:solidFill>
                  <a:srgbClr val="000000"/>
                </a:solidFill>
                <a:latin typeface="+mn-lt"/>
              </a:rPr>
              <a:t>1</a:t>
            </a:r>
            <a:r>
              <a:rPr lang="en-US" sz="2200" kern="0" dirty="0" smtClean="0">
                <a:solidFill>
                  <a:srgbClr val="000000"/>
                </a:solidFill>
                <a:latin typeface="+mn-lt"/>
              </a:rPr>
              <a:t> </a:t>
            </a:r>
            <a:r>
              <a:rPr lang="en-US" altLang="zh-CN" sz="2200" kern="0" dirty="0" smtClean="0">
                <a:solidFill>
                  <a:srgbClr val="000000"/>
                </a:solidFill>
                <a:latin typeface="+mn-lt"/>
                <a:sym typeface="Symbol"/>
              </a:rPr>
              <a:t> </a:t>
            </a:r>
            <a:r>
              <a:rPr lang="en-US" sz="2200" kern="0" dirty="0" smtClean="0">
                <a:solidFill>
                  <a:srgbClr val="000000"/>
                </a:solidFill>
                <a:latin typeface="+mn-lt"/>
              </a:rPr>
              <a:t>S</a:t>
            </a:r>
            <a:r>
              <a:rPr lang="en-US" sz="2200" kern="0" baseline="-25000" dirty="0" smtClean="0">
                <a:solidFill>
                  <a:srgbClr val="000000"/>
                </a:solidFill>
                <a:latin typeface="+mn-lt"/>
              </a:rPr>
              <a:t>2</a:t>
            </a:r>
            <a:r>
              <a:rPr lang="en-US" sz="2200" kern="0" dirty="0" smtClean="0">
                <a:solidFill>
                  <a:srgbClr val="000000"/>
                </a:solidFill>
                <a:latin typeface="+mn-lt"/>
              </a:rPr>
              <a:t>) is high</a:t>
            </a:r>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2: John</a:t>
                      </a:r>
                      <a:r>
                        <a:rPr lang="en-US" b="1" baseline="0" dirty="0" smtClean="0">
                          <a:solidFill>
                            <a:schemeClr val="tx1"/>
                          </a:solidFill>
                        </a:rPr>
                        <a:t> Adams</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James Madison</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Donald 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Copying in Documents</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a:t>
            </a:fld>
            <a:endParaRPr lang="en-US" smtClean="0"/>
          </a:p>
        </p:txBody>
      </p:sp>
      <p:graphicFrame>
        <p:nvGraphicFramePr>
          <p:cNvPr id="9" name="Table 8"/>
          <p:cNvGraphicFramePr>
            <a:graphicFrameLocks noGrp="1"/>
          </p:cNvGraphicFramePr>
          <p:nvPr/>
        </p:nvGraphicFramePr>
        <p:xfrm>
          <a:off x="1295400" y="1676400"/>
          <a:ext cx="5883593" cy="2377440"/>
        </p:xfrm>
        <a:graphic>
          <a:graphicData uri="http://schemas.openxmlformats.org/drawingml/2006/table">
            <a:tbl>
              <a:tblPr bandRow="1">
                <a:tableStyleId>{5C22544A-7EE6-4342-B048-85BDC9FD1C3A}</a:tableStyleId>
              </a:tblPr>
              <a:tblGrid>
                <a:gridCol w="5883593"/>
              </a:tblGrid>
              <a:tr h="772160">
                <a:tc>
                  <a:txBody>
                    <a:bodyPr/>
                    <a:lstStyle/>
                    <a:p>
                      <a:pPr algn="l"/>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President</a:t>
                      </a:r>
                      <a:r>
                        <a:rPr lang="en-US" b="1" baseline="0" dirty="0" smtClean="0"/>
                        <a:t> Bush said </a:t>
                      </a:r>
                      <a:r>
                        <a:rPr lang="en-US" sz="1800" b="1" kern="1200" baseline="0" dirty="0" smtClean="0">
                          <a:solidFill>
                            <a:srgbClr val="FF0000"/>
                          </a:solidFill>
                          <a:latin typeface="+mn-lt"/>
                          <a:ea typeface="+mn-ea"/>
                          <a:cs typeface="+mn-cs"/>
                        </a:rPr>
                        <a:t>on</a:t>
                      </a:r>
                      <a:r>
                        <a:rPr lang="en-US" b="1" baseline="0" dirty="0" smtClean="0">
                          <a:solidFill>
                            <a:srgbClr val="00B050"/>
                          </a:solidFill>
                        </a:rPr>
                        <a:t> </a:t>
                      </a:r>
                      <a:r>
                        <a:rPr lang="en-US" b="1" baseline="0" dirty="0" smtClean="0"/>
                        <a:t>Thursday that his administration would not deal with Hamas, the militant group that scored a decisive victory in this week’s Palestinian elections, if it continues to pursue </a:t>
                      </a:r>
                      <a:r>
                        <a:rPr lang="en-US" b="1" baseline="0" dirty="0" smtClean="0">
                          <a:solidFill>
                            <a:srgbClr val="FF0000"/>
                          </a:solidFill>
                        </a:rPr>
                        <a:t>Israel’s destruction</a:t>
                      </a:r>
                      <a:r>
                        <a:rPr lang="en-US" b="1" baseline="0" dirty="0" smtClean="0"/>
                        <a:t>.</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E81A6EEC-75EF-4062-B6AE-B6D9A34BFB41}" type="slidenum">
              <a:rPr lang="en-US" smtClean="0"/>
              <a:pPr/>
              <a:t>70</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1: </a:t>
            </a:r>
            <a:r>
              <a:rPr lang="en-US" sz="2400" dirty="0" smtClean="0">
                <a:latin typeface="+mn-lt"/>
              </a:rPr>
              <a:t>copying without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For shared true values in different formats, </a:t>
            </a:r>
            <a:r>
              <a:rPr lang="en-US" sz="2200" kern="0" dirty="0" smtClean="0">
                <a:solidFill>
                  <a:srgbClr val="000000"/>
                </a:solidFill>
                <a:latin typeface="+mn-lt"/>
              </a:rPr>
              <a:t>Pr(Ф|S</a:t>
            </a:r>
            <a:r>
              <a:rPr lang="en-US" sz="2200" kern="0" baseline="-25000" dirty="0" smtClean="0">
                <a:solidFill>
                  <a:srgbClr val="000000"/>
                </a:solidFill>
                <a:latin typeface="+mn-lt"/>
              </a:rPr>
              <a:t>1</a:t>
            </a:r>
            <a:r>
              <a:rPr lang="en-US" sz="2200" kern="0" dirty="0" smtClean="0">
                <a:solidFill>
                  <a:srgbClr val="000000"/>
                </a:solidFill>
                <a:latin typeface="+mn-lt"/>
              </a:rPr>
              <a:t> </a:t>
            </a:r>
            <a:r>
              <a:rPr lang="en-US" altLang="zh-CN" sz="2200" kern="0" dirty="0" smtClean="0">
                <a:solidFill>
                  <a:srgbClr val="000000"/>
                </a:solidFill>
                <a:latin typeface="+mn-lt"/>
                <a:sym typeface="Symbol"/>
              </a:rPr>
              <a:t> </a:t>
            </a:r>
            <a:r>
              <a:rPr lang="en-US" sz="2200" kern="0" dirty="0" smtClean="0">
                <a:solidFill>
                  <a:srgbClr val="000000"/>
                </a:solidFill>
                <a:latin typeface="+mn-lt"/>
              </a:rPr>
              <a:t>S</a:t>
            </a:r>
            <a:r>
              <a:rPr lang="en-US" sz="2200" kern="0" baseline="-25000" dirty="0" smtClean="0">
                <a:solidFill>
                  <a:srgbClr val="000000"/>
                </a:solidFill>
                <a:latin typeface="+mn-lt"/>
              </a:rPr>
              <a:t>2</a:t>
            </a:r>
            <a:r>
              <a:rPr lang="en-US" sz="2200" kern="0" dirty="0" smtClean="0">
                <a:solidFill>
                  <a:srgbClr val="000000"/>
                </a:solidFill>
                <a:latin typeface="+mn-lt"/>
              </a:rPr>
              <a:t>) is high</a:t>
            </a:r>
          </a:p>
          <a:p>
            <a:pPr marL="742950" lvl="1" indent="-285750">
              <a:spcBef>
                <a:spcPct val="20000"/>
              </a:spcBef>
              <a:buClr>
                <a:schemeClr val="bg2"/>
              </a:buClr>
              <a:buSzPct val="80000"/>
              <a:buFont typeface="Arial" charset="0"/>
              <a:buChar char="–"/>
              <a:defRPr/>
            </a:pPr>
            <a:r>
              <a:rPr lang="en-US" sz="2200" kern="0" dirty="0" smtClean="0">
                <a:solidFill>
                  <a:srgbClr val="000000"/>
                </a:solidFill>
                <a:latin typeface="+mn-lt"/>
              </a:rPr>
              <a:t>Key: prob. of true value </a:t>
            </a:r>
            <a:r>
              <a:rPr lang="el-GR" sz="2200" kern="0" dirty="0" smtClean="0">
                <a:solidFill>
                  <a:srgbClr val="000000"/>
                </a:solidFill>
                <a:latin typeface="+mn-lt"/>
              </a:rPr>
              <a:t>α</a:t>
            </a:r>
            <a:r>
              <a:rPr lang="en-US" sz="2200" kern="0" dirty="0" smtClean="0">
                <a:solidFill>
                  <a:srgbClr val="000000"/>
                </a:solidFill>
                <a:latin typeface="+mn-lt"/>
              </a:rPr>
              <a:t>(S) &gt; prob. of false value (1 - </a:t>
            </a:r>
            <a:r>
              <a:rPr lang="el-GR" sz="2200" kern="0" dirty="0" smtClean="0">
                <a:solidFill>
                  <a:srgbClr val="000000"/>
                </a:solidFill>
              </a:rPr>
              <a:t>α</a:t>
            </a:r>
            <a:r>
              <a:rPr lang="en-US" sz="2200" kern="0" dirty="0" smtClean="0">
                <a:solidFill>
                  <a:srgbClr val="000000"/>
                </a:solidFill>
              </a:rPr>
              <a:t>(S))/n</a:t>
            </a:r>
            <a:endParaRPr lang="en-US" sz="2200" kern="0" dirty="0" smtClean="0">
              <a:solidFill>
                <a:srgbClr val="000000"/>
              </a:solidFill>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Key: prob. of different formats &gt; prob. of same formats</a:t>
            </a:r>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a:t>
                      </a:r>
                      <a:r>
                        <a:rPr lang="en-US" b="1" dirty="0" err="1" smtClean="0"/>
                        <a:t>george</a:t>
                      </a:r>
                      <a:r>
                        <a:rPr lang="en-US" b="1" dirty="0" smtClean="0"/>
                        <a:t> </a:t>
                      </a:r>
                      <a:r>
                        <a:rPr lang="en-US" b="1" dirty="0" err="1" smtClean="0"/>
                        <a:t>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endPar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John Adams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john </a:t>
                      </a:r>
                      <a:r>
                        <a:rPr lang="en-US" b="1" dirty="0" err="1" smtClean="0"/>
                        <a:t>adams</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Thomas 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t>
                      </a:r>
                      <a:r>
                        <a:rPr lang="en-US" b="1" dirty="0" err="1" smtClean="0"/>
                        <a:t>thomas</a:t>
                      </a:r>
                      <a:r>
                        <a:rPr lang="en-US" b="1" dirty="0" smtClean="0"/>
                        <a:t> </a:t>
                      </a:r>
                      <a:r>
                        <a:rPr lang="en-US" b="1" dirty="0" err="1" smtClean="0"/>
                        <a:t>jefferson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a:t>
                      </a:r>
                      <a:r>
                        <a:rPr lang="en-US" b="1" dirty="0" err="1" smtClean="0"/>
                        <a:t>william</a:t>
                      </a:r>
                      <a:r>
                        <a:rPr lang="en-US" b="1" baseline="0" dirty="0" smtClean="0"/>
                        <a:t> </a:t>
                      </a:r>
                      <a:r>
                        <a:rPr lang="en-US" b="1" baseline="0" dirty="0" err="1" smtClean="0"/>
                        <a:t>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George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a:t>
                      </a:r>
                      <a:r>
                        <a:rPr lang="en-US" b="1" baseline="0" dirty="0" err="1" smtClean="0"/>
                        <a:t>george</a:t>
                      </a:r>
                      <a:r>
                        <a:rPr lang="en-US" b="1" baseline="0" dirty="0" smtClean="0"/>
                        <a:t> w. bush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a:t>
                      </a:r>
                      <a:r>
                        <a:rPr lang="en-US" b="1" dirty="0" err="1" smtClean="0"/>
                        <a:t>barack</a:t>
                      </a:r>
                      <a:r>
                        <a:rPr lang="en-US" b="1" dirty="0" smtClean="0"/>
                        <a:t> </a:t>
                      </a:r>
                      <a:r>
                        <a:rPr lang="en-US" b="1" dirty="0" err="1" smtClean="0"/>
                        <a:t>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2"/>
          <p:cNvSpPr>
            <a:spLocks noGrp="1" noChangeArrowheads="1"/>
          </p:cNvSpPr>
          <p:nvPr>
            <p:ph type="title"/>
          </p:nvPr>
        </p:nvSpPr>
        <p:spPr>
          <a:xfrm>
            <a:off x="457200" y="304800"/>
            <a:ext cx="8686800" cy="838200"/>
          </a:xfrm>
        </p:spPr>
        <p:txBody>
          <a:bodyPr/>
          <a:lstStyle/>
          <a:p>
            <a:r>
              <a:rPr lang="en-US" b="1" dirty="0" smtClean="0"/>
              <a:t>Using Solomon [DBS10]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71</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1: </a:t>
            </a:r>
            <a:r>
              <a:rPr lang="en-US" sz="2400" dirty="0" smtClean="0">
                <a:latin typeface="+mn-lt"/>
              </a:rPr>
              <a:t>copying without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For shared missing, popular data, </a:t>
            </a:r>
            <a:r>
              <a:rPr lang="en-US" sz="2200" kern="0" dirty="0" smtClean="0">
                <a:solidFill>
                  <a:srgbClr val="000000"/>
                </a:solidFill>
                <a:latin typeface="+mn-lt"/>
              </a:rPr>
              <a:t>Pr(Ф|S</a:t>
            </a:r>
            <a:r>
              <a:rPr lang="en-US" sz="2200" kern="0" baseline="-25000" dirty="0" smtClean="0">
                <a:solidFill>
                  <a:srgbClr val="000000"/>
                </a:solidFill>
                <a:latin typeface="+mn-lt"/>
              </a:rPr>
              <a:t>1</a:t>
            </a:r>
            <a:r>
              <a:rPr lang="en-US" sz="2200" kern="0" dirty="0" smtClean="0">
                <a:solidFill>
                  <a:srgbClr val="000000"/>
                </a:solidFill>
                <a:latin typeface="+mn-lt"/>
              </a:rPr>
              <a:t> </a:t>
            </a:r>
            <a:r>
              <a:rPr lang="en-US" altLang="zh-CN" sz="2200" kern="0" dirty="0" smtClean="0">
                <a:solidFill>
                  <a:srgbClr val="000000"/>
                </a:solidFill>
                <a:latin typeface="+mn-lt"/>
                <a:sym typeface="Symbol"/>
              </a:rPr>
              <a:t> </a:t>
            </a:r>
            <a:r>
              <a:rPr lang="en-US" sz="2200" kern="0" dirty="0" smtClean="0">
                <a:solidFill>
                  <a:srgbClr val="000000"/>
                </a:solidFill>
                <a:latin typeface="+mn-lt"/>
              </a:rPr>
              <a:t>S</a:t>
            </a:r>
            <a:r>
              <a:rPr lang="en-US" sz="2200" kern="0" baseline="-25000" dirty="0" smtClean="0">
                <a:solidFill>
                  <a:srgbClr val="000000"/>
                </a:solidFill>
                <a:latin typeface="+mn-lt"/>
              </a:rPr>
              <a:t>2</a:t>
            </a:r>
            <a:r>
              <a:rPr lang="en-US" sz="2200" kern="0" dirty="0" smtClean="0">
                <a:solidFill>
                  <a:srgbClr val="000000"/>
                </a:solidFill>
                <a:latin typeface="+mn-lt"/>
              </a:rPr>
              <a:t>) is low</a:t>
            </a:r>
          </a:p>
        </p:txBody>
      </p:sp>
      <p:graphicFrame>
        <p:nvGraphicFramePr>
          <p:cNvPr id="8" name="Table 7"/>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James Madison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John Adams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43: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72</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1: </a:t>
            </a:r>
            <a:r>
              <a:rPr lang="en-US" sz="2400" dirty="0" smtClean="0">
                <a:latin typeface="+mn-lt"/>
              </a:rPr>
              <a:t>copying without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For shared missing, unpopular data, </a:t>
            </a:r>
            <a:r>
              <a:rPr lang="en-US" sz="2200" kern="0" dirty="0" smtClean="0">
                <a:solidFill>
                  <a:srgbClr val="000000"/>
                </a:solidFill>
                <a:latin typeface="+mn-lt"/>
              </a:rPr>
              <a:t>Pr(Ф|S</a:t>
            </a:r>
            <a:r>
              <a:rPr lang="en-US" sz="2200" kern="0" baseline="-25000" dirty="0" smtClean="0">
                <a:solidFill>
                  <a:srgbClr val="000000"/>
                </a:solidFill>
                <a:latin typeface="+mn-lt"/>
              </a:rPr>
              <a:t>1</a:t>
            </a:r>
            <a:r>
              <a:rPr lang="en-US" sz="2200" kern="0" dirty="0" smtClean="0">
                <a:solidFill>
                  <a:srgbClr val="000000"/>
                </a:solidFill>
                <a:latin typeface="+mn-lt"/>
              </a:rPr>
              <a:t> </a:t>
            </a:r>
            <a:r>
              <a:rPr lang="en-US" altLang="zh-CN" sz="2200" kern="0" dirty="0" smtClean="0">
                <a:solidFill>
                  <a:srgbClr val="000000"/>
                </a:solidFill>
                <a:latin typeface="+mn-lt"/>
                <a:sym typeface="Symbol"/>
              </a:rPr>
              <a:t> </a:t>
            </a:r>
            <a:r>
              <a:rPr lang="en-US" sz="2200" kern="0" dirty="0" smtClean="0">
                <a:solidFill>
                  <a:srgbClr val="000000"/>
                </a:solidFill>
                <a:latin typeface="+mn-lt"/>
              </a:rPr>
              <a:t>S</a:t>
            </a:r>
            <a:r>
              <a:rPr lang="en-US" sz="2200" kern="0" baseline="-25000" dirty="0" smtClean="0">
                <a:solidFill>
                  <a:srgbClr val="000000"/>
                </a:solidFill>
                <a:latin typeface="+mn-lt"/>
              </a:rPr>
              <a:t>2</a:t>
            </a:r>
            <a:r>
              <a:rPr lang="en-US" sz="2200" kern="0" dirty="0" smtClean="0">
                <a:solidFill>
                  <a:srgbClr val="000000"/>
                </a:solidFill>
                <a:latin typeface="+mn-lt"/>
              </a:rPr>
              <a:t>) is not as low</a:t>
            </a:r>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George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William</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43:</a:t>
                      </a:r>
                      <a:r>
                        <a:rPr lang="en-US" b="1" baseline="0" dirty="0" smtClean="0">
                          <a:solidFill>
                            <a:srgbClr val="FF0000"/>
                          </a:solidFill>
                        </a:rPr>
                        <a:t> Richard Cheney</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Donald 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Barack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Bayesian Analysis: Copying Direction</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73</a:t>
            </a:fld>
            <a:endParaRPr lang="en-US" smtClean="0"/>
          </a:p>
        </p:txBody>
      </p:sp>
      <p:graphicFrame>
        <p:nvGraphicFramePr>
          <p:cNvPr id="6" name="Table 5"/>
          <p:cNvGraphicFramePr>
            <a:graphicFrameLocks noGrp="1"/>
          </p:cNvGraphicFramePr>
          <p:nvPr/>
        </p:nvGraphicFramePr>
        <p:xfrm>
          <a:off x="1142998" y="1752600"/>
          <a:ext cx="7239001" cy="2047240"/>
        </p:xfrm>
        <a:graphic>
          <a:graphicData uri="http://schemas.openxmlformats.org/drawingml/2006/table">
            <a:tbl>
              <a:tblPr bandRow="1">
                <a:tableStyleId>{5C22544A-7EE6-4342-B048-85BDC9FD1C3A}</a:tableStyleId>
              </a:tblPr>
              <a:tblGrid>
                <a:gridCol w="467033"/>
                <a:gridCol w="3191388"/>
                <a:gridCol w="311355"/>
                <a:gridCol w="3269225"/>
              </a:tblGrid>
              <a:tr h="370840">
                <a:tc>
                  <a:txBody>
                    <a:bodyPr/>
                    <a:lstStyle/>
                    <a:p>
                      <a:pPr algn="ctr"/>
                      <a:r>
                        <a:rPr lang="en-US" b="1" u="sng" dirty="0" smtClean="0"/>
                        <a:t>Pr</a:t>
                      </a:r>
                      <a:endParaRPr lang="en-US"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u="none" dirty="0" smtClean="0"/>
                        <a:t>S</a:t>
                      </a:r>
                      <a:r>
                        <a:rPr lang="en-US" b="1" i="0" u="none" baseline="-25000" dirty="0" smtClean="0"/>
                        <a:t>1</a:t>
                      </a:r>
                      <a:r>
                        <a:rPr lang="en-US" b="1" i="0" u="none" dirty="0" smtClean="0"/>
                        <a:t> copies from S</a:t>
                      </a:r>
                      <a:r>
                        <a:rPr lang="en-US" b="1" i="0" u="none" baseline="-25000" dirty="0" smtClean="0"/>
                        <a:t>2</a:t>
                      </a:r>
                      <a:r>
                        <a:rPr lang="en-US" sz="1800" b="1" i="0" u="none" baseline="0" dirty="0" smtClean="0">
                          <a:latin typeface="+mn-lt"/>
                          <a:ea typeface="SimSun" pitchFamily="2" charset="-122"/>
                        </a:rPr>
                        <a:t> P</a:t>
                      </a:r>
                      <a:r>
                        <a:rPr lang="en-US" altLang="zh-CN" sz="1800" b="1" i="0" u="none" dirty="0" smtClean="0">
                          <a:latin typeface="+mn-lt"/>
                          <a:ea typeface="SimSun" pitchFamily="2" charset="-122"/>
                        </a:rPr>
                        <a:t>r(</a:t>
                      </a:r>
                      <a:r>
                        <a:rPr lang="az-Cyrl-AZ" altLang="zh-CN" sz="1800" b="1" i="0" dirty="0" smtClean="0">
                          <a:latin typeface="+mn-lt"/>
                          <a:ea typeface="SimSun" pitchFamily="2" charset="-122"/>
                        </a:rPr>
                        <a:t>Ф</a:t>
                      </a:r>
                      <a:r>
                        <a:rPr lang="en-US" altLang="zh-CN" sz="1800" b="1" i="0" dirty="0" smtClean="0">
                          <a:latin typeface="+mn-lt"/>
                          <a:ea typeface="SimSun" pitchFamily="2" charset="-122"/>
                          <a:sym typeface="Symbol"/>
                        </a:rPr>
                        <a:t>|</a:t>
                      </a:r>
                      <a:r>
                        <a:rPr lang="en-US" altLang="zh-CN" sz="1800" b="1" i="0" dirty="0" smtClean="0">
                          <a:latin typeface="+mn-lt"/>
                          <a:ea typeface="SimSun" pitchFamily="2" charset="-122"/>
                        </a:rPr>
                        <a:t>S</a:t>
                      </a:r>
                      <a:r>
                        <a:rPr lang="en-US" altLang="zh-CN" sz="1800" b="1" i="0" baseline="-25000" dirty="0" smtClean="0">
                          <a:latin typeface="+mn-lt"/>
                          <a:ea typeface="SimSun" pitchFamily="2" charset="-122"/>
                        </a:rPr>
                        <a:t>1</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altLang="zh-CN" sz="1800" b="1" i="0" dirty="0" smtClean="0">
                          <a:latin typeface="+mn-lt"/>
                          <a:ea typeface="SimSun" pitchFamily="2" charset="-122"/>
                        </a:rPr>
                        <a:t>)</a:t>
                      </a: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i="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i="0" u="none" baseline="0" dirty="0" smtClean="0"/>
                        <a:t> copies from </a:t>
                      </a:r>
                      <a:r>
                        <a:rPr lang="en-US" b="1" i="0" u="none" dirty="0" smtClean="0"/>
                        <a:t>S</a:t>
                      </a:r>
                      <a:r>
                        <a:rPr lang="en-US" b="1" i="0" u="none" baseline="-25000" dirty="0" smtClean="0"/>
                        <a:t>1</a:t>
                      </a:r>
                      <a:r>
                        <a:rPr lang="en-US" b="1" i="0" u="none" baseline="0" dirty="0" smtClean="0"/>
                        <a:t> P</a:t>
                      </a:r>
                      <a:r>
                        <a:rPr lang="en-US" altLang="zh-CN" sz="1800" b="1" u="none" dirty="0" smtClean="0">
                          <a:latin typeface="+mn-lt"/>
                          <a:ea typeface="SimSun" pitchFamily="2" charset="-122"/>
                        </a:rPr>
                        <a:t>r(</a:t>
                      </a:r>
                      <a:r>
                        <a:rPr lang="az-Cyrl-AZ" altLang="zh-CN" sz="1800" b="1" u="none" dirty="0" smtClean="0">
                          <a:latin typeface="+mn-lt"/>
                          <a:ea typeface="SimSun" pitchFamily="2" charset="-122"/>
                        </a:rPr>
                        <a:t>Ф</a:t>
                      </a:r>
                      <a:r>
                        <a:rPr lang="en-US" altLang="zh-CN" sz="1800" b="1" u="none" dirty="0" smtClean="0">
                          <a:latin typeface="+mn-lt"/>
                          <a:ea typeface="SimSun" pitchFamily="2" charset="-122"/>
                          <a:sym typeface="Symbol"/>
                        </a:rPr>
                        <a:t>|</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altLang="zh-CN" sz="1800" b="1" u="none" dirty="0" smtClean="0">
                          <a:latin typeface="+mn-lt"/>
                          <a:ea typeface="SimSun" pitchFamily="2" charset="-122"/>
                        </a:rPr>
                        <a:t>→</a:t>
                      </a:r>
                      <a:r>
                        <a:rPr lang="en-US" b="1" i="0" u="none" dirty="0" smtClean="0"/>
                        <a:t>S</a:t>
                      </a:r>
                      <a:r>
                        <a:rPr lang="en-US" b="1" i="0" u="none" baseline="-25000" dirty="0" smtClean="0"/>
                        <a:t>1</a:t>
                      </a:r>
                      <a:r>
                        <a:rPr lang="en-US" altLang="zh-CN" sz="1800" b="1" u="none" dirty="0" smtClean="0">
                          <a:latin typeface="+mn-lt"/>
                          <a:ea typeface="SimSun" pitchFamily="2" charset="-122"/>
                        </a:rPr>
                        <a:t>)</a:t>
                      </a:r>
                      <a:endParaRPr lang="en-US" b="1" i="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st</a:t>
                      </a:r>
                      <a:endParaRPr lang="en-US" b="1" baseline="-25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)*c</a:t>
                      </a:r>
                      <a:r>
                        <a:rPr lang="en-US" b="1" baseline="0" dirty="0" smtClean="0"/>
                        <a:t> + </a:t>
                      </a:r>
                      <a:r>
                        <a:rPr lang="el-GR" b="1" dirty="0" smtClean="0"/>
                        <a:t>α(</a:t>
                      </a:r>
                      <a:r>
                        <a:rPr lang="en-US" b="1" i="0" u="none" dirty="0" smtClean="0"/>
                        <a:t>S</a:t>
                      </a:r>
                      <a:r>
                        <a:rPr lang="en-US" b="1" i="0" u="none" baseline="-25000" dirty="0" smtClean="0"/>
                        <a:t>1</a:t>
                      </a:r>
                      <a:r>
                        <a:rPr lang="en-US" b="1" dirty="0" smtClean="0"/>
                        <a:t>)</a:t>
                      </a:r>
                      <a:r>
                        <a:rPr lang="en-US" b="1" baseline="0" dirty="0" smtClean="0"/>
                        <a:t>*</a:t>
                      </a: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solidFill>
                            <a:srgbClr val="FF0000"/>
                          </a:solidFill>
                        </a:rPr>
                        <a:t>≠</a:t>
                      </a:r>
                      <a:endParaRPr lang="en-US" sz="2800" b="1" baseline="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a:t>
                      </a:r>
                      <a:r>
                        <a:rPr lang="en-US" b="1" i="0" u="none" dirty="0" smtClean="0"/>
                        <a:t>S</a:t>
                      </a:r>
                      <a:r>
                        <a:rPr lang="en-US" b="1" i="0" u="none" baseline="-25000" dirty="0" smtClean="0"/>
                        <a:t>1</a:t>
                      </a:r>
                      <a:r>
                        <a:rPr lang="en-US" b="1" dirty="0" smtClean="0"/>
                        <a:t>)*c</a:t>
                      </a:r>
                      <a:r>
                        <a:rPr lang="en-US" b="1" baseline="0" dirty="0" smtClean="0"/>
                        <a:t> + </a:t>
                      </a:r>
                      <a:r>
                        <a:rPr lang="el-GR" b="1" dirty="0" smtClean="0"/>
                        <a:t>α(</a:t>
                      </a:r>
                      <a:r>
                        <a:rPr lang="en-US" b="1" i="0" u="none" dirty="0" smtClean="0"/>
                        <a:t>S</a:t>
                      </a:r>
                      <a:r>
                        <a:rPr lang="en-US" b="1" i="0" u="none" baseline="-25000" dirty="0" smtClean="0"/>
                        <a:t>1</a:t>
                      </a:r>
                      <a:r>
                        <a:rPr lang="en-US" b="1" dirty="0" smtClean="0"/>
                        <a:t>)</a:t>
                      </a:r>
                      <a:r>
                        <a:rPr lang="en-US" b="1" baseline="0" dirty="0" smtClean="0"/>
                        <a:t>*</a:t>
                      </a: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sf</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(1 - </a:t>
                      </a:r>
                      <a:r>
                        <a:rPr lang="el-GR" b="1" dirty="0" smtClean="0"/>
                        <a:t>α(</a:t>
                      </a:r>
                      <a:r>
                        <a:rPr lang="en-US" b="1" i="0" u="none" dirty="0" smtClean="0"/>
                        <a:t>S</a:t>
                      </a:r>
                      <a:r>
                        <a:rPr lang="en-US" b="1" i="0" u="none" baseline="-25000" dirty="0" smtClean="0"/>
                        <a:t>1</a:t>
                      </a:r>
                      <a:r>
                        <a:rPr lang="en-US" b="1" dirty="0" smtClean="0"/>
                        <a:t>))*(1 - </a:t>
                      </a: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))/n</a:t>
                      </a:r>
                      <a:r>
                        <a:rPr lang="en-US" b="1" baseline="0" dirty="0" smtClean="0"/>
                        <a:t>*(1 - c) + </a:t>
                      </a:r>
                      <a:r>
                        <a:rPr lang="en-US" b="1" dirty="0" smtClean="0"/>
                        <a:t>(1 - </a:t>
                      </a: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solidFill>
                            <a:srgbClr val="FF0000"/>
                          </a:solidFill>
                        </a:rPr>
                        <a:t>≠</a:t>
                      </a:r>
                      <a:endParaRPr lang="en-US" sz="2800" b="1" baseline="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(1 - </a:t>
                      </a:r>
                      <a:r>
                        <a:rPr lang="el-GR" b="1" dirty="0" smtClean="0"/>
                        <a:t>α(</a:t>
                      </a:r>
                      <a:r>
                        <a:rPr lang="en-US" b="1" i="0" u="none" dirty="0" smtClean="0"/>
                        <a:t>S</a:t>
                      </a:r>
                      <a:r>
                        <a:rPr lang="en-US" b="1" i="0" u="none" baseline="-25000" dirty="0" smtClean="0"/>
                        <a:t>1</a:t>
                      </a:r>
                      <a:r>
                        <a:rPr lang="en-US" b="1" dirty="0" smtClean="0"/>
                        <a:t>))*(1 - </a:t>
                      </a:r>
                      <a:r>
                        <a:rPr lang="el-GR" b="1" dirty="0" smtClean="0"/>
                        <a:t>α(</a:t>
                      </a:r>
                      <a:r>
                        <a:rPr lang="en-US" altLang="zh-CN" sz="1800" b="1" i="0" dirty="0" smtClean="0">
                          <a:latin typeface="+mn-lt"/>
                          <a:ea typeface="SimSun" pitchFamily="2" charset="-122"/>
                          <a:sym typeface="Symbol"/>
                        </a:rPr>
                        <a:t>S</a:t>
                      </a:r>
                      <a:r>
                        <a:rPr lang="en-US" altLang="zh-CN" sz="1800" b="1" i="0" baseline="-25000" dirty="0" smtClean="0">
                          <a:latin typeface="+mn-lt"/>
                          <a:ea typeface="SimSun" pitchFamily="2" charset="-122"/>
                          <a:sym typeface="Symbol"/>
                        </a:rPr>
                        <a:t>2</a:t>
                      </a:r>
                      <a:r>
                        <a:rPr lang="en-US" b="1" dirty="0" smtClean="0"/>
                        <a:t>))/n</a:t>
                      </a:r>
                      <a:r>
                        <a:rPr lang="en-US" b="1" baseline="0" dirty="0" smtClean="0"/>
                        <a:t>*(1 - c) + </a:t>
                      </a:r>
                      <a:r>
                        <a:rPr lang="en-US" b="1" dirty="0" smtClean="0"/>
                        <a:t>(1 - </a:t>
                      </a:r>
                      <a:r>
                        <a:rPr lang="el-GR" b="1" dirty="0" smtClean="0"/>
                        <a:t>α(</a:t>
                      </a:r>
                      <a:r>
                        <a:rPr lang="en-US" b="1" i="0" u="none" dirty="0" smtClean="0"/>
                        <a:t>S</a:t>
                      </a:r>
                      <a:r>
                        <a:rPr lang="en-US" b="1" i="0" u="none" baseline="-25000" dirty="0" smtClean="0"/>
                        <a:t>1</a:t>
                      </a:r>
                      <a:r>
                        <a:rPr lang="en-US" b="1" dirty="0" smtClean="0"/>
                        <a:t>))*c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baseline="0" dirty="0" err="1" smtClean="0"/>
                        <a:t>O</a:t>
                      </a:r>
                      <a:r>
                        <a:rPr lang="en-US" b="1" baseline="-25000" dirty="0" err="1" smtClean="0"/>
                        <a:t>d</a:t>
                      </a:r>
                      <a:endParaRPr lang="en-US"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a:t>
                      </a:r>
                      <a:r>
                        <a:rPr lang="en-US" b="1" baseline="-25000" dirty="0" smtClean="0"/>
                        <a:t>d </a:t>
                      </a:r>
                      <a:r>
                        <a:rPr lang="en-US" b="1" baseline="0" dirty="0" smtClean="0"/>
                        <a:t>*(1 - c)</a:t>
                      </a:r>
                      <a:endParaRPr lang="en-US" b="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chemeClr val="bg2"/>
              </a:buClr>
              <a:buFont typeface="Symbol" pitchFamily="18" charset="2"/>
              <a:buChar char="¨"/>
              <a:defRPr/>
            </a:pPr>
            <a:r>
              <a:rPr lang="en-US" altLang="zh-CN" sz="2400" dirty="0" smtClean="0">
                <a:latin typeface="+mn-lt"/>
                <a:ea typeface="SimSun" pitchFamily="2" charset="-122"/>
              </a:rPr>
              <a:t>Goal: Compute Pr(</a:t>
            </a:r>
            <a:r>
              <a:rPr lang="en-US" sz="2400" dirty="0" smtClean="0"/>
              <a:t>S</a:t>
            </a:r>
            <a:r>
              <a:rPr lang="en-US" sz="2400" baseline="-25000" dirty="0" smtClean="0"/>
              <a:t>1</a:t>
            </a:r>
            <a:r>
              <a:rPr lang="en-US" altLang="zh-CN" sz="2400" dirty="0" smtClean="0">
                <a:latin typeface="+mn-lt"/>
                <a:ea typeface="SimSun" pitchFamily="2" charset="-122"/>
                <a:sym typeface="Symbol"/>
              </a:rPr>
              <a:t>→</a:t>
            </a:r>
            <a:r>
              <a:rPr lang="en-US" altLang="zh-CN" sz="2400" dirty="0" smtClean="0">
                <a:ea typeface="SimSun" pitchFamily="2" charset="-122"/>
                <a:sym typeface="Symbol"/>
              </a:rPr>
              <a:t>S</a:t>
            </a:r>
            <a:r>
              <a:rPr lang="en-US" altLang="zh-CN" sz="2400" baseline="-25000" dirty="0" smtClean="0">
                <a:ea typeface="SimSun" pitchFamily="2" charset="-122"/>
                <a:sym typeface="Symbol"/>
              </a:rPr>
              <a:t>2</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Pr(</a:t>
            </a:r>
            <a:r>
              <a:rPr lang="en-US" altLang="zh-CN" sz="2400" dirty="0" smtClean="0">
                <a:ea typeface="SimSun" pitchFamily="2" charset="-122"/>
                <a:sym typeface="Symbol"/>
              </a:rPr>
              <a:t>S</a:t>
            </a:r>
            <a:r>
              <a:rPr lang="en-US" altLang="zh-CN" sz="2400" baseline="-25000" dirty="0" smtClean="0">
                <a:ea typeface="SimSun" pitchFamily="2" charset="-122"/>
                <a:sym typeface="Symbol"/>
              </a:rPr>
              <a:t>2</a:t>
            </a:r>
            <a:r>
              <a:rPr lang="en-US" altLang="zh-CN" sz="2400" dirty="0" smtClean="0">
                <a:latin typeface="+mn-lt"/>
                <a:ea typeface="SimSun" pitchFamily="2" charset="-122"/>
              </a:rPr>
              <a:t>→</a:t>
            </a:r>
            <a:r>
              <a:rPr lang="en-US" sz="2400" dirty="0" smtClean="0"/>
              <a:t>S</a:t>
            </a:r>
            <a:r>
              <a:rPr lang="en-US" sz="2400" baseline="-25000" dirty="0" smtClean="0"/>
              <a:t>1</a:t>
            </a:r>
            <a:r>
              <a:rPr lang="en-US" altLang="zh-CN" sz="2400" dirty="0" smtClean="0">
                <a:latin typeface="+mn-lt"/>
                <a:ea typeface="SimSun" pitchFamily="2" charset="-122"/>
                <a:sym typeface="Symbol"/>
              </a:rPr>
              <a:t>|</a:t>
            </a:r>
            <a:r>
              <a:rPr lang="az-Cyrl-AZ" altLang="zh-CN" sz="2400" dirty="0" smtClean="0">
                <a:latin typeface="+mn-lt"/>
                <a:ea typeface="SimSun" pitchFamily="2" charset="-122"/>
              </a:rPr>
              <a:t>Ф</a:t>
            </a:r>
            <a:r>
              <a:rPr lang="en-US" altLang="zh-CN" sz="2400" dirty="0" smtClean="0">
                <a:latin typeface="+mn-lt"/>
                <a:ea typeface="SimSun" pitchFamily="2" charset="-122"/>
              </a:rPr>
              <a:t>), for observation </a:t>
            </a:r>
            <a:r>
              <a:rPr lang="az-Cyrl-AZ" altLang="zh-CN" sz="2400" dirty="0" smtClean="0">
                <a:solidFill>
                  <a:srgbClr val="000000"/>
                </a:solidFill>
                <a:latin typeface="Calibri"/>
                <a:ea typeface="SimSun" pitchFamily="2" charset="-122"/>
              </a:rPr>
              <a:t>Ф</a:t>
            </a:r>
            <a:r>
              <a:rPr lang="en-US" altLang="zh-CN" sz="2400" dirty="0" smtClean="0">
                <a:latin typeface="+mn-lt"/>
                <a:ea typeface="SimSun" pitchFamily="2" charset="-122"/>
              </a:rPr>
              <a:t> </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sz="2200" kern="0" dirty="0" smtClean="0">
                <a:latin typeface="+mn-lt"/>
              </a:rPr>
              <a:t>From </a:t>
            </a:r>
            <a:r>
              <a:rPr lang="en-US" sz="2200" kern="0" dirty="0" err="1" smtClean="0">
                <a:latin typeface="+mn-lt"/>
              </a:rPr>
              <a:t>Bayes</a:t>
            </a:r>
            <a:r>
              <a:rPr lang="en-US" sz="2200" kern="0" dirty="0" smtClean="0">
                <a:latin typeface="+mn-lt"/>
              </a:rPr>
              <a:t> rule, we need to know </a:t>
            </a:r>
            <a:r>
              <a:rPr lang="en-US" altLang="zh-CN" sz="2200" dirty="0" smtClean="0">
                <a:latin typeface="+mn-lt"/>
                <a:ea typeface="SimSun" pitchFamily="2" charset="-122"/>
              </a:rPr>
              <a:t>Pr(</a:t>
            </a:r>
            <a:r>
              <a:rPr lang="az-Cyrl-AZ" altLang="zh-CN" sz="2200" dirty="0" smtClean="0">
                <a:latin typeface="+mn-lt"/>
                <a:ea typeface="SimSun" pitchFamily="2" charset="-122"/>
              </a:rPr>
              <a:t>Ф</a:t>
            </a:r>
            <a:r>
              <a:rPr lang="en-US" altLang="zh-CN" sz="2200" dirty="0" smtClean="0">
                <a:latin typeface="+mn-lt"/>
                <a:ea typeface="SimSun" pitchFamily="2" charset="-122"/>
              </a:rPr>
              <a:t>|</a:t>
            </a:r>
            <a:r>
              <a:rPr lang="en-US" sz="2200" dirty="0" smtClean="0">
                <a:latin typeface="+mn-lt"/>
              </a:rPr>
              <a:t>S</a:t>
            </a:r>
            <a:r>
              <a:rPr lang="en-US" sz="2200" baseline="-25000" dirty="0" smtClean="0">
                <a:latin typeface="+mn-lt"/>
              </a:rPr>
              <a:t>1</a:t>
            </a:r>
            <a:r>
              <a:rPr lang="en-US" altLang="zh-CN" sz="2200" dirty="0" smtClean="0">
                <a:latin typeface="+mn-lt"/>
                <a:ea typeface="SimSun" pitchFamily="2" charset="-122"/>
              </a:rPr>
              <a:t>→</a:t>
            </a:r>
            <a:r>
              <a:rPr lang="en-US" altLang="zh-CN" sz="2200" dirty="0" smtClean="0">
                <a:latin typeface="+mn-lt"/>
                <a:ea typeface="SimSun" pitchFamily="2" charset="-122"/>
                <a:sym typeface="Symbol"/>
              </a:rPr>
              <a:t>S</a:t>
            </a:r>
            <a:r>
              <a:rPr lang="en-US" altLang="zh-CN" sz="2200" baseline="-25000" dirty="0" smtClean="0">
                <a:latin typeface="+mn-lt"/>
                <a:ea typeface="SimSun" pitchFamily="2" charset="-122"/>
                <a:sym typeface="Symbol"/>
              </a:rPr>
              <a:t>2</a:t>
            </a:r>
            <a:r>
              <a:rPr lang="en-US" altLang="zh-CN" sz="2200" dirty="0" smtClean="0">
                <a:latin typeface="+mn-lt"/>
                <a:ea typeface="SimSun" pitchFamily="2" charset="-122"/>
                <a:sym typeface="Symbol"/>
              </a:rPr>
              <a:t>), Pr(</a:t>
            </a:r>
            <a:r>
              <a:rPr lang="az-Cyrl-AZ" altLang="zh-CN" sz="2200" dirty="0" smtClean="0">
                <a:latin typeface="+mn-lt"/>
                <a:ea typeface="SimSun" pitchFamily="2" charset="-122"/>
              </a:rPr>
              <a:t>Ф</a:t>
            </a:r>
            <a:r>
              <a:rPr lang="en-US" altLang="zh-CN" sz="2200" dirty="0" smtClean="0">
                <a:latin typeface="+mn-lt"/>
                <a:ea typeface="SimSun" pitchFamily="2" charset="-122"/>
              </a:rPr>
              <a:t>|</a:t>
            </a:r>
            <a:r>
              <a:rPr lang="en-US" altLang="zh-CN" sz="2200" dirty="0" smtClean="0">
                <a:latin typeface="+mn-lt"/>
                <a:ea typeface="SimSun" pitchFamily="2" charset="-122"/>
                <a:sym typeface="Symbol"/>
              </a:rPr>
              <a:t>S</a:t>
            </a:r>
            <a:r>
              <a:rPr lang="en-US" altLang="zh-CN" sz="2200" baseline="-25000" dirty="0" smtClean="0">
                <a:latin typeface="+mn-lt"/>
                <a:ea typeface="SimSun" pitchFamily="2" charset="-122"/>
                <a:sym typeface="Symbol"/>
              </a:rPr>
              <a:t>2</a:t>
            </a:r>
            <a:r>
              <a:rPr lang="en-US" altLang="zh-CN" sz="2200" dirty="0" smtClean="0">
                <a:latin typeface="+mn-lt"/>
                <a:ea typeface="SimSun" pitchFamily="2" charset="-122"/>
              </a:rPr>
              <a:t>→</a:t>
            </a:r>
            <a:r>
              <a:rPr lang="en-US" sz="2200" dirty="0" smtClean="0">
                <a:latin typeface="+mn-lt"/>
              </a:rPr>
              <a:t>S</a:t>
            </a:r>
            <a:r>
              <a:rPr lang="en-US" sz="2200" baseline="-25000" dirty="0" smtClean="0">
                <a:latin typeface="+mn-lt"/>
              </a:rPr>
              <a:t>1</a:t>
            </a:r>
            <a:r>
              <a:rPr lang="en-US" altLang="zh-CN" sz="2200" dirty="0" smtClean="0">
                <a:latin typeface="+mn-lt"/>
                <a:ea typeface="SimSun" pitchFamily="2" charset="-122"/>
                <a:sym typeface="Symbol"/>
              </a:rPr>
              <a:t>)</a:t>
            </a:r>
            <a:endParaRPr lang="en-US" sz="2200" kern="0" dirty="0" smtClean="0">
              <a:solidFill>
                <a:srgbClr val="000000"/>
              </a:solidFill>
              <a:latin typeface="+mn-lt"/>
            </a:endParaRPr>
          </a:p>
          <a:p>
            <a:pPr marL="742950" lvl="1" indent="-285750">
              <a:spcBef>
                <a:spcPct val="20000"/>
              </a:spcBef>
              <a:buClr>
                <a:schemeClr val="bg2"/>
              </a:buClr>
              <a:buSzPct val="80000"/>
              <a:buFont typeface="Arial" charset="0"/>
              <a:buChar char="–"/>
              <a:defRPr/>
            </a:pPr>
            <a:r>
              <a:rPr lang="en-US" sz="2200" kern="0" dirty="0" err="1" smtClean="0">
                <a:solidFill>
                  <a:srgbClr val="000000"/>
                </a:solidFill>
              </a:rPr>
              <a:t>O</a:t>
            </a:r>
            <a:r>
              <a:rPr lang="en-US" sz="2200" kern="0" baseline="-25000" dirty="0" err="1" smtClean="0">
                <a:solidFill>
                  <a:srgbClr val="000000"/>
                </a:solidFill>
              </a:rPr>
              <a:t>st</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true value,  </a:t>
            </a:r>
            <a:r>
              <a:rPr lang="en-US" sz="2200" kern="0" dirty="0" err="1" smtClean="0">
                <a:solidFill>
                  <a:srgbClr val="000000"/>
                </a:solidFill>
              </a:rPr>
              <a:t>O</a:t>
            </a:r>
            <a:r>
              <a:rPr lang="en-US" sz="2200" kern="0" baseline="-25000" dirty="0" err="1" smtClean="0">
                <a:solidFill>
                  <a:srgbClr val="000000"/>
                </a:solidFill>
              </a:rPr>
              <a:t>sf</a:t>
            </a:r>
            <a:r>
              <a:rPr lang="en-US" sz="2200" kern="0" dirty="0" smtClean="0">
                <a:solidFill>
                  <a:srgbClr val="000000"/>
                </a:solidFill>
              </a:rPr>
              <a:t>: </a:t>
            </a:r>
            <a:r>
              <a:rPr lang="en-US" sz="2200" kern="0" dirty="0" err="1" smtClean="0">
                <a:solidFill>
                  <a:srgbClr val="000000"/>
                </a:solidFill>
              </a:rPr>
              <a:t>objs</a:t>
            </a:r>
            <a:r>
              <a:rPr lang="en-US" sz="2200" kern="0" dirty="0" smtClean="0">
                <a:solidFill>
                  <a:srgbClr val="000000"/>
                </a:solidFill>
              </a:rPr>
              <a:t> w. shared false value </a:t>
            </a:r>
            <a:br>
              <a:rPr lang="en-US" sz="2200" kern="0" dirty="0" smtClean="0">
                <a:solidFill>
                  <a:srgbClr val="000000"/>
                </a:solidFill>
              </a:rPr>
            </a:br>
            <a:r>
              <a:rPr lang="en-US" sz="2200" kern="0" dirty="0" err="1" smtClean="0">
                <a:solidFill>
                  <a:srgbClr val="000000"/>
                </a:solidFill>
              </a:rPr>
              <a:t>O</a:t>
            </a:r>
            <a:r>
              <a:rPr lang="en-US" sz="2200" kern="0" baseline="-25000" dirty="0" err="1" smtClean="0">
                <a:solidFill>
                  <a:srgbClr val="000000"/>
                </a:solidFill>
              </a:rPr>
              <a:t>d</a:t>
            </a:r>
            <a:r>
              <a:rPr lang="en-US" sz="2200" kern="0" dirty="0" smtClean="0">
                <a:solidFill>
                  <a:srgbClr val="000000"/>
                </a:solidFill>
              </a:rPr>
              <a:t> : </a:t>
            </a:r>
            <a:r>
              <a:rPr lang="en-US" sz="2200" kern="0" dirty="0" err="1" smtClean="0">
                <a:solidFill>
                  <a:srgbClr val="000000"/>
                </a:solidFill>
              </a:rPr>
              <a:t>objs</a:t>
            </a:r>
            <a:r>
              <a:rPr lang="en-US" sz="2200" kern="0" dirty="0" smtClean="0">
                <a:solidFill>
                  <a:srgbClr val="000000"/>
                </a:solidFill>
              </a:rPr>
              <a:t> w. different values</a:t>
            </a:r>
          </a:p>
          <a:p>
            <a:pPr marL="742950" lvl="1" indent="-285750">
              <a:spcBef>
                <a:spcPct val="20000"/>
              </a:spcBef>
              <a:buClr>
                <a:schemeClr val="bg2"/>
              </a:buClr>
              <a:buSzPct val="80000"/>
              <a:buFont typeface="Arial" charset="0"/>
              <a:buChar char="–"/>
              <a:defRPr/>
            </a:pPr>
            <a:r>
              <a:rPr lang="el-GR" sz="2200" kern="0" dirty="0" smtClean="0">
                <a:solidFill>
                  <a:srgbClr val="000000"/>
                </a:solidFill>
                <a:latin typeface="+mn-lt"/>
              </a:rPr>
              <a:t>α</a:t>
            </a:r>
            <a:r>
              <a:rPr lang="en-US" sz="2200" kern="0" dirty="0" smtClean="0">
                <a:solidFill>
                  <a:srgbClr val="000000"/>
                </a:solidFill>
                <a:latin typeface="+mn-lt"/>
              </a:rPr>
              <a:t>(S) = source accuracy of S, </a:t>
            </a:r>
            <a:br>
              <a:rPr lang="en-US" sz="2200" kern="0" dirty="0" smtClean="0">
                <a:solidFill>
                  <a:srgbClr val="000000"/>
                </a:solidFill>
                <a:latin typeface="+mn-lt"/>
              </a:rPr>
            </a:br>
            <a:r>
              <a:rPr lang="en-US" sz="2200" kern="0" dirty="0" smtClean="0">
                <a:solidFill>
                  <a:srgbClr val="000000"/>
                </a:solidFill>
                <a:latin typeface="+mn-lt"/>
              </a:rPr>
              <a:t>n = number of false values, c = copy rate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[DBS09]</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74</a:t>
            </a:fld>
            <a:endParaRPr lang="en-US" smtClean="0"/>
          </a:p>
        </p:txBody>
      </p:sp>
      <p:graphicFrame>
        <p:nvGraphicFramePr>
          <p:cNvPr id="6" name="Table 5"/>
          <p:cNvGraphicFramePr>
            <a:graphicFrameLocks noGrp="1"/>
          </p:cNvGraphicFramePr>
          <p:nvPr/>
        </p:nvGraphicFramePr>
        <p:xfrm>
          <a:off x="1676400" y="1752600"/>
          <a:ext cx="5339937" cy="2225040"/>
        </p:xfrm>
        <a:graphic>
          <a:graphicData uri="http://schemas.openxmlformats.org/drawingml/2006/table">
            <a:tbl>
              <a:tblPr bandRow="1">
                <a:tableStyleId>{5C22544A-7EE6-4342-B048-85BDC9FD1C3A}</a:tableStyleId>
              </a:tblPr>
              <a:tblGrid>
                <a:gridCol w="2481943"/>
                <a:gridCol w="2406732"/>
                <a:gridCol w="451262"/>
              </a:tblGrid>
              <a:tr h="370840">
                <a:tc>
                  <a:txBody>
                    <a:bodyPr/>
                    <a:lstStyle/>
                    <a:p>
                      <a:r>
                        <a:rPr lang="en-US" b="1" dirty="0" smtClean="0"/>
                        <a:t>1: John Kennedy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1: George Washington</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Hillary</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42: William</a:t>
                      </a:r>
                      <a:r>
                        <a:rPr lang="en-US" b="1" baseline="0" dirty="0" smtClean="0">
                          <a:solidFill>
                            <a:srgbClr val="00B050"/>
                          </a:solidFill>
                        </a:rPr>
                        <a:t> Clinton</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John McCain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44: Barack Obama</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2: </a:t>
            </a:r>
            <a:r>
              <a:rPr lang="en-US" sz="2400" dirty="0" smtClean="0">
                <a:latin typeface="+mn-lt"/>
              </a:rPr>
              <a:t>copying with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2</a:t>
            </a:r>
            <a:r>
              <a:rPr lang="en-US" altLang="zh-CN" sz="2200" dirty="0" smtClean="0">
                <a:latin typeface="+mn-lt"/>
                <a:ea typeface="SimSun" pitchFamily="2" charset="-122"/>
              </a:rPr>
              <a:t> is likely to copy from S</a:t>
            </a:r>
            <a:r>
              <a:rPr lang="en-US" altLang="zh-CN" sz="2200" baseline="-25000" dirty="0" smtClean="0">
                <a:latin typeface="+mn-lt"/>
                <a:ea typeface="SimSun" pitchFamily="2" charset="-122"/>
              </a:rPr>
              <a:t>1</a:t>
            </a:r>
            <a:r>
              <a:rPr lang="en-US" altLang="zh-CN" sz="2200" dirty="0" smtClean="0">
                <a:latin typeface="+mn-lt"/>
                <a:ea typeface="SimSun" pitchFamily="2" charset="-122"/>
              </a:rPr>
              <a:t> if the properties of the shared data are more like the properties of S</a:t>
            </a:r>
            <a:r>
              <a:rPr lang="en-US" altLang="zh-CN" sz="2200" baseline="-25000" dirty="0" smtClean="0">
                <a:latin typeface="+mn-lt"/>
                <a:ea typeface="SimSun" pitchFamily="2" charset="-122"/>
              </a:rPr>
              <a:t>1</a:t>
            </a:r>
            <a:r>
              <a:rPr lang="en-US" altLang="zh-CN" sz="2200" dirty="0" smtClean="0">
                <a:latin typeface="+mn-lt"/>
                <a:ea typeface="SimSun" pitchFamily="2" charset="-122"/>
              </a:rPr>
              <a:t> than the properties of S</a:t>
            </a:r>
            <a:r>
              <a:rPr lang="en-US" altLang="zh-CN" sz="2200" baseline="-25000" dirty="0" smtClean="0">
                <a:latin typeface="+mn-lt"/>
                <a:ea typeface="SimSun" pitchFamily="2" charset="-122"/>
              </a:rPr>
              <a:t>2</a:t>
            </a:r>
            <a:endParaRPr lang="en-US" altLang="zh-CN" sz="2200" dirty="0" smtClean="0">
              <a:solidFill>
                <a:srgbClr val="C00000"/>
              </a:solidFill>
              <a:latin typeface="+mn-lt"/>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[DBS09]</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75</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John Kennedy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1: George Washington</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S</a:t>
                      </a:r>
                      <a:r>
                        <a:rPr kumimoji="0" lang="en-US" sz="2400" b="1" i="0" u="none" strike="noStrike" kern="1200" cap="none" spc="0" normalizeH="0" baseline="-25000" noProof="0" dirty="0" smtClean="0">
                          <a:ln>
                            <a:noFill/>
                          </a:ln>
                          <a:solidFill>
                            <a:srgbClr val="00B050"/>
                          </a:solidFill>
                          <a:effectLst/>
                          <a:uLnTx/>
                          <a:uFillTx/>
                          <a:latin typeface="+mn-lt"/>
                          <a:ea typeface="+mn-ea"/>
                          <a:cs typeface="+mn-cs"/>
                          <a:sym typeface="Wingdings" pitchFamily="2" charset="2"/>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 Benjamin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Abraham Lincoln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Hillary</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42: William</a:t>
                      </a:r>
                      <a:r>
                        <a:rPr lang="en-US" b="1" baseline="0" dirty="0" smtClean="0">
                          <a:solidFill>
                            <a:srgbClr val="00B050"/>
                          </a:solidFill>
                        </a:rPr>
                        <a:t> Clinton</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Richard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John McCain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50"/>
                          </a:solidFill>
                        </a:rPr>
                        <a:t>44: Barack Obama</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2: </a:t>
            </a:r>
            <a:r>
              <a:rPr lang="en-US" sz="2400" dirty="0" smtClean="0">
                <a:latin typeface="+mn-lt"/>
              </a:rPr>
              <a:t>copying with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2</a:t>
            </a:r>
            <a:r>
              <a:rPr lang="en-US" altLang="zh-CN" sz="2200" dirty="0" smtClean="0">
                <a:latin typeface="+mn-lt"/>
                <a:ea typeface="SimSun" pitchFamily="2" charset="-122"/>
              </a:rPr>
              <a:t> is likely to copy from S</a:t>
            </a:r>
            <a:r>
              <a:rPr lang="en-US" altLang="zh-CN" sz="2200" baseline="-25000" dirty="0" smtClean="0">
                <a:latin typeface="+mn-lt"/>
                <a:ea typeface="SimSun" pitchFamily="2" charset="-122"/>
              </a:rPr>
              <a:t>1</a:t>
            </a:r>
            <a:r>
              <a:rPr lang="en-US" altLang="zh-CN" sz="2200" dirty="0" smtClean="0">
                <a:latin typeface="+mn-lt"/>
                <a:ea typeface="SimSun" pitchFamily="2" charset="-122"/>
              </a:rPr>
              <a:t> if the properties of the shared data are more like the properties of S</a:t>
            </a:r>
            <a:r>
              <a:rPr lang="en-US" altLang="zh-CN" sz="2200" baseline="-25000" dirty="0" smtClean="0">
                <a:latin typeface="+mn-lt"/>
                <a:ea typeface="SimSun" pitchFamily="2" charset="-122"/>
              </a:rPr>
              <a:t>1</a:t>
            </a:r>
            <a:r>
              <a:rPr lang="en-US" altLang="zh-CN" sz="2200" dirty="0" smtClean="0">
                <a:latin typeface="+mn-lt"/>
                <a:ea typeface="SimSun" pitchFamily="2" charset="-122"/>
              </a:rPr>
              <a:t> than the properties of S</a:t>
            </a:r>
            <a:r>
              <a:rPr lang="en-US" altLang="zh-CN" sz="2200" baseline="-25000" dirty="0" smtClean="0">
                <a:latin typeface="+mn-lt"/>
                <a:ea typeface="SimSun" pitchFamily="2" charset="-122"/>
              </a:rPr>
              <a:t>2</a:t>
            </a:r>
            <a:endParaRPr lang="en-US" altLang="zh-CN" sz="2200" dirty="0" smtClean="0">
              <a:solidFill>
                <a:srgbClr val="C00000"/>
              </a:solidFill>
              <a:latin typeface="+mn-lt"/>
              <a:ea typeface="SimSun"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76</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2: </a:t>
            </a:r>
            <a:r>
              <a:rPr lang="en-US" sz="2400" dirty="0" smtClean="0">
                <a:latin typeface="+mn-lt"/>
              </a:rPr>
              <a:t>copying with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Using differences in format</a:t>
            </a: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2</a:t>
            </a:r>
            <a:r>
              <a:rPr lang="en-US" altLang="zh-CN" sz="2200" dirty="0" smtClean="0">
                <a:latin typeface="+mn-lt"/>
                <a:ea typeface="SimSun" pitchFamily="2" charset="-122"/>
              </a:rPr>
              <a:t> is likely to copy from S</a:t>
            </a:r>
            <a:r>
              <a:rPr lang="en-US" altLang="zh-CN" sz="2200" baseline="-25000" dirty="0" smtClean="0">
                <a:latin typeface="+mn-lt"/>
                <a:ea typeface="SimSun" pitchFamily="2" charset="-122"/>
              </a:rPr>
              <a:t>1</a:t>
            </a:r>
            <a:r>
              <a:rPr lang="en-US" altLang="zh-CN" sz="2200" dirty="0" smtClean="0">
                <a:latin typeface="+mn-lt"/>
                <a:ea typeface="SimSun" pitchFamily="2" charset="-122"/>
              </a:rPr>
              <a:t> if the properties of the shared data are more like the properties of S</a:t>
            </a:r>
            <a:r>
              <a:rPr lang="en-US" altLang="zh-CN" sz="2200" baseline="-25000" dirty="0" smtClean="0">
                <a:latin typeface="+mn-lt"/>
                <a:ea typeface="SimSun" pitchFamily="2" charset="-122"/>
              </a:rPr>
              <a:t>1</a:t>
            </a:r>
            <a:r>
              <a:rPr lang="en-US" altLang="zh-CN" sz="2200" dirty="0" smtClean="0">
                <a:latin typeface="+mn-lt"/>
                <a:ea typeface="SimSun" pitchFamily="2" charset="-122"/>
              </a:rPr>
              <a:t> than the properties of S</a:t>
            </a:r>
            <a:r>
              <a:rPr lang="en-US" altLang="zh-CN" sz="2200" baseline="-25000" dirty="0" smtClean="0">
                <a:latin typeface="+mn-lt"/>
                <a:ea typeface="SimSun" pitchFamily="2" charset="-122"/>
              </a:rPr>
              <a:t>2</a:t>
            </a:r>
            <a:endParaRPr lang="en-US" altLang="zh-CN" sz="2200" dirty="0" smtClean="0">
              <a:solidFill>
                <a:srgbClr val="C00000"/>
              </a:solidFill>
              <a:latin typeface="+mn-lt"/>
              <a:ea typeface="SimSun" pitchFamily="2" charset="-122"/>
            </a:endParaRPr>
          </a:p>
        </p:txBody>
      </p:sp>
      <p:graphicFrame>
        <p:nvGraphicFramePr>
          <p:cNvPr id="7" name="Table 6"/>
          <p:cNvGraphicFramePr>
            <a:graphicFrameLocks noGrp="1"/>
          </p:cNvGraphicFramePr>
          <p:nvPr/>
        </p:nvGraphicFramePr>
        <p:xfrm>
          <a:off x="1676400" y="1752600"/>
          <a:ext cx="5339937" cy="2225040"/>
        </p:xfrm>
        <a:graphic>
          <a:graphicData uri="http://schemas.openxmlformats.org/drawingml/2006/table">
            <a:tbl>
              <a:tblPr bandRow="1">
                <a:tableStyleId>{5C22544A-7EE6-4342-B048-85BDC9FD1C3A}</a:tableStyleId>
              </a:tblPr>
              <a:tblGrid>
                <a:gridCol w="2481943"/>
                <a:gridCol w="2406732"/>
                <a:gridCol w="451262"/>
              </a:tblGrid>
              <a:tr h="370840">
                <a:tc>
                  <a:txBody>
                    <a:bodyPr/>
                    <a:lstStyle/>
                    <a:p>
                      <a:r>
                        <a:rPr lang="en-US" b="1" dirty="0" smtClean="0"/>
                        <a:t>1: G.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a:t>
                      </a:r>
                      <a:r>
                        <a:rPr lang="en-US" b="1" dirty="0" err="1" smtClean="0">
                          <a:solidFill>
                            <a:srgbClr val="FF0000"/>
                          </a:solidFill>
                        </a:rPr>
                        <a:t>james</a:t>
                      </a:r>
                      <a:r>
                        <a:rPr lang="en-US" b="1" dirty="0" smtClean="0">
                          <a:solidFill>
                            <a:srgbClr val="FF0000"/>
                          </a:solidFill>
                        </a:rPr>
                        <a:t> </a:t>
                      </a:r>
                      <a:r>
                        <a:rPr lang="en-US" b="1" dirty="0" err="1" smtClean="0">
                          <a:solidFill>
                            <a:srgbClr val="FF0000"/>
                          </a:solidFill>
                        </a:rPr>
                        <a:t>madison</a:t>
                      </a:r>
                      <a:endParaRPr lang="en-US" b="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J. Adams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john </a:t>
                      </a:r>
                      <a:r>
                        <a:rPr lang="en-US" b="1" dirty="0" err="1" smtClean="0">
                          <a:solidFill>
                            <a:srgbClr val="FF0000"/>
                          </a:solidFill>
                        </a:rPr>
                        <a:t>adams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H.</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H.</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a:t>
                      </a:r>
                      <a:r>
                        <a:rPr lang="en-US" b="1" baseline="0" dirty="0" err="1" smtClean="0">
                          <a:solidFill>
                            <a:srgbClr val="FF0000"/>
                          </a:solidFill>
                        </a:rPr>
                        <a:t>donald</a:t>
                      </a:r>
                      <a:r>
                        <a:rPr lang="en-US" b="1" baseline="0" dirty="0" smtClean="0">
                          <a:solidFill>
                            <a:srgbClr val="FF0000"/>
                          </a:solidFill>
                        </a:rPr>
                        <a:t> </a:t>
                      </a:r>
                      <a:r>
                        <a:rPr lang="en-US" b="1" baseline="0" dirty="0" err="1" smtClean="0">
                          <a:solidFill>
                            <a:srgbClr val="FF0000"/>
                          </a:solidFill>
                        </a:rPr>
                        <a:t>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Using Solomon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77</a:t>
            </a:fld>
            <a:endParaRPr lang="en-US" smtClean="0"/>
          </a:p>
        </p:txBody>
      </p:sp>
      <p:sp>
        <p:nvSpPr>
          <p:cNvPr id="5"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Intuition 2: </a:t>
            </a:r>
            <a:r>
              <a:rPr lang="en-US" sz="2400" dirty="0" smtClean="0">
                <a:latin typeface="+mn-lt"/>
              </a:rPr>
              <a:t>copying with direction</a:t>
            </a:r>
            <a:endParaRPr lang="en-US" sz="2400" kern="0" baseline="-25000" dirty="0" smtClean="0">
              <a:latin typeface="+mn-lt"/>
            </a:endParaRP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Using differences in format</a:t>
            </a: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2</a:t>
            </a:r>
            <a:r>
              <a:rPr lang="en-US" altLang="zh-CN" sz="2200" dirty="0" smtClean="0">
                <a:latin typeface="+mn-lt"/>
                <a:ea typeface="SimSun" pitchFamily="2" charset="-122"/>
              </a:rPr>
              <a:t> is likely to copy from S</a:t>
            </a:r>
            <a:r>
              <a:rPr lang="en-US" altLang="zh-CN" sz="2200" baseline="-25000" dirty="0" smtClean="0">
                <a:latin typeface="+mn-lt"/>
                <a:ea typeface="SimSun" pitchFamily="2" charset="-122"/>
              </a:rPr>
              <a:t>1</a:t>
            </a:r>
            <a:r>
              <a:rPr lang="en-US" altLang="zh-CN" sz="2200" dirty="0" smtClean="0">
                <a:latin typeface="+mn-lt"/>
                <a:ea typeface="SimSun" pitchFamily="2" charset="-122"/>
              </a:rPr>
              <a:t> if the properties of the shared data are more like the properties of S</a:t>
            </a:r>
            <a:r>
              <a:rPr lang="en-US" altLang="zh-CN" sz="2200" baseline="-25000" dirty="0" smtClean="0">
                <a:latin typeface="+mn-lt"/>
                <a:ea typeface="SimSun" pitchFamily="2" charset="-122"/>
              </a:rPr>
              <a:t>1</a:t>
            </a:r>
            <a:r>
              <a:rPr lang="en-US" altLang="zh-CN" sz="2200" dirty="0" smtClean="0">
                <a:latin typeface="+mn-lt"/>
                <a:ea typeface="SimSun" pitchFamily="2" charset="-122"/>
              </a:rPr>
              <a:t> than the properties of S</a:t>
            </a:r>
            <a:r>
              <a:rPr lang="en-US" altLang="zh-CN" sz="2200" baseline="-25000" dirty="0" smtClean="0">
                <a:latin typeface="+mn-lt"/>
                <a:ea typeface="SimSun" pitchFamily="2" charset="-122"/>
              </a:rPr>
              <a:t>2</a:t>
            </a:r>
            <a:endParaRPr lang="en-US" altLang="zh-CN" sz="2200" dirty="0" smtClean="0">
              <a:solidFill>
                <a:srgbClr val="C00000"/>
              </a:solidFill>
              <a:latin typeface="+mn-lt"/>
              <a:ea typeface="SimSun" pitchFamily="2" charset="-122"/>
            </a:endParaRPr>
          </a:p>
        </p:txBody>
      </p:sp>
      <p:graphicFrame>
        <p:nvGraphicFramePr>
          <p:cNvPr id="7" name="Table 6"/>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 Washington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S</a:t>
                      </a:r>
                      <a:r>
                        <a:rPr kumimoji="0" lang="en-US" sz="2400" b="1" i="0" u="none" strike="noStrike" kern="1200" cap="none" spc="0" normalizeH="0" baseline="-25000" noProof="0" dirty="0" smtClean="0">
                          <a:ln>
                            <a:noFill/>
                          </a:ln>
                          <a:solidFill>
                            <a:srgbClr val="00B050"/>
                          </a:solidFill>
                          <a:effectLst/>
                          <a:uLnTx/>
                          <a:uFillTx/>
                          <a:latin typeface="+mn-lt"/>
                          <a:ea typeface="+mn-ea"/>
                          <a:cs typeface="+mn-cs"/>
                          <a:sym typeface="Wingdings" pitchFamily="2" charset="2"/>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2: B. Franklin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a:t>
                      </a:r>
                      <a:r>
                        <a:rPr lang="en-US" b="1" dirty="0" err="1" smtClean="0">
                          <a:solidFill>
                            <a:srgbClr val="FF0000"/>
                          </a:solidFill>
                        </a:rPr>
                        <a:t>james</a:t>
                      </a:r>
                      <a:r>
                        <a:rPr lang="en-US" b="1" dirty="0" smtClean="0">
                          <a:solidFill>
                            <a:srgbClr val="FF0000"/>
                          </a:solidFill>
                        </a:rPr>
                        <a:t> </a:t>
                      </a:r>
                      <a:r>
                        <a:rPr lang="en-US" b="1" dirty="0" err="1" smtClean="0">
                          <a:solidFill>
                            <a:srgbClr val="FF0000"/>
                          </a:solidFill>
                        </a:rPr>
                        <a:t>madison</a:t>
                      </a:r>
                      <a:endParaRPr lang="en-US" b="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J. Adams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 john </a:t>
                      </a:r>
                      <a:r>
                        <a:rPr lang="en-US" b="1" dirty="0" err="1" smtClean="0">
                          <a:solidFill>
                            <a:srgbClr val="FF0000"/>
                          </a:solidFill>
                        </a:rPr>
                        <a:t>adams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H.</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H.</a:t>
                      </a:r>
                      <a:r>
                        <a:rPr lang="en-US" b="1" baseline="0" dirty="0" smtClean="0"/>
                        <a:t> Clinton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 Cheney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43:</a:t>
                      </a:r>
                      <a:r>
                        <a:rPr lang="en-US" b="1" baseline="0" dirty="0" smtClean="0">
                          <a:solidFill>
                            <a:srgbClr val="FF0000"/>
                          </a:solidFill>
                        </a:rPr>
                        <a:t> </a:t>
                      </a:r>
                      <a:r>
                        <a:rPr lang="en-US" b="1" baseline="0" dirty="0" err="1" smtClean="0">
                          <a:solidFill>
                            <a:srgbClr val="FF0000"/>
                          </a:solidFill>
                        </a:rPr>
                        <a:t>donald</a:t>
                      </a:r>
                      <a:r>
                        <a:rPr lang="en-US" b="1" baseline="0" dirty="0" smtClean="0">
                          <a:solidFill>
                            <a:srgbClr val="FF0000"/>
                          </a:solidFill>
                        </a:rPr>
                        <a:t> </a:t>
                      </a:r>
                      <a:r>
                        <a:rPr lang="en-US" b="1" baseline="0" dirty="0" err="1" smtClean="0">
                          <a:solidFill>
                            <a:srgbClr val="FF0000"/>
                          </a:solidFill>
                        </a:rPr>
                        <a:t>rumsfeld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 Obama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Complex Data [BCM+10, DBS10]</a:t>
            </a:r>
          </a:p>
        </p:txBody>
      </p:sp>
      <p:sp>
        <p:nvSpPr>
          <p:cNvPr id="11267" name="Rectangle 3"/>
          <p:cNvSpPr>
            <a:spLocks noGrp="1" noChangeArrowheads="1"/>
          </p:cNvSpPr>
          <p:nvPr>
            <p:ph type="body" idx="1"/>
          </p:nvPr>
        </p:nvSpPr>
        <p:spPr/>
        <p:txBody>
          <a:bodyPr/>
          <a:lstStyle/>
          <a:p>
            <a:r>
              <a:rPr lang="en-US" b="1" dirty="0" smtClean="0"/>
              <a:t>Extends techniques of [DBS09] to deal with complex data</a:t>
            </a:r>
          </a:p>
          <a:p>
            <a:endParaRPr lang="en-US" b="1" dirty="0" smtClean="0"/>
          </a:p>
          <a:p>
            <a:r>
              <a:rPr lang="en-US" b="1" dirty="0" smtClean="0"/>
              <a:t>Solution strategy:</a:t>
            </a:r>
          </a:p>
          <a:p>
            <a:pPr lvl="1"/>
            <a:r>
              <a:rPr lang="en-US" b="1" dirty="0" smtClean="0"/>
              <a:t>Key: copying multiple attributes of an object or an attribute of multiple objects is more likely than copying attributes of different objects</a:t>
            </a:r>
          </a:p>
          <a:p>
            <a:pPr lvl="1"/>
            <a:r>
              <a:rPr lang="en-US" b="1" dirty="0" smtClean="0"/>
              <a:t>Build Bayesian model to handle multiple object attributes</a:t>
            </a:r>
          </a:p>
          <a:p>
            <a:pPr lvl="1"/>
            <a:endParaRPr lang="en-US" b="1" dirty="0" smtClean="0"/>
          </a:p>
          <a:p>
            <a:r>
              <a:rPr lang="en-US" b="1" dirty="0" smtClean="0"/>
              <a:t>Advantages </a:t>
            </a:r>
          </a:p>
          <a:p>
            <a:pPr lvl="1"/>
            <a:r>
              <a:rPr lang="en-US" b="1" dirty="0" smtClean="0"/>
              <a:t>Uses data semantics and data structure for copy detection</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Complex Data [BCM+10,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79</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 Franklin; 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B. Franklin; 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3:</a:t>
                      </a:r>
                      <a:r>
                        <a:rPr lang="en-US" b="1" dirty="0" smtClean="0"/>
                        <a:t> T. Jefferson;</a:t>
                      </a:r>
                      <a:r>
                        <a:rPr lang="en-US" b="1" baseline="0" dirty="0" smtClean="0"/>
                        <a:t> </a:t>
                      </a:r>
                      <a:r>
                        <a:rPr lang="en-US" b="1" baseline="0" dirty="0" smtClean="0">
                          <a:solidFill>
                            <a:srgbClr val="FF0000"/>
                          </a:solidFill>
                        </a:rPr>
                        <a:t>1803</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3:</a:t>
                      </a:r>
                      <a:r>
                        <a:rPr lang="en-US" b="1" dirty="0" smtClean="0"/>
                        <a:t> T. Jefferson; </a:t>
                      </a:r>
                      <a:r>
                        <a:rPr lang="en-US" b="1" dirty="0" smtClean="0">
                          <a:solidFill>
                            <a:srgbClr val="FF0000"/>
                          </a:solidFill>
                        </a:rPr>
                        <a:t>1803</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a:t>
                      </a:r>
                      <a:r>
                        <a:rPr lang="en-US" b="1" baseline="0" dirty="0" smtClean="0"/>
                        <a:t> Clinton; 1993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a:t>
                      </a:r>
                      <a:r>
                        <a:rPr lang="en-US" b="1" baseline="0" dirty="0" smtClean="0"/>
                        <a:t> Clinton; 1997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 Cheney,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G. Bush;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Copy detection using multiple attributes </a:t>
            </a:r>
            <a:endParaRPr lang="en-US" sz="2200" kern="0" dirty="0" smtClean="0">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Unlikely for the shared false values to be coincidence</a:t>
            </a: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1</a:t>
            </a:r>
            <a:r>
              <a:rPr lang="en-US" altLang="zh-CN" sz="2200" dirty="0" smtClean="0">
                <a:latin typeface="+mn-lt"/>
                <a:ea typeface="SimSun" pitchFamily="2" charset="-122"/>
              </a:rPr>
              <a:t> and S</a:t>
            </a:r>
            <a:r>
              <a:rPr lang="en-US" altLang="zh-CN" sz="2200" baseline="-25000" dirty="0" smtClean="0">
                <a:latin typeface="+mn-lt"/>
                <a:ea typeface="SimSun" pitchFamily="2" charset="-122"/>
              </a:rPr>
              <a:t>2</a:t>
            </a:r>
            <a:r>
              <a:rPr lang="en-US" altLang="zh-CN" sz="2200" dirty="0" smtClean="0">
                <a:latin typeface="+mn-lt"/>
                <a:ea typeface="SimSun" pitchFamily="2" charset="-122"/>
              </a:rPr>
              <a:t> are more likely to be copiers if they share complex data than if they shared the same amount of atomic data</a:t>
            </a:r>
            <a:endParaRPr lang="en-US" altLang="zh-CN" sz="2200" dirty="0" smtClean="0">
              <a:solidFill>
                <a:srgbClr val="C00000"/>
              </a:solidFill>
              <a:latin typeface="+mn-lt"/>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Copying in Documents</a:t>
            </a:r>
          </a:p>
        </p:txBody>
      </p:sp>
      <p:sp>
        <p:nvSpPr>
          <p:cNvPr id="4099" name="Slide Number Placeholder 5"/>
          <p:cNvSpPr>
            <a:spLocks noGrp="1"/>
          </p:cNvSpPr>
          <p:nvPr>
            <p:ph type="sldNum" sz="quarter" idx="12"/>
          </p:nvPr>
        </p:nvSpPr>
        <p:spPr>
          <a:noFill/>
        </p:spPr>
        <p:txBody>
          <a:bodyPr/>
          <a:lstStyle/>
          <a:p>
            <a:fld id="{F2D419D6-710E-473A-8EDB-2F00001A6070}" type="slidenum">
              <a:rPr lang="en-US" smtClean="0"/>
              <a:pPr/>
              <a:t>8</a:t>
            </a:fld>
            <a:endParaRPr lang="en-US" smtClean="0"/>
          </a:p>
        </p:txBody>
      </p:sp>
      <p:graphicFrame>
        <p:nvGraphicFramePr>
          <p:cNvPr id="9" name="Table 8"/>
          <p:cNvGraphicFramePr>
            <a:graphicFrameLocks noGrp="1"/>
          </p:cNvGraphicFramePr>
          <p:nvPr/>
        </p:nvGraphicFramePr>
        <p:xfrm>
          <a:off x="1295400" y="1676400"/>
          <a:ext cx="6629401" cy="2377440"/>
        </p:xfrm>
        <a:graphic>
          <a:graphicData uri="http://schemas.openxmlformats.org/drawingml/2006/table">
            <a:tbl>
              <a:tblPr bandRow="1">
                <a:tableStyleId>{5C22544A-7EE6-4342-B048-85BDC9FD1C3A}</a:tableStyleId>
              </a:tblPr>
              <a:tblGrid>
                <a:gridCol w="5883593"/>
                <a:gridCol w="745808"/>
              </a:tblGrid>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President</a:t>
                      </a:r>
                      <a:r>
                        <a:rPr lang="en-US" b="1" baseline="0" dirty="0" smtClean="0"/>
                        <a:t> Bush said </a:t>
                      </a:r>
                      <a:r>
                        <a:rPr lang="en-US" sz="1800" b="1" kern="1200" baseline="0" dirty="0" smtClean="0">
                          <a:solidFill>
                            <a:srgbClr val="FF0000"/>
                          </a:solidFill>
                          <a:latin typeface="+mn-lt"/>
                          <a:ea typeface="+mn-ea"/>
                          <a:cs typeface="+mn-cs"/>
                        </a:rPr>
                        <a:t>on</a:t>
                      </a:r>
                      <a:r>
                        <a:rPr lang="en-US" b="1" baseline="0" dirty="0" smtClean="0">
                          <a:solidFill>
                            <a:srgbClr val="00B050"/>
                          </a:solidFill>
                        </a:rPr>
                        <a:t> </a:t>
                      </a:r>
                      <a:r>
                        <a:rPr lang="en-US" b="1" baseline="0" dirty="0" smtClean="0"/>
                        <a:t>Thursday that his administration would not deal with Hamas, the militant group that scored a decisive victory in this week’s Palestinian elections, if it continues to pursue </a:t>
                      </a:r>
                      <a:r>
                        <a:rPr lang="en-US" b="1" baseline="0" dirty="0" smtClean="0">
                          <a:solidFill>
                            <a:srgbClr val="FF0000"/>
                          </a:solidFill>
                        </a:rPr>
                        <a:t>Israel’s destruction</a:t>
                      </a:r>
                      <a:r>
                        <a:rPr lang="en-US" b="1" baseline="0" dirty="0" smtClean="0"/>
                        <a:t>.</a:t>
                      </a:r>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Near-duplicate of original document</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kumimoji="0" lang="en-US" sz="2200" i="0" u="none" strike="noStrike" kern="0" cap="none" spc="0" normalizeH="0" baseline="0" noProof="0" dirty="0" smtClean="0">
                <a:ln>
                  <a:noFill/>
                </a:ln>
                <a:solidFill>
                  <a:schemeClr val="tx1"/>
                </a:solidFill>
                <a:effectLst/>
                <a:uLnTx/>
                <a:uFillTx/>
                <a:latin typeface="+mn-lt"/>
              </a:rPr>
              <a:t>Minor edits to the original document</a:t>
            </a: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noProof="0" dirty="0" smtClean="0">
                <a:latin typeface="+mn-lt"/>
              </a:rPr>
              <a:t>Comparison of document checksums is inadequate</a:t>
            </a:r>
            <a:endParaRPr kumimoji="0" lang="en-US" sz="220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At one end of the similarity spectrum</a:t>
            </a:r>
            <a:endParaRPr kumimoji="0" lang="en-US" sz="22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Complex Data [BCM+10,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80</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2: J. Adams; </a:t>
                      </a:r>
                      <a:r>
                        <a:rPr lang="en-US" b="1" dirty="0" smtClean="0">
                          <a:solidFill>
                            <a:srgbClr val="FF0000"/>
                          </a:solidFill>
                        </a:rPr>
                        <a:t>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2: B. Franklin; </a:t>
                      </a:r>
                      <a:r>
                        <a:rPr lang="en-US" b="1" dirty="0" smtClean="0">
                          <a:solidFill>
                            <a:srgbClr val="FF0000"/>
                          </a:solidFill>
                        </a:rPr>
                        <a:t>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 Jefferson;</a:t>
                      </a:r>
                      <a:r>
                        <a:rPr lang="en-US" b="1" baseline="0" dirty="0" smtClean="0"/>
                        <a:t> </a:t>
                      </a:r>
                      <a:r>
                        <a:rPr lang="en-US" b="1" baseline="0" dirty="0" smtClean="0">
                          <a:solidFill>
                            <a:srgbClr val="FF0000"/>
                          </a:solidFill>
                        </a:rPr>
                        <a:t>1797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T. Jefferson; </a:t>
                      </a:r>
                      <a:r>
                        <a:rPr lang="en-US" b="1" dirty="0" smtClean="0">
                          <a:solidFill>
                            <a:srgbClr val="FF0000"/>
                          </a:solidFill>
                        </a:rPr>
                        <a:t>1797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a:t>
                      </a:r>
                      <a:r>
                        <a:rPr lang="en-US" b="1" baseline="0" dirty="0" smtClean="0"/>
                        <a:t> Clinton; </a:t>
                      </a:r>
                      <a:r>
                        <a:rPr lang="en-US" b="1" baseline="0" dirty="0" smtClean="0">
                          <a:solidFill>
                            <a:srgbClr val="FF0000"/>
                          </a:solidFill>
                        </a:rPr>
                        <a:t>1997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a:t>
                      </a:r>
                      <a:r>
                        <a:rPr lang="en-US" b="1" baseline="0" dirty="0" smtClean="0"/>
                        <a:t> Clinton; </a:t>
                      </a:r>
                      <a:r>
                        <a:rPr lang="en-US" b="1" baseline="0" dirty="0" smtClean="0">
                          <a:solidFill>
                            <a:srgbClr val="FF0000"/>
                          </a:solidFill>
                        </a:rPr>
                        <a:t>1997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R. Cheney;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G. Bush;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endPar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Copy detection using multiple attributes </a:t>
            </a:r>
            <a:endParaRPr lang="en-US" sz="2200" kern="0" dirty="0" smtClean="0">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Unlikely for the shared false values to be coincidence</a:t>
            </a:r>
          </a:p>
          <a:p>
            <a:pPr marL="742950" lvl="1" indent="-285750">
              <a:spcBef>
                <a:spcPct val="20000"/>
              </a:spcBef>
              <a:buClr>
                <a:schemeClr val="bg2"/>
              </a:buClr>
              <a:buSzPct val="80000"/>
              <a:buFont typeface="Arial" charset="0"/>
              <a:buChar char="–"/>
              <a:defRPr/>
            </a:pPr>
            <a:r>
              <a:rPr lang="en-US" altLang="zh-CN" sz="2200" dirty="0" smtClean="0">
                <a:latin typeface="+mn-lt"/>
                <a:ea typeface="SimSun" pitchFamily="2" charset="-122"/>
              </a:rPr>
              <a:t>S</a:t>
            </a:r>
            <a:r>
              <a:rPr lang="en-US" altLang="zh-CN" sz="2200" baseline="-25000" dirty="0" smtClean="0">
                <a:latin typeface="+mn-lt"/>
                <a:ea typeface="SimSun" pitchFamily="2" charset="-122"/>
              </a:rPr>
              <a:t>1</a:t>
            </a:r>
            <a:r>
              <a:rPr lang="en-US" altLang="zh-CN" sz="2200" dirty="0" smtClean="0">
                <a:latin typeface="+mn-lt"/>
                <a:ea typeface="SimSun" pitchFamily="2" charset="-122"/>
              </a:rPr>
              <a:t> and S</a:t>
            </a:r>
            <a:r>
              <a:rPr lang="en-US" altLang="zh-CN" sz="2200" baseline="-25000" dirty="0" smtClean="0">
                <a:latin typeface="+mn-lt"/>
                <a:ea typeface="SimSun" pitchFamily="2" charset="-122"/>
              </a:rPr>
              <a:t>2</a:t>
            </a:r>
            <a:r>
              <a:rPr lang="en-US" altLang="zh-CN" sz="2200" dirty="0" smtClean="0">
                <a:latin typeface="+mn-lt"/>
                <a:ea typeface="SimSun" pitchFamily="2" charset="-122"/>
              </a:rPr>
              <a:t> are more likely to be copiers if they share complex data than if they shared the same amount of atomic data</a:t>
            </a:r>
            <a:endParaRPr lang="en-US" altLang="zh-CN" sz="2200" dirty="0" smtClean="0">
              <a:solidFill>
                <a:srgbClr val="C00000"/>
              </a:solidFill>
              <a:latin typeface="+mn-lt"/>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Complex Data [BCM+10, DBS10]</a:t>
            </a:r>
          </a:p>
        </p:txBody>
      </p:sp>
      <p:sp>
        <p:nvSpPr>
          <p:cNvPr id="3075" name="Slide Number Placeholder 5"/>
          <p:cNvSpPr>
            <a:spLocks noGrp="1"/>
          </p:cNvSpPr>
          <p:nvPr>
            <p:ph type="sldNum" sz="quarter" idx="12"/>
          </p:nvPr>
        </p:nvSpPr>
        <p:spPr>
          <a:noFill/>
        </p:spPr>
        <p:txBody>
          <a:bodyPr/>
          <a:lstStyle/>
          <a:p>
            <a:fld id="{E81A6EEC-75EF-4062-B6AE-B6D9A34BFB41}" type="slidenum">
              <a:rPr lang="en-US" smtClean="0"/>
              <a:pPr/>
              <a:t>81</a:t>
            </a:fld>
            <a:endParaRPr lang="en-US" smtClean="0"/>
          </a:p>
        </p:txBody>
      </p:sp>
      <p:graphicFrame>
        <p:nvGraphicFramePr>
          <p:cNvPr id="6" name="Table 5"/>
          <p:cNvGraphicFramePr>
            <a:graphicFrameLocks noGrp="1"/>
          </p:cNvGraphicFramePr>
          <p:nvPr/>
        </p:nvGraphicFramePr>
        <p:xfrm>
          <a:off x="1676400" y="1752600"/>
          <a:ext cx="5791199" cy="2225040"/>
        </p:xfrm>
        <a:graphic>
          <a:graphicData uri="http://schemas.openxmlformats.org/drawingml/2006/table">
            <a:tbl>
              <a:tblPr bandRow="1">
                <a:tableStyleId>{5C22544A-7EE6-4342-B048-85BDC9FD1C3A}</a:tableStyleId>
              </a:tblPr>
              <a:tblGrid>
                <a:gridCol w="2481943"/>
                <a:gridCol w="2406732"/>
                <a:gridCol w="451262"/>
                <a:gridCol w="451262"/>
              </a:tblGrid>
              <a:tr h="370840">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 G. Washington; 1789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rgbClr val="FF0000"/>
                          </a:solidFill>
                        </a:rPr>
                        <a:t>2: B. Franklin; </a:t>
                      </a:r>
                      <a:r>
                        <a:rPr lang="en-US" b="1" dirty="0" smtClean="0">
                          <a:solidFill>
                            <a:schemeClr val="tx1"/>
                          </a:solidFill>
                        </a:rPr>
                        <a:t>1797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 B. Franklin; </a:t>
                      </a:r>
                      <a:r>
                        <a:rPr lang="en-US" b="1" dirty="0" smtClean="0">
                          <a:solidFill>
                            <a:schemeClr val="tx1"/>
                          </a:solidFill>
                        </a:rPr>
                        <a:t>1793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3: T. Jefferson;</a:t>
                      </a:r>
                      <a:r>
                        <a:rPr lang="en-US" b="1" baseline="0" dirty="0" smtClean="0"/>
                        <a:t> </a:t>
                      </a:r>
                      <a:r>
                        <a:rPr lang="en-US" b="1" baseline="0" dirty="0" smtClean="0">
                          <a:solidFill>
                            <a:srgbClr val="FF0000"/>
                          </a:solidFill>
                        </a:rPr>
                        <a:t>1797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3: J. Adams; </a:t>
                      </a:r>
                      <a:r>
                        <a:rPr lang="en-US" b="1" dirty="0" smtClean="0">
                          <a:solidFill>
                            <a:srgbClr val="FF0000"/>
                          </a:solidFill>
                        </a:rPr>
                        <a:t>1797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42: W.</a:t>
                      </a:r>
                      <a:r>
                        <a:rPr lang="en-US" b="1" baseline="0" dirty="0" smtClean="0"/>
                        <a:t> Clinton; </a:t>
                      </a:r>
                      <a:r>
                        <a:rPr lang="en-US" b="1" baseline="0" dirty="0" smtClean="0">
                          <a:solidFill>
                            <a:srgbClr val="FF0000"/>
                          </a:solidFill>
                        </a:rPr>
                        <a:t>1997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 W.</a:t>
                      </a:r>
                      <a:r>
                        <a:rPr lang="en-US" b="1" baseline="0" dirty="0" smtClean="0"/>
                        <a:t> Clinton; </a:t>
                      </a:r>
                      <a:r>
                        <a:rPr lang="en-US" b="1" baseline="0" dirty="0" smtClean="0">
                          <a:solidFill>
                            <a:srgbClr val="FF0000"/>
                          </a:solidFill>
                        </a:rPr>
                        <a:t>1997</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43:</a:t>
                      </a:r>
                      <a:r>
                        <a:rPr lang="en-US" b="1" baseline="0" dirty="0" smtClean="0"/>
                        <a:t> G. Bush;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43:</a:t>
                      </a:r>
                      <a:r>
                        <a:rPr lang="en-US" b="1" baseline="0" dirty="0" smtClean="0"/>
                        <a:t> G. Bush; 2001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44: B. Obama; 2009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3"/>
          <p:cNvSpPr txBox="1">
            <a:spLocks noChangeArrowheads="1"/>
          </p:cNvSpPr>
          <p:nvPr/>
        </p:nvSpPr>
        <p:spPr bwMode="auto">
          <a:xfrm>
            <a:off x="457200" y="4343400"/>
            <a:ext cx="8686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Tx/>
              <a:buFont typeface="Symbol" pitchFamily="18" charset="2"/>
              <a:buChar char="¨"/>
              <a:tabLst/>
              <a:defRPr/>
            </a:pPr>
            <a:r>
              <a:rPr lang="en-US" sz="2400" kern="0" dirty="0" smtClean="0">
                <a:latin typeface="+mn-lt"/>
              </a:rPr>
              <a:t>Copy detection assuming independent objects </a:t>
            </a:r>
            <a:endParaRPr lang="en-US" sz="2200" kern="0" dirty="0" smtClean="0">
              <a:latin typeface="+mn-lt"/>
            </a:endParaRPr>
          </a:p>
          <a:p>
            <a:pPr marL="742950" marR="0" lvl="1" indent="-285750" algn="l" defTabSz="914400" rtl="0" eaLnBrk="1" fontAlgn="base" latinLnBrk="0" hangingPunct="1">
              <a:lnSpc>
                <a:spcPct val="100000"/>
              </a:lnSpc>
              <a:spcBef>
                <a:spcPct val="20000"/>
              </a:spcBef>
              <a:spcAft>
                <a:spcPct val="0"/>
              </a:spcAft>
              <a:buClr>
                <a:schemeClr val="bg2"/>
              </a:buClr>
              <a:buSzPct val="80000"/>
              <a:buFont typeface="Arial" charset="0"/>
              <a:buChar char="–"/>
              <a:tabLst/>
              <a:defRPr/>
            </a:pPr>
            <a:r>
              <a:rPr lang="en-US" sz="2200" kern="0" dirty="0" smtClean="0">
                <a:latin typeface="+mn-lt"/>
              </a:rPr>
              <a:t>More likely for the shared false values to be coincidence</a:t>
            </a:r>
            <a:endParaRPr lang="en-US" altLang="zh-CN" sz="2200" dirty="0" smtClean="0">
              <a:solidFill>
                <a:srgbClr val="C00000"/>
              </a:solidFill>
              <a:latin typeface="+mn-lt"/>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Global Copying Detection [DBS10]</a:t>
            </a:r>
          </a:p>
        </p:txBody>
      </p:sp>
      <p:sp>
        <p:nvSpPr>
          <p:cNvPr id="11267" name="Rectangle 3"/>
          <p:cNvSpPr>
            <a:spLocks noGrp="1" noChangeArrowheads="1"/>
          </p:cNvSpPr>
          <p:nvPr>
            <p:ph type="body" idx="1"/>
          </p:nvPr>
        </p:nvSpPr>
        <p:spPr/>
        <p:txBody>
          <a:bodyPr/>
          <a:lstStyle/>
          <a:p>
            <a:r>
              <a:rPr lang="en-US" b="1" dirty="0" smtClean="0"/>
              <a:t>Differentiate between multi-source, co-, transitive copying</a:t>
            </a:r>
          </a:p>
          <a:p>
            <a:endParaRPr lang="en-US" b="1" dirty="0" smtClean="0"/>
          </a:p>
          <a:p>
            <a:r>
              <a:rPr lang="en-US" b="1" dirty="0" smtClean="0"/>
              <a:t>Strategies that don’t work:</a:t>
            </a:r>
          </a:p>
          <a:p>
            <a:pPr lvl="1"/>
            <a:r>
              <a:rPr lang="en-US" b="1" dirty="0" smtClean="0"/>
              <a:t>Reasoning with local copying probabilities</a:t>
            </a:r>
          </a:p>
          <a:p>
            <a:pPr lvl="1"/>
            <a:r>
              <a:rPr lang="en-US" b="1" dirty="0" smtClean="0"/>
              <a:t>Counting shared values</a:t>
            </a:r>
          </a:p>
          <a:p>
            <a:pPr lvl="1"/>
            <a:r>
              <a:rPr lang="en-US" b="1" dirty="0" smtClean="0"/>
              <a:t>Comparing sets of shared values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Copying Behaviors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83</a:t>
            </a:fld>
            <a:endParaRPr lang="en-US" smtClean="0"/>
          </a:p>
        </p:txBody>
      </p:sp>
      <p:sp>
        <p:nvSpPr>
          <p:cNvPr id="6" name="Rectangle 5"/>
          <p:cNvSpPr/>
          <p:nvPr/>
        </p:nvSpPr>
        <p:spPr>
          <a:xfrm>
            <a:off x="4267200" y="16002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1563469"/>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8" name="TextBox 7"/>
          <p:cNvSpPr txBox="1"/>
          <p:nvPr/>
        </p:nvSpPr>
        <p:spPr>
          <a:xfrm>
            <a:off x="3733800" y="2630269"/>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9" name="TextBox 8"/>
          <p:cNvSpPr txBox="1"/>
          <p:nvPr/>
        </p:nvSpPr>
        <p:spPr>
          <a:xfrm>
            <a:off x="5105400" y="2625804"/>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0" name="Straight Arrow Connector 9"/>
          <p:cNvCxnSpPr>
            <a:stCxn id="9" idx="0"/>
            <a:endCxn id="7" idx="2"/>
          </p:cNvCxnSpPr>
          <p:nvPr/>
        </p:nvCxnSpPr>
        <p:spPr>
          <a:xfrm rot="16200000" flipV="1">
            <a:off x="4667739" y="1941119"/>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a:endCxn id="7" idx="2"/>
          </p:cNvCxnSpPr>
          <p:nvPr/>
        </p:nvCxnSpPr>
        <p:spPr>
          <a:xfrm rot="5400000" flipH="1" flipV="1">
            <a:off x="3977702" y="2024248"/>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1"/>
            <a:endCxn id="8" idx="3"/>
          </p:cNvCxnSpPr>
          <p:nvPr/>
        </p:nvCxnSpPr>
        <p:spPr>
          <a:xfrm rot="10800000" flipV="1">
            <a:off x="4219830" y="2856636"/>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80583" y="3288268"/>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14" name="TextBox 13"/>
          <p:cNvSpPr txBox="1"/>
          <p:nvPr/>
        </p:nvSpPr>
        <p:spPr>
          <a:xfrm>
            <a:off x="1600200" y="5117068"/>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15" name="TextBox 14"/>
          <p:cNvSpPr txBox="1"/>
          <p:nvPr/>
        </p:nvSpPr>
        <p:spPr>
          <a:xfrm>
            <a:off x="5596746" y="2706469"/>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16" name="TextBox 15"/>
          <p:cNvSpPr txBox="1"/>
          <p:nvPr/>
        </p:nvSpPr>
        <p:spPr>
          <a:xfrm>
            <a:off x="2824692" y="2630269"/>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17" name="TextBox 16"/>
          <p:cNvSpPr txBox="1"/>
          <p:nvPr/>
        </p:nvSpPr>
        <p:spPr>
          <a:xfrm>
            <a:off x="1524000"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8" name="TextBox 17"/>
          <p:cNvSpPr txBox="1"/>
          <p:nvPr/>
        </p:nvSpPr>
        <p:spPr>
          <a:xfrm>
            <a:off x="1295400"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9" name="TextBox 18"/>
          <p:cNvSpPr txBox="1"/>
          <p:nvPr/>
        </p:nvSpPr>
        <p:spPr>
          <a:xfrm>
            <a:off x="2667000"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20" name="Straight Arrow Connector 19"/>
          <p:cNvCxnSpPr>
            <a:stCxn id="19" idx="0"/>
            <a:endCxn id="17" idx="2"/>
          </p:cNvCxnSpPr>
          <p:nvPr/>
        </p:nvCxnSpPr>
        <p:spPr>
          <a:xfrm rot="16200000" flipV="1">
            <a:off x="2229339" y="3806650"/>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0"/>
            <a:endCxn id="17" idx="2"/>
          </p:cNvCxnSpPr>
          <p:nvPr/>
        </p:nvCxnSpPr>
        <p:spPr>
          <a:xfrm rot="5400000" flipH="1" flipV="1">
            <a:off x="1539302"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5649" y="4560983"/>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23" name="TextBox 22"/>
          <p:cNvSpPr txBox="1"/>
          <p:nvPr/>
        </p:nvSpPr>
        <p:spPr>
          <a:xfrm>
            <a:off x="597888"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24" name="TextBox 23"/>
          <p:cNvSpPr txBox="1"/>
          <p:nvPr/>
        </p:nvSpPr>
        <p:spPr>
          <a:xfrm>
            <a:off x="5791200" y="5117068"/>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25" name="TextBox 24"/>
          <p:cNvSpPr txBox="1"/>
          <p:nvPr/>
        </p:nvSpPr>
        <p:spPr>
          <a:xfrm>
            <a:off x="5986731"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26" name="TextBox 25"/>
          <p:cNvSpPr txBox="1"/>
          <p:nvPr/>
        </p:nvSpPr>
        <p:spPr>
          <a:xfrm>
            <a:off x="5758131"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27" name="TextBox 26"/>
          <p:cNvSpPr txBox="1"/>
          <p:nvPr/>
        </p:nvSpPr>
        <p:spPr>
          <a:xfrm>
            <a:off x="7129731"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28" name="Straight Arrow Connector 27"/>
          <p:cNvCxnSpPr>
            <a:stCxn id="26" idx="0"/>
            <a:endCxn id="25" idx="2"/>
          </p:cNvCxnSpPr>
          <p:nvPr/>
        </p:nvCxnSpPr>
        <p:spPr>
          <a:xfrm rot="5400000" flipH="1" flipV="1">
            <a:off x="6002033"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1"/>
            <a:endCxn id="26" idx="3"/>
          </p:cNvCxnSpPr>
          <p:nvPr/>
        </p:nvCxnSpPr>
        <p:spPr>
          <a:xfrm rot="10800000" flipV="1">
            <a:off x="6244161" y="4722167"/>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10731" y="4419600"/>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31" name="TextBox 30"/>
          <p:cNvSpPr txBox="1"/>
          <p:nvPr/>
        </p:nvSpPr>
        <p:spPr>
          <a:xfrm>
            <a:off x="5060619"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32" name="TextBox 31"/>
          <p:cNvSpPr txBox="1"/>
          <p:nvPr/>
        </p:nvSpPr>
        <p:spPr>
          <a:xfrm>
            <a:off x="5235766" y="1644000"/>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34" name="Rectangle 3"/>
          <p:cNvSpPr txBox="1">
            <a:spLocks noChangeArrowheads="1"/>
          </p:cNvSpPr>
          <p:nvPr/>
        </p:nvSpPr>
        <p:spPr bwMode="auto">
          <a:xfrm>
            <a:off x="457200" y="5715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Very different copying behaviors</a:t>
            </a:r>
            <a:endParaRPr lang="en-US" sz="2400" kern="0" baseline="-25000" dirty="0" smtClean="0">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Results of Local Copying [DBS10]</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84</a:t>
            </a:fld>
            <a:endParaRPr lang="en-US" smtClean="0"/>
          </a:p>
        </p:txBody>
      </p:sp>
      <p:sp>
        <p:nvSpPr>
          <p:cNvPr id="33" name="TextBox 32"/>
          <p:cNvSpPr txBox="1"/>
          <p:nvPr/>
        </p:nvSpPr>
        <p:spPr>
          <a:xfrm>
            <a:off x="3962400" y="1563469"/>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34" name="TextBox 33"/>
          <p:cNvSpPr txBox="1"/>
          <p:nvPr/>
        </p:nvSpPr>
        <p:spPr>
          <a:xfrm>
            <a:off x="3733800" y="2630269"/>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35" name="TextBox 34"/>
          <p:cNvSpPr txBox="1"/>
          <p:nvPr/>
        </p:nvSpPr>
        <p:spPr>
          <a:xfrm>
            <a:off x="5105400" y="2625804"/>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36" name="Straight Arrow Connector 35"/>
          <p:cNvCxnSpPr>
            <a:stCxn id="35" idx="0"/>
            <a:endCxn id="33" idx="2"/>
          </p:cNvCxnSpPr>
          <p:nvPr/>
        </p:nvCxnSpPr>
        <p:spPr>
          <a:xfrm rot="16200000" flipV="1">
            <a:off x="4667739" y="1941119"/>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0"/>
            <a:endCxn id="33" idx="2"/>
          </p:cNvCxnSpPr>
          <p:nvPr/>
        </p:nvCxnSpPr>
        <p:spPr>
          <a:xfrm rot="5400000" flipH="1" flipV="1">
            <a:off x="3977702" y="2024248"/>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1"/>
            <a:endCxn id="34" idx="3"/>
          </p:cNvCxnSpPr>
          <p:nvPr/>
        </p:nvCxnSpPr>
        <p:spPr>
          <a:xfrm rot="10800000" flipV="1">
            <a:off x="4219830" y="2856636"/>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80583" y="3288268"/>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40" name="TextBox 39"/>
          <p:cNvSpPr txBox="1"/>
          <p:nvPr/>
        </p:nvSpPr>
        <p:spPr>
          <a:xfrm>
            <a:off x="1600200" y="5117068"/>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42" name="TextBox 41"/>
          <p:cNvSpPr txBox="1"/>
          <p:nvPr/>
        </p:nvSpPr>
        <p:spPr>
          <a:xfrm>
            <a:off x="5596746" y="2706469"/>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43" name="TextBox 42"/>
          <p:cNvSpPr txBox="1"/>
          <p:nvPr/>
        </p:nvSpPr>
        <p:spPr>
          <a:xfrm>
            <a:off x="2824692" y="2630269"/>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44" name="TextBox 43"/>
          <p:cNvSpPr txBox="1"/>
          <p:nvPr/>
        </p:nvSpPr>
        <p:spPr>
          <a:xfrm>
            <a:off x="1524000"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45" name="TextBox 44"/>
          <p:cNvSpPr txBox="1"/>
          <p:nvPr/>
        </p:nvSpPr>
        <p:spPr>
          <a:xfrm>
            <a:off x="1295400"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46" name="TextBox 45"/>
          <p:cNvSpPr txBox="1"/>
          <p:nvPr/>
        </p:nvSpPr>
        <p:spPr>
          <a:xfrm>
            <a:off x="2667000"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47" name="Straight Arrow Connector 46"/>
          <p:cNvCxnSpPr>
            <a:stCxn id="46" idx="0"/>
            <a:endCxn id="44" idx="2"/>
          </p:cNvCxnSpPr>
          <p:nvPr/>
        </p:nvCxnSpPr>
        <p:spPr>
          <a:xfrm rot="16200000" flipV="1">
            <a:off x="2229339" y="3806650"/>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5" idx="0"/>
            <a:endCxn id="44" idx="2"/>
          </p:cNvCxnSpPr>
          <p:nvPr/>
        </p:nvCxnSpPr>
        <p:spPr>
          <a:xfrm rot="5400000" flipH="1" flipV="1">
            <a:off x="1539302"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6" idx="1"/>
            <a:endCxn id="45" idx="3"/>
          </p:cNvCxnSpPr>
          <p:nvPr/>
        </p:nvCxnSpPr>
        <p:spPr>
          <a:xfrm rot="10800000" flipV="1">
            <a:off x="1781430" y="4722167"/>
            <a:ext cx="885570" cy="446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205649" y="4560983"/>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51" name="TextBox 50"/>
          <p:cNvSpPr txBox="1"/>
          <p:nvPr/>
        </p:nvSpPr>
        <p:spPr>
          <a:xfrm>
            <a:off x="597888"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52" name="TextBox 51"/>
          <p:cNvSpPr txBox="1"/>
          <p:nvPr/>
        </p:nvSpPr>
        <p:spPr>
          <a:xfrm>
            <a:off x="5791200" y="5117068"/>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53" name="TextBox 52"/>
          <p:cNvSpPr txBox="1"/>
          <p:nvPr/>
        </p:nvSpPr>
        <p:spPr>
          <a:xfrm>
            <a:off x="5986731"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54" name="TextBox 53"/>
          <p:cNvSpPr txBox="1"/>
          <p:nvPr/>
        </p:nvSpPr>
        <p:spPr>
          <a:xfrm>
            <a:off x="5758131"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55" name="TextBox 54"/>
          <p:cNvSpPr txBox="1"/>
          <p:nvPr/>
        </p:nvSpPr>
        <p:spPr>
          <a:xfrm>
            <a:off x="7129731"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56" name="Straight Arrow Connector 55"/>
          <p:cNvCxnSpPr>
            <a:stCxn id="55" idx="0"/>
            <a:endCxn id="53" idx="2"/>
          </p:cNvCxnSpPr>
          <p:nvPr/>
        </p:nvCxnSpPr>
        <p:spPr>
          <a:xfrm rot="16200000" flipV="1">
            <a:off x="6692070" y="3806650"/>
            <a:ext cx="600670" cy="768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4" idx="0"/>
            <a:endCxn id="53" idx="2"/>
          </p:cNvCxnSpPr>
          <p:nvPr/>
        </p:nvCxnSpPr>
        <p:spPr>
          <a:xfrm rot="5400000" flipH="1" flipV="1">
            <a:off x="6002033"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1"/>
            <a:endCxn id="54" idx="3"/>
          </p:cNvCxnSpPr>
          <p:nvPr/>
        </p:nvCxnSpPr>
        <p:spPr>
          <a:xfrm rot="10800000" flipV="1">
            <a:off x="6244161" y="4722167"/>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10731" y="4419600"/>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60" name="TextBox 59"/>
          <p:cNvSpPr txBox="1"/>
          <p:nvPr/>
        </p:nvSpPr>
        <p:spPr>
          <a:xfrm>
            <a:off x="5060619"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61" name="TextBox 60"/>
          <p:cNvSpPr txBox="1"/>
          <p:nvPr/>
        </p:nvSpPr>
        <p:spPr>
          <a:xfrm>
            <a:off x="5235766" y="1644000"/>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62" name="Rectangle 3"/>
          <p:cNvSpPr txBox="1">
            <a:spLocks noChangeArrowheads="1"/>
          </p:cNvSpPr>
          <p:nvPr/>
        </p:nvSpPr>
        <p:spPr bwMode="auto">
          <a:xfrm>
            <a:off x="457200" y="5715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After local copying detection, they look identical</a:t>
            </a:r>
            <a:endParaRPr lang="en-US" sz="2400" kern="0" baseline="-25000" dirty="0" smtClean="0">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Reasoning with Copying Probabilities?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85</a:t>
            </a:fld>
            <a:endParaRPr lang="en-US" smtClean="0"/>
          </a:p>
        </p:txBody>
      </p:sp>
      <p:sp>
        <p:nvSpPr>
          <p:cNvPr id="96" name="TextBox 95"/>
          <p:cNvSpPr txBox="1"/>
          <p:nvPr/>
        </p:nvSpPr>
        <p:spPr>
          <a:xfrm>
            <a:off x="3962400" y="1563469"/>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97" name="TextBox 96"/>
          <p:cNvSpPr txBox="1"/>
          <p:nvPr/>
        </p:nvSpPr>
        <p:spPr>
          <a:xfrm>
            <a:off x="3733800" y="2630269"/>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98" name="TextBox 97"/>
          <p:cNvSpPr txBox="1"/>
          <p:nvPr/>
        </p:nvSpPr>
        <p:spPr>
          <a:xfrm>
            <a:off x="5105400" y="2625804"/>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99" name="Straight Arrow Connector 98"/>
          <p:cNvCxnSpPr>
            <a:stCxn id="98" idx="0"/>
            <a:endCxn id="96" idx="2"/>
          </p:cNvCxnSpPr>
          <p:nvPr/>
        </p:nvCxnSpPr>
        <p:spPr>
          <a:xfrm rot="16200000" flipV="1">
            <a:off x="4667739" y="1941119"/>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7" idx="0"/>
            <a:endCxn id="96" idx="2"/>
          </p:cNvCxnSpPr>
          <p:nvPr/>
        </p:nvCxnSpPr>
        <p:spPr>
          <a:xfrm rot="5400000" flipH="1" flipV="1">
            <a:off x="3977702" y="2024248"/>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8" idx="1"/>
            <a:endCxn id="97" idx="3"/>
          </p:cNvCxnSpPr>
          <p:nvPr/>
        </p:nvCxnSpPr>
        <p:spPr>
          <a:xfrm rot="10800000" flipV="1">
            <a:off x="4219830" y="2856636"/>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680583" y="3288268"/>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103" name="TextBox 102"/>
          <p:cNvSpPr txBox="1"/>
          <p:nvPr/>
        </p:nvSpPr>
        <p:spPr>
          <a:xfrm>
            <a:off x="1600200" y="5117068"/>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104" name="TextBox 103"/>
          <p:cNvSpPr txBox="1"/>
          <p:nvPr/>
        </p:nvSpPr>
        <p:spPr>
          <a:xfrm>
            <a:off x="3886200" y="21336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05" name="TextBox 104"/>
          <p:cNvSpPr txBox="1"/>
          <p:nvPr/>
        </p:nvSpPr>
        <p:spPr>
          <a:xfrm>
            <a:off x="5596746" y="2706469"/>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106" name="TextBox 105"/>
          <p:cNvSpPr txBox="1"/>
          <p:nvPr/>
        </p:nvSpPr>
        <p:spPr>
          <a:xfrm>
            <a:off x="2824692" y="2630269"/>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107" name="TextBox 106"/>
          <p:cNvSpPr txBox="1"/>
          <p:nvPr/>
        </p:nvSpPr>
        <p:spPr>
          <a:xfrm>
            <a:off x="1524000"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08" name="TextBox 107"/>
          <p:cNvSpPr txBox="1"/>
          <p:nvPr/>
        </p:nvSpPr>
        <p:spPr>
          <a:xfrm>
            <a:off x="1295400"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09" name="TextBox 108"/>
          <p:cNvSpPr txBox="1"/>
          <p:nvPr/>
        </p:nvSpPr>
        <p:spPr>
          <a:xfrm>
            <a:off x="2667000"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10" name="Straight Arrow Connector 109"/>
          <p:cNvCxnSpPr>
            <a:stCxn id="109" idx="0"/>
            <a:endCxn id="107" idx="2"/>
          </p:cNvCxnSpPr>
          <p:nvPr/>
        </p:nvCxnSpPr>
        <p:spPr>
          <a:xfrm rot="16200000" flipV="1">
            <a:off x="2229339" y="3806650"/>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8" idx="0"/>
            <a:endCxn id="107" idx="2"/>
          </p:cNvCxnSpPr>
          <p:nvPr/>
        </p:nvCxnSpPr>
        <p:spPr>
          <a:xfrm rot="5400000" flipH="1" flipV="1">
            <a:off x="1539302"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9" idx="1"/>
            <a:endCxn id="108" idx="3"/>
          </p:cNvCxnSpPr>
          <p:nvPr/>
        </p:nvCxnSpPr>
        <p:spPr>
          <a:xfrm rot="10800000" flipV="1">
            <a:off x="1781430" y="4722167"/>
            <a:ext cx="885570" cy="446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205649" y="4560983"/>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114" name="TextBox 113"/>
          <p:cNvSpPr txBox="1"/>
          <p:nvPr/>
        </p:nvSpPr>
        <p:spPr>
          <a:xfrm>
            <a:off x="597888"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15" name="TextBox 114"/>
          <p:cNvSpPr txBox="1"/>
          <p:nvPr/>
        </p:nvSpPr>
        <p:spPr>
          <a:xfrm>
            <a:off x="5791200" y="5117068"/>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116" name="TextBox 115"/>
          <p:cNvSpPr txBox="1"/>
          <p:nvPr/>
        </p:nvSpPr>
        <p:spPr>
          <a:xfrm>
            <a:off x="5986731"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17" name="TextBox 116"/>
          <p:cNvSpPr txBox="1"/>
          <p:nvPr/>
        </p:nvSpPr>
        <p:spPr>
          <a:xfrm>
            <a:off x="5758131"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18" name="TextBox 117"/>
          <p:cNvSpPr txBox="1"/>
          <p:nvPr/>
        </p:nvSpPr>
        <p:spPr>
          <a:xfrm>
            <a:off x="7129731"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19" name="Straight Arrow Connector 118"/>
          <p:cNvCxnSpPr>
            <a:stCxn id="118" idx="0"/>
            <a:endCxn id="116" idx="2"/>
          </p:cNvCxnSpPr>
          <p:nvPr/>
        </p:nvCxnSpPr>
        <p:spPr>
          <a:xfrm rot="16200000" flipV="1">
            <a:off x="6692070" y="3806650"/>
            <a:ext cx="600670" cy="768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7" idx="0"/>
            <a:endCxn id="116" idx="2"/>
          </p:cNvCxnSpPr>
          <p:nvPr/>
        </p:nvCxnSpPr>
        <p:spPr>
          <a:xfrm rot="5400000" flipH="1" flipV="1">
            <a:off x="6002033"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8" idx="1"/>
            <a:endCxn id="117" idx="3"/>
          </p:cNvCxnSpPr>
          <p:nvPr/>
        </p:nvCxnSpPr>
        <p:spPr>
          <a:xfrm rot="10800000" flipV="1">
            <a:off x="6244161" y="4722167"/>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510731" y="4419600"/>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123" name="TextBox 122"/>
          <p:cNvSpPr txBox="1"/>
          <p:nvPr/>
        </p:nvSpPr>
        <p:spPr>
          <a:xfrm>
            <a:off x="5060619"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24" name="TextBox 123"/>
          <p:cNvSpPr txBox="1"/>
          <p:nvPr/>
        </p:nvSpPr>
        <p:spPr>
          <a:xfrm>
            <a:off x="5235766" y="1644000"/>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125" name="TextBox 124"/>
          <p:cNvSpPr txBox="1"/>
          <p:nvPr/>
        </p:nvSpPr>
        <p:spPr>
          <a:xfrm>
            <a:off x="5105400" y="21336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26" name="TextBox 125"/>
          <p:cNvSpPr txBox="1"/>
          <p:nvPr/>
        </p:nvSpPr>
        <p:spPr>
          <a:xfrm>
            <a:off x="4572000" y="2819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27" name="TextBox 126"/>
          <p:cNvSpPr txBox="1"/>
          <p:nvPr/>
        </p:nvSpPr>
        <p:spPr>
          <a:xfrm>
            <a:off x="1524000" y="3962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28" name="TextBox 127"/>
          <p:cNvSpPr txBox="1"/>
          <p:nvPr/>
        </p:nvSpPr>
        <p:spPr>
          <a:xfrm>
            <a:off x="2606738" y="3962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29" name="TextBox 128"/>
          <p:cNvSpPr txBox="1"/>
          <p:nvPr/>
        </p:nvSpPr>
        <p:spPr>
          <a:xfrm>
            <a:off x="2133600" y="4724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30" name="TextBox 129"/>
          <p:cNvSpPr txBox="1"/>
          <p:nvPr/>
        </p:nvSpPr>
        <p:spPr>
          <a:xfrm>
            <a:off x="6019800" y="3962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31" name="TextBox 130"/>
          <p:cNvSpPr txBox="1"/>
          <p:nvPr/>
        </p:nvSpPr>
        <p:spPr>
          <a:xfrm>
            <a:off x="7086600" y="3962400"/>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132" name="TextBox 131"/>
          <p:cNvSpPr txBox="1"/>
          <p:nvPr/>
        </p:nvSpPr>
        <p:spPr>
          <a:xfrm>
            <a:off x="6629400" y="4691349"/>
            <a:ext cx="276038" cy="307777"/>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41" name="Rectangle 3"/>
          <p:cNvSpPr txBox="1">
            <a:spLocks noChangeArrowheads="1"/>
          </p:cNvSpPr>
          <p:nvPr/>
        </p:nvSpPr>
        <p:spPr bwMode="auto">
          <a:xfrm>
            <a:off x="457200" y="5715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Reasoning with local copying probabilities doesn’t help</a:t>
            </a:r>
            <a:endParaRPr lang="en-US" sz="2400" kern="0" baseline="-250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5" grpId="0"/>
      <p:bldP spid="126" grpId="0"/>
      <p:bldP spid="127" grpId="0"/>
      <p:bldP spid="128" grpId="0"/>
      <p:bldP spid="129" grpId="0"/>
      <p:bldP spid="130" grpId="0"/>
      <p:bldP spid="131" grpId="0"/>
      <p:bldP spid="132" grpId="0"/>
      <p:bldP spid="4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Counting Shared Values?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86</a:t>
            </a:fld>
            <a:endParaRPr lang="en-US" smtClean="0"/>
          </a:p>
        </p:txBody>
      </p:sp>
      <p:sp>
        <p:nvSpPr>
          <p:cNvPr id="133" name="TextBox 132"/>
          <p:cNvSpPr txBox="1"/>
          <p:nvPr/>
        </p:nvSpPr>
        <p:spPr>
          <a:xfrm>
            <a:off x="3962400" y="1563469"/>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34" name="TextBox 133"/>
          <p:cNvSpPr txBox="1"/>
          <p:nvPr/>
        </p:nvSpPr>
        <p:spPr>
          <a:xfrm>
            <a:off x="3733800" y="2630269"/>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35" name="TextBox 134"/>
          <p:cNvSpPr txBox="1"/>
          <p:nvPr/>
        </p:nvSpPr>
        <p:spPr>
          <a:xfrm>
            <a:off x="5105400" y="2625804"/>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36" name="Straight Arrow Connector 135"/>
          <p:cNvCxnSpPr>
            <a:stCxn id="135" idx="0"/>
            <a:endCxn id="133" idx="2"/>
          </p:cNvCxnSpPr>
          <p:nvPr/>
        </p:nvCxnSpPr>
        <p:spPr>
          <a:xfrm rot="16200000" flipV="1">
            <a:off x="4667739" y="1941119"/>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4" idx="0"/>
            <a:endCxn id="133" idx="2"/>
          </p:cNvCxnSpPr>
          <p:nvPr/>
        </p:nvCxnSpPr>
        <p:spPr>
          <a:xfrm rot="5400000" flipH="1" flipV="1">
            <a:off x="3977702" y="2024248"/>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35" idx="1"/>
            <a:endCxn id="134" idx="3"/>
          </p:cNvCxnSpPr>
          <p:nvPr/>
        </p:nvCxnSpPr>
        <p:spPr>
          <a:xfrm rot="10800000" flipV="1">
            <a:off x="4219830" y="2856636"/>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680583" y="3288268"/>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140" name="TextBox 139"/>
          <p:cNvSpPr txBox="1"/>
          <p:nvPr/>
        </p:nvSpPr>
        <p:spPr>
          <a:xfrm>
            <a:off x="1600200" y="5117068"/>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141" name="TextBox 140"/>
          <p:cNvSpPr txBox="1"/>
          <p:nvPr/>
        </p:nvSpPr>
        <p:spPr>
          <a:xfrm>
            <a:off x="3886200" y="21336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42" name="TextBox 141"/>
          <p:cNvSpPr txBox="1"/>
          <p:nvPr/>
        </p:nvSpPr>
        <p:spPr>
          <a:xfrm>
            <a:off x="5596746" y="2706469"/>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143" name="TextBox 142"/>
          <p:cNvSpPr txBox="1"/>
          <p:nvPr/>
        </p:nvSpPr>
        <p:spPr>
          <a:xfrm>
            <a:off x="2824692" y="2630269"/>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144" name="TextBox 143"/>
          <p:cNvSpPr txBox="1"/>
          <p:nvPr/>
        </p:nvSpPr>
        <p:spPr>
          <a:xfrm>
            <a:off x="1524000"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45" name="TextBox 144"/>
          <p:cNvSpPr txBox="1"/>
          <p:nvPr/>
        </p:nvSpPr>
        <p:spPr>
          <a:xfrm>
            <a:off x="1295400"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46" name="TextBox 145"/>
          <p:cNvSpPr txBox="1"/>
          <p:nvPr/>
        </p:nvSpPr>
        <p:spPr>
          <a:xfrm>
            <a:off x="2667000"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47" name="Straight Arrow Connector 146"/>
          <p:cNvCxnSpPr>
            <a:stCxn id="146" idx="0"/>
            <a:endCxn id="144" idx="2"/>
          </p:cNvCxnSpPr>
          <p:nvPr/>
        </p:nvCxnSpPr>
        <p:spPr>
          <a:xfrm rot="16200000" flipV="1">
            <a:off x="2229339" y="3806650"/>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5" idx="0"/>
            <a:endCxn id="144" idx="2"/>
          </p:cNvCxnSpPr>
          <p:nvPr/>
        </p:nvCxnSpPr>
        <p:spPr>
          <a:xfrm rot="5400000" flipH="1" flipV="1">
            <a:off x="1539302"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1"/>
            <a:endCxn id="145" idx="3"/>
          </p:cNvCxnSpPr>
          <p:nvPr/>
        </p:nvCxnSpPr>
        <p:spPr>
          <a:xfrm rot="10800000" flipV="1">
            <a:off x="1781430" y="4722167"/>
            <a:ext cx="885570" cy="446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05649" y="4560983"/>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151" name="TextBox 150"/>
          <p:cNvSpPr txBox="1"/>
          <p:nvPr/>
        </p:nvSpPr>
        <p:spPr>
          <a:xfrm>
            <a:off x="597888"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52" name="TextBox 151"/>
          <p:cNvSpPr txBox="1"/>
          <p:nvPr/>
        </p:nvSpPr>
        <p:spPr>
          <a:xfrm>
            <a:off x="5791200" y="5117068"/>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153" name="TextBox 152"/>
          <p:cNvSpPr txBox="1"/>
          <p:nvPr/>
        </p:nvSpPr>
        <p:spPr>
          <a:xfrm>
            <a:off x="5986731"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54" name="TextBox 153"/>
          <p:cNvSpPr txBox="1"/>
          <p:nvPr/>
        </p:nvSpPr>
        <p:spPr>
          <a:xfrm>
            <a:off x="5758131"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55" name="TextBox 154"/>
          <p:cNvSpPr txBox="1"/>
          <p:nvPr/>
        </p:nvSpPr>
        <p:spPr>
          <a:xfrm>
            <a:off x="7129731"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56" name="Straight Arrow Connector 155"/>
          <p:cNvCxnSpPr>
            <a:stCxn id="155" idx="0"/>
            <a:endCxn id="153" idx="2"/>
          </p:cNvCxnSpPr>
          <p:nvPr/>
        </p:nvCxnSpPr>
        <p:spPr>
          <a:xfrm rot="16200000" flipV="1">
            <a:off x="6692070" y="3806650"/>
            <a:ext cx="600670" cy="768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54" idx="0"/>
            <a:endCxn id="153" idx="2"/>
          </p:cNvCxnSpPr>
          <p:nvPr/>
        </p:nvCxnSpPr>
        <p:spPr>
          <a:xfrm rot="5400000" flipH="1" flipV="1">
            <a:off x="6002033"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5" idx="1"/>
            <a:endCxn id="154" idx="3"/>
          </p:cNvCxnSpPr>
          <p:nvPr/>
        </p:nvCxnSpPr>
        <p:spPr>
          <a:xfrm rot="10800000" flipV="1">
            <a:off x="6244161" y="4722167"/>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7510731" y="4419600"/>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160" name="TextBox 159"/>
          <p:cNvSpPr txBox="1"/>
          <p:nvPr/>
        </p:nvSpPr>
        <p:spPr>
          <a:xfrm>
            <a:off x="5060619"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61" name="TextBox 160"/>
          <p:cNvSpPr txBox="1"/>
          <p:nvPr/>
        </p:nvSpPr>
        <p:spPr>
          <a:xfrm>
            <a:off x="5235766" y="1644000"/>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162" name="TextBox 161"/>
          <p:cNvSpPr txBox="1"/>
          <p:nvPr/>
        </p:nvSpPr>
        <p:spPr>
          <a:xfrm>
            <a:off x="5105400" y="21336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63" name="TextBox 162"/>
          <p:cNvSpPr txBox="1"/>
          <p:nvPr/>
        </p:nvSpPr>
        <p:spPr>
          <a:xfrm>
            <a:off x="4495800" y="2819400"/>
            <a:ext cx="367408" cy="307777"/>
          </a:xfrm>
          <a:prstGeom prst="rect">
            <a:avLst/>
          </a:prstGeom>
          <a:noFill/>
        </p:spPr>
        <p:txBody>
          <a:bodyPr wrap="none" rtlCol="0">
            <a:spAutoFit/>
          </a:bodyPr>
          <a:lstStyle/>
          <a:p>
            <a:r>
              <a:rPr lang="en-US" dirty="0" smtClean="0">
                <a:latin typeface="+mn-lt"/>
              </a:rPr>
              <a:t>30</a:t>
            </a:r>
            <a:endParaRPr lang="en-US" dirty="0">
              <a:latin typeface="+mn-lt"/>
            </a:endParaRPr>
          </a:p>
        </p:txBody>
      </p:sp>
      <p:sp>
        <p:nvSpPr>
          <p:cNvPr id="164" name="TextBox 163"/>
          <p:cNvSpPr txBox="1"/>
          <p:nvPr/>
        </p:nvSpPr>
        <p:spPr>
          <a:xfrm>
            <a:off x="1447800" y="39624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65" name="TextBox 164"/>
          <p:cNvSpPr txBox="1"/>
          <p:nvPr/>
        </p:nvSpPr>
        <p:spPr>
          <a:xfrm>
            <a:off x="2606738" y="39624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66" name="TextBox 165"/>
          <p:cNvSpPr txBox="1"/>
          <p:nvPr/>
        </p:nvSpPr>
        <p:spPr>
          <a:xfrm>
            <a:off x="2057400" y="4724400"/>
            <a:ext cx="367408" cy="307777"/>
          </a:xfrm>
          <a:prstGeom prst="rect">
            <a:avLst/>
          </a:prstGeom>
          <a:noFill/>
        </p:spPr>
        <p:txBody>
          <a:bodyPr wrap="none" rtlCol="0">
            <a:spAutoFit/>
          </a:bodyPr>
          <a:lstStyle/>
          <a:p>
            <a:r>
              <a:rPr lang="en-US" dirty="0" smtClean="0">
                <a:latin typeface="+mn-lt"/>
              </a:rPr>
              <a:t>30</a:t>
            </a:r>
            <a:endParaRPr lang="en-US" dirty="0">
              <a:latin typeface="+mn-lt"/>
            </a:endParaRPr>
          </a:p>
        </p:txBody>
      </p:sp>
      <p:sp>
        <p:nvSpPr>
          <p:cNvPr id="167" name="TextBox 166"/>
          <p:cNvSpPr txBox="1"/>
          <p:nvPr/>
        </p:nvSpPr>
        <p:spPr>
          <a:xfrm>
            <a:off x="5943600" y="39624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68" name="TextBox 167"/>
          <p:cNvSpPr txBox="1"/>
          <p:nvPr/>
        </p:nvSpPr>
        <p:spPr>
          <a:xfrm>
            <a:off x="7086600" y="3962400"/>
            <a:ext cx="367408" cy="307777"/>
          </a:xfrm>
          <a:prstGeom prst="rect">
            <a:avLst/>
          </a:prstGeom>
          <a:noFill/>
        </p:spPr>
        <p:txBody>
          <a:bodyPr wrap="none" rtlCol="0">
            <a:spAutoFit/>
          </a:bodyPr>
          <a:lstStyle/>
          <a:p>
            <a:r>
              <a:rPr lang="en-US" dirty="0" smtClean="0">
                <a:latin typeface="+mn-lt"/>
              </a:rPr>
              <a:t>50</a:t>
            </a:r>
            <a:endParaRPr lang="en-US" dirty="0">
              <a:latin typeface="+mn-lt"/>
            </a:endParaRPr>
          </a:p>
        </p:txBody>
      </p:sp>
      <p:sp>
        <p:nvSpPr>
          <p:cNvPr id="169" name="TextBox 168"/>
          <p:cNvSpPr txBox="1"/>
          <p:nvPr/>
        </p:nvSpPr>
        <p:spPr>
          <a:xfrm>
            <a:off x="6553200" y="4691349"/>
            <a:ext cx="367408" cy="307777"/>
          </a:xfrm>
          <a:prstGeom prst="rect">
            <a:avLst/>
          </a:prstGeom>
          <a:noFill/>
        </p:spPr>
        <p:txBody>
          <a:bodyPr wrap="none" rtlCol="0">
            <a:spAutoFit/>
          </a:bodyPr>
          <a:lstStyle/>
          <a:p>
            <a:r>
              <a:rPr lang="en-US" dirty="0" smtClean="0">
                <a:latin typeface="+mn-lt"/>
              </a:rPr>
              <a:t>30</a:t>
            </a:r>
            <a:endParaRPr lang="en-US" dirty="0">
              <a:latin typeface="+mn-lt"/>
            </a:endParaRPr>
          </a:p>
        </p:txBody>
      </p:sp>
      <p:sp>
        <p:nvSpPr>
          <p:cNvPr id="170" name="Rectangle 3"/>
          <p:cNvSpPr txBox="1">
            <a:spLocks noChangeArrowheads="1"/>
          </p:cNvSpPr>
          <p:nvPr/>
        </p:nvSpPr>
        <p:spPr bwMode="auto">
          <a:xfrm>
            <a:off x="457200" y="5715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Counting shared values doesn’t help</a:t>
            </a:r>
            <a:endParaRPr lang="en-US" sz="2400" kern="0" baseline="-250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linds(horizontal)">
                                      <p:cBhvr>
                                        <p:cTn id="7" dur="500"/>
                                        <p:tgtEl>
                                          <p:spTgt spid="1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blinds(horizontal)">
                                      <p:cBhvr>
                                        <p:cTn id="10" dur="500"/>
                                        <p:tgtEl>
                                          <p:spTgt spid="1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blinds(horizontal)">
                                      <p:cBhvr>
                                        <p:cTn id="13" dur="500"/>
                                        <p:tgtEl>
                                          <p:spTgt spid="16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blinds(horizontal)">
                                      <p:cBhvr>
                                        <p:cTn id="16" dur="500"/>
                                        <p:tgtEl>
                                          <p:spTgt spid="1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blinds(horizontal)">
                                      <p:cBhvr>
                                        <p:cTn id="19" dur="500"/>
                                        <p:tgtEl>
                                          <p:spTgt spid="16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blinds(horizontal)">
                                      <p:cBhvr>
                                        <p:cTn id="22" dur="500"/>
                                        <p:tgtEl>
                                          <p:spTgt spid="16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7"/>
                                        </p:tgtEl>
                                        <p:attrNameLst>
                                          <p:attrName>style.visibility</p:attrName>
                                        </p:attrNameLst>
                                      </p:cBhvr>
                                      <p:to>
                                        <p:strVal val="visible"/>
                                      </p:to>
                                    </p:set>
                                    <p:animEffect transition="in" filter="blinds(horizontal)">
                                      <p:cBhvr>
                                        <p:cTn id="25" dur="500"/>
                                        <p:tgtEl>
                                          <p:spTgt spid="16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blinds(horizontal)">
                                      <p:cBhvr>
                                        <p:cTn id="28" dur="500"/>
                                        <p:tgtEl>
                                          <p:spTgt spid="16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blinds(horizontal)">
                                      <p:cBhvr>
                                        <p:cTn id="31" dur="500"/>
                                        <p:tgtEl>
                                          <p:spTgt spid="16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62" grpId="0"/>
      <p:bldP spid="163" grpId="0"/>
      <p:bldP spid="164" grpId="0"/>
      <p:bldP spid="165" grpId="0"/>
      <p:bldP spid="166" grpId="0"/>
      <p:bldP spid="167" grpId="0"/>
      <p:bldP spid="168" grpId="0"/>
      <p:bldP spid="169" grpId="0"/>
      <p:bldP spid="17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Comparing Sets of Shared Values?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87</a:t>
            </a:fld>
            <a:endParaRPr lang="en-US" smtClean="0"/>
          </a:p>
        </p:txBody>
      </p:sp>
      <p:sp>
        <p:nvSpPr>
          <p:cNvPr id="41" name="TextBox 40"/>
          <p:cNvSpPr txBox="1"/>
          <p:nvPr/>
        </p:nvSpPr>
        <p:spPr>
          <a:xfrm>
            <a:off x="3962400" y="1563469"/>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42" name="TextBox 41"/>
          <p:cNvSpPr txBox="1"/>
          <p:nvPr/>
        </p:nvSpPr>
        <p:spPr>
          <a:xfrm>
            <a:off x="3733800" y="2630269"/>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43" name="TextBox 42"/>
          <p:cNvSpPr txBox="1"/>
          <p:nvPr/>
        </p:nvSpPr>
        <p:spPr>
          <a:xfrm>
            <a:off x="5105400" y="2625804"/>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44" name="Straight Arrow Connector 43"/>
          <p:cNvCxnSpPr>
            <a:stCxn id="43" idx="0"/>
            <a:endCxn id="41" idx="2"/>
          </p:cNvCxnSpPr>
          <p:nvPr/>
        </p:nvCxnSpPr>
        <p:spPr>
          <a:xfrm rot="16200000" flipV="1">
            <a:off x="4667739" y="1941119"/>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0"/>
            <a:endCxn id="41" idx="2"/>
          </p:cNvCxnSpPr>
          <p:nvPr/>
        </p:nvCxnSpPr>
        <p:spPr>
          <a:xfrm rot="5400000" flipH="1" flipV="1">
            <a:off x="3977702" y="2024248"/>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1"/>
            <a:endCxn id="42" idx="3"/>
          </p:cNvCxnSpPr>
          <p:nvPr/>
        </p:nvCxnSpPr>
        <p:spPr>
          <a:xfrm rot="10800000" flipV="1">
            <a:off x="4219830" y="2856636"/>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680583" y="3288268"/>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48" name="TextBox 47"/>
          <p:cNvSpPr txBox="1"/>
          <p:nvPr/>
        </p:nvSpPr>
        <p:spPr>
          <a:xfrm>
            <a:off x="1600200" y="5117068"/>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49" name="TextBox 48"/>
          <p:cNvSpPr txBox="1"/>
          <p:nvPr/>
        </p:nvSpPr>
        <p:spPr>
          <a:xfrm>
            <a:off x="3352800" y="2173069"/>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50" name="TextBox 49"/>
          <p:cNvSpPr txBox="1"/>
          <p:nvPr/>
        </p:nvSpPr>
        <p:spPr>
          <a:xfrm>
            <a:off x="4114800" y="2907268"/>
            <a:ext cx="998991" cy="307777"/>
          </a:xfrm>
          <a:prstGeom prst="rect">
            <a:avLst/>
          </a:prstGeom>
          <a:noFill/>
        </p:spPr>
        <p:txBody>
          <a:bodyPr wrap="none" rtlCol="0">
            <a:spAutoFit/>
          </a:bodyPr>
          <a:lstStyle/>
          <a:p>
            <a:r>
              <a:rPr lang="en-US" dirty="0" smtClean="0">
                <a:latin typeface="+mn-lt"/>
              </a:rPr>
              <a:t>V101-V130</a:t>
            </a:r>
            <a:endParaRPr lang="en-US" dirty="0">
              <a:latin typeface="+mn-lt"/>
            </a:endParaRPr>
          </a:p>
        </p:txBody>
      </p:sp>
      <p:sp>
        <p:nvSpPr>
          <p:cNvPr id="51" name="TextBox 50"/>
          <p:cNvSpPr txBox="1"/>
          <p:nvPr/>
        </p:nvSpPr>
        <p:spPr>
          <a:xfrm>
            <a:off x="5029200" y="2173069"/>
            <a:ext cx="907621" cy="307777"/>
          </a:xfrm>
          <a:prstGeom prst="rect">
            <a:avLst/>
          </a:prstGeom>
          <a:noFill/>
        </p:spPr>
        <p:txBody>
          <a:bodyPr wrap="none" rtlCol="0">
            <a:spAutoFit/>
          </a:bodyPr>
          <a:lstStyle/>
          <a:p>
            <a:r>
              <a:rPr lang="en-US" dirty="0" smtClean="0">
                <a:latin typeface="+mn-lt"/>
              </a:rPr>
              <a:t>V51-V100</a:t>
            </a:r>
            <a:endParaRPr lang="en-US" dirty="0">
              <a:latin typeface="+mn-lt"/>
            </a:endParaRPr>
          </a:p>
        </p:txBody>
      </p:sp>
      <p:sp>
        <p:nvSpPr>
          <p:cNvPr id="52" name="TextBox 51"/>
          <p:cNvSpPr txBox="1"/>
          <p:nvPr/>
        </p:nvSpPr>
        <p:spPr>
          <a:xfrm>
            <a:off x="5596746" y="2706469"/>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53" name="TextBox 52"/>
          <p:cNvSpPr txBox="1"/>
          <p:nvPr/>
        </p:nvSpPr>
        <p:spPr>
          <a:xfrm>
            <a:off x="2824692" y="2630269"/>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54" name="TextBox 53"/>
          <p:cNvSpPr txBox="1"/>
          <p:nvPr/>
        </p:nvSpPr>
        <p:spPr>
          <a:xfrm>
            <a:off x="1524000"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55" name="TextBox 54"/>
          <p:cNvSpPr txBox="1"/>
          <p:nvPr/>
        </p:nvSpPr>
        <p:spPr>
          <a:xfrm>
            <a:off x="1295400"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56" name="TextBox 55"/>
          <p:cNvSpPr txBox="1"/>
          <p:nvPr/>
        </p:nvSpPr>
        <p:spPr>
          <a:xfrm>
            <a:off x="2667000"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57" name="Straight Arrow Connector 56"/>
          <p:cNvCxnSpPr>
            <a:stCxn id="56" idx="0"/>
            <a:endCxn id="54" idx="2"/>
          </p:cNvCxnSpPr>
          <p:nvPr/>
        </p:nvCxnSpPr>
        <p:spPr>
          <a:xfrm rot="16200000" flipV="1">
            <a:off x="2229339" y="3806650"/>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0"/>
            <a:endCxn id="54" idx="2"/>
          </p:cNvCxnSpPr>
          <p:nvPr/>
        </p:nvCxnSpPr>
        <p:spPr>
          <a:xfrm rot="5400000" flipH="1" flipV="1">
            <a:off x="1539302"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6" idx="1"/>
            <a:endCxn id="55" idx="3"/>
          </p:cNvCxnSpPr>
          <p:nvPr/>
        </p:nvCxnSpPr>
        <p:spPr>
          <a:xfrm rot="10800000" flipV="1">
            <a:off x="1781430" y="4722167"/>
            <a:ext cx="885570" cy="446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14400" y="4038600"/>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61" name="TextBox 60"/>
          <p:cNvSpPr txBox="1"/>
          <p:nvPr/>
        </p:nvSpPr>
        <p:spPr>
          <a:xfrm>
            <a:off x="1755109" y="4736068"/>
            <a:ext cx="816249" cy="307777"/>
          </a:xfrm>
          <a:prstGeom prst="rect">
            <a:avLst/>
          </a:prstGeom>
          <a:noFill/>
        </p:spPr>
        <p:txBody>
          <a:bodyPr wrap="none" rtlCol="0">
            <a:spAutoFit/>
          </a:bodyPr>
          <a:lstStyle/>
          <a:p>
            <a:r>
              <a:rPr lang="en-US" dirty="0" smtClean="0">
                <a:latin typeface="+mn-lt"/>
              </a:rPr>
              <a:t>V21-V50</a:t>
            </a:r>
            <a:endParaRPr lang="en-US" dirty="0">
              <a:latin typeface="+mn-lt"/>
            </a:endParaRPr>
          </a:p>
        </p:txBody>
      </p:sp>
      <p:sp>
        <p:nvSpPr>
          <p:cNvPr id="62" name="TextBox 61"/>
          <p:cNvSpPr txBox="1"/>
          <p:nvPr/>
        </p:nvSpPr>
        <p:spPr>
          <a:xfrm>
            <a:off x="2590800" y="4038600"/>
            <a:ext cx="816249" cy="307777"/>
          </a:xfrm>
          <a:prstGeom prst="rect">
            <a:avLst/>
          </a:prstGeom>
          <a:noFill/>
        </p:spPr>
        <p:txBody>
          <a:bodyPr wrap="none" rtlCol="0">
            <a:spAutoFit/>
          </a:bodyPr>
          <a:lstStyle/>
          <a:p>
            <a:r>
              <a:rPr lang="en-US" dirty="0" smtClean="0">
                <a:latin typeface="+mn-lt"/>
              </a:rPr>
              <a:t>V21-V70</a:t>
            </a:r>
            <a:endParaRPr lang="en-US" dirty="0">
              <a:latin typeface="+mn-lt"/>
            </a:endParaRPr>
          </a:p>
        </p:txBody>
      </p:sp>
      <p:sp>
        <p:nvSpPr>
          <p:cNvPr id="63" name="TextBox 62"/>
          <p:cNvSpPr txBox="1"/>
          <p:nvPr/>
        </p:nvSpPr>
        <p:spPr>
          <a:xfrm>
            <a:off x="3205649" y="4560983"/>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64" name="TextBox 63"/>
          <p:cNvSpPr txBox="1"/>
          <p:nvPr/>
        </p:nvSpPr>
        <p:spPr>
          <a:xfrm>
            <a:off x="597888"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65" name="TextBox 64"/>
          <p:cNvSpPr txBox="1"/>
          <p:nvPr/>
        </p:nvSpPr>
        <p:spPr>
          <a:xfrm>
            <a:off x="5791200" y="5117068"/>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66" name="TextBox 65"/>
          <p:cNvSpPr txBox="1"/>
          <p:nvPr/>
        </p:nvSpPr>
        <p:spPr>
          <a:xfrm>
            <a:off x="5986731" y="3429000"/>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67" name="TextBox 66"/>
          <p:cNvSpPr txBox="1"/>
          <p:nvPr/>
        </p:nvSpPr>
        <p:spPr>
          <a:xfrm>
            <a:off x="5758131" y="4495800"/>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68" name="TextBox 67"/>
          <p:cNvSpPr txBox="1"/>
          <p:nvPr/>
        </p:nvSpPr>
        <p:spPr>
          <a:xfrm>
            <a:off x="7129731" y="4491335"/>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69" name="Straight Arrow Connector 68"/>
          <p:cNvCxnSpPr>
            <a:stCxn id="68" idx="0"/>
            <a:endCxn id="66" idx="2"/>
          </p:cNvCxnSpPr>
          <p:nvPr/>
        </p:nvCxnSpPr>
        <p:spPr>
          <a:xfrm rot="16200000" flipV="1">
            <a:off x="6692070" y="3806650"/>
            <a:ext cx="600670" cy="768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7" idx="0"/>
            <a:endCxn id="66" idx="2"/>
          </p:cNvCxnSpPr>
          <p:nvPr/>
        </p:nvCxnSpPr>
        <p:spPr>
          <a:xfrm rot="5400000" flipH="1" flipV="1">
            <a:off x="6002033" y="3889779"/>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1"/>
            <a:endCxn id="67" idx="3"/>
          </p:cNvCxnSpPr>
          <p:nvPr/>
        </p:nvCxnSpPr>
        <p:spPr>
          <a:xfrm rot="10800000" flipV="1">
            <a:off x="6244161" y="4722167"/>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377131" y="4038600"/>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73" name="TextBox 72"/>
          <p:cNvSpPr txBox="1"/>
          <p:nvPr/>
        </p:nvSpPr>
        <p:spPr>
          <a:xfrm>
            <a:off x="6217840" y="4736068"/>
            <a:ext cx="816249" cy="307777"/>
          </a:xfrm>
          <a:prstGeom prst="rect">
            <a:avLst/>
          </a:prstGeom>
          <a:noFill/>
        </p:spPr>
        <p:txBody>
          <a:bodyPr wrap="none" rtlCol="0">
            <a:spAutoFit/>
          </a:bodyPr>
          <a:lstStyle/>
          <a:p>
            <a:r>
              <a:rPr lang="en-US" dirty="0" smtClean="0">
                <a:latin typeface="+mn-lt"/>
              </a:rPr>
              <a:t>V21-V50</a:t>
            </a:r>
            <a:endParaRPr lang="en-US" dirty="0">
              <a:latin typeface="+mn-lt"/>
            </a:endParaRPr>
          </a:p>
        </p:txBody>
      </p:sp>
      <p:sp>
        <p:nvSpPr>
          <p:cNvPr id="74" name="TextBox 73"/>
          <p:cNvSpPr txBox="1"/>
          <p:nvPr/>
        </p:nvSpPr>
        <p:spPr>
          <a:xfrm>
            <a:off x="7053531" y="4038600"/>
            <a:ext cx="1625766" cy="307777"/>
          </a:xfrm>
          <a:prstGeom prst="rect">
            <a:avLst/>
          </a:prstGeom>
          <a:noFill/>
        </p:spPr>
        <p:txBody>
          <a:bodyPr wrap="none" rtlCol="0">
            <a:spAutoFit/>
          </a:bodyPr>
          <a:lstStyle/>
          <a:p>
            <a:r>
              <a:rPr lang="en-US" dirty="0" smtClean="0">
                <a:latin typeface="+mn-lt"/>
              </a:rPr>
              <a:t>V21-V50, V81-V100</a:t>
            </a:r>
            <a:endParaRPr lang="en-US" dirty="0">
              <a:latin typeface="+mn-lt"/>
            </a:endParaRPr>
          </a:p>
        </p:txBody>
      </p:sp>
      <p:sp>
        <p:nvSpPr>
          <p:cNvPr id="75" name="TextBox 74"/>
          <p:cNvSpPr txBox="1"/>
          <p:nvPr/>
        </p:nvSpPr>
        <p:spPr>
          <a:xfrm>
            <a:off x="7510731" y="4419600"/>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76" name="TextBox 75"/>
          <p:cNvSpPr txBox="1"/>
          <p:nvPr/>
        </p:nvSpPr>
        <p:spPr>
          <a:xfrm>
            <a:off x="5060619" y="4572000"/>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77" name="TextBox 76"/>
          <p:cNvSpPr txBox="1"/>
          <p:nvPr/>
        </p:nvSpPr>
        <p:spPr>
          <a:xfrm>
            <a:off x="5235766" y="1644000"/>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78" name="Rectangle 3"/>
          <p:cNvSpPr txBox="1">
            <a:spLocks noChangeArrowheads="1"/>
          </p:cNvSpPr>
          <p:nvPr/>
        </p:nvSpPr>
        <p:spPr bwMode="auto">
          <a:xfrm>
            <a:off x="457200" y="5715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bg2"/>
              </a:buClr>
              <a:buFont typeface="Symbol" pitchFamily="18" charset="2"/>
              <a:buChar char="¨"/>
              <a:defRPr/>
            </a:pPr>
            <a:r>
              <a:rPr lang="en-US" sz="2400" kern="0" dirty="0" smtClean="0">
                <a:latin typeface="+mn-lt"/>
              </a:rPr>
              <a:t>Comparing sets of shared values doesn’t help</a:t>
            </a:r>
            <a:endParaRPr lang="en-US" sz="2400" kern="0" baseline="-250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linds(horizontal)">
                                      <p:cBhvr>
                                        <p:cTn id="13" dur="500"/>
                                        <p:tgtEl>
                                          <p:spTgt spid="5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linds(horizontal)">
                                      <p:cBhvr>
                                        <p:cTn id="16" dur="500"/>
                                        <p:tgtEl>
                                          <p:spTgt spid="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blinds(horizontal)">
                                      <p:cBhvr>
                                        <p:cTn id="19" dur="500"/>
                                        <p:tgtEl>
                                          <p:spTgt spid="6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linds(horizontal)">
                                      <p:cBhvr>
                                        <p:cTn id="25" dur="500"/>
                                        <p:tgtEl>
                                          <p:spTgt spid="7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blinds(horizontal)">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60" grpId="0"/>
      <p:bldP spid="61" grpId="0"/>
      <p:bldP spid="62" grpId="0"/>
      <p:bldP spid="72" grpId="0"/>
      <p:bldP spid="73" grpId="0"/>
      <p:bldP spid="74" grpId="0"/>
      <p:bldP spid="7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Global Copying Detection [DBS10]</a:t>
            </a:r>
          </a:p>
        </p:txBody>
      </p:sp>
      <p:sp>
        <p:nvSpPr>
          <p:cNvPr id="11267" name="Rectangle 3"/>
          <p:cNvSpPr>
            <a:spLocks noGrp="1" noChangeArrowheads="1"/>
          </p:cNvSpPr>
          <p:nvPr>
            <p:ph type="body" idx="1"/>
          </p:nvPr>
        </p:nvSpPr>
        <p:spPr/>
        <p:txBody>
          <a:bodyPr/>
          <a:lstStyle/>
          <a:p>
            <a:r>
              <a:rPr lang="en-US" b="1" dirty="0" smtClean="0"/>
              <a:t>Differentiate between multi-source, co-, transitive copying</a:t>
            </a:r>
          </a:p>
          <a:p>
            <a:pPr lvl="1"/>
            <a:r>
              <a:rPr lang="en-US" b="1" dirty="0" smtClean="0"/>
              <a:t>Need to reason for each data item in a principled way</a:t>
            </a:r>
          </a:p>
          <a:p>
            <a:endParaRPr lang="en-US" b="1" dirty="0" smtClean="0"/>
          </a:p>
          <a:p>
            <a:r>
              <a:rPr lang="en-US" b="1" dirty="0" smtClean="0"/>
              <a:t>Solution strategy:</a:t>
            </a:r>
          </a:p>
          <a:p>
            <a:pPr lvl="1"/>
            <a:r>
              <a:rPr lang="en-US" b="1" dirty="0" smtClean="0"/>
              <a:t>Find </a:t>
            </a:r>
            <a:r>
              <a:rPr lang="en-US" b="1" dirty="0" err="1" smtClean="0"/>
              <a:t>copyings</a:t>
            </a:r>
            <a:r>
              <a:rPr lang="en-US" b="1" dirty="0" smtClean="0"/>
              <a:t> R that significantly influence rest of the </a:t>
            </a:r>
            <a:r>
              <a:rPr lang="en-US" b="1" dirty="0" err="1" smtClean="0"/>
              <a:t>copyings</a:t>
            </a:r>
            <a:endParaRPr lang="en-US" b="1" dirty="0" smtClean="0"/>
          </a:p>
          <a:p>
            <a:pPr lvl="1"/>
            <a:r>
              <a:rPr lang="en-US" b="1" dirty="0" smtClean="0"/>
              <a:t>Adjust copying probability for rest of the </a:t>
            </a:r>
            <a:r>
              <a:rPr lang="en-US" b="1" dirty="0" err="1" smtClean="0"/>
              <a:t>copyings</a:t>
            </a:r>
            <a:endParaRPr lang="en-US" b="1" dirty="0" smtClean="0"/>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Global Copying Detection [DBS10]</a:t>
            </a:r>
          </a:p>
        </p:txBody>
      </p:sp>
      <p:sp>
        <p:nvSpPr>
          <p:cNvPr id="124" name="Rectangle 123"/>
          <p:cNvSpPr/>
          <p:nvPr/>
        </p:nvSpPr>
        <p:spPr>
          <a:xfrm>
            <a:off x="4267200" y="2032855"/>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p:cNvSpPr txBox="1"/>
          <p:nvPr/>
        </p:nvSpPr>
        <p:spPr>
          <a:xfrm>
            <a:off x="3962400" y="1538924"/>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26" name="TextBox 125"/>
          <p:cNvSpPr txBox="1"/>
          <p:nvPr/>
        </p:nvSpPr>
        <p:spPr>
          <a:xfrm>
            <a:off x="3733800" y="2605724"/>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27" name="TextBox 126"/>
          <p:cNvSpPr txBox="1"/>
          <p:nvPr/>
        </p:nvSpPr>
        <p:spPr>
          <a:xfrm>
            <a:off x="5105400" y="2601259"/>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28" name="Straight Arrow Connector 127"/>
          <p:cNvCxnSpPr>
            <a:stCxn id="127" idx="0"/>
            <a:endCxn id="125" idx="2"/>
          </p:cNvCxnSpPr>
          <p:nvPr/>
        </p:nvCxnSpPr>
        <p:spPr>
          <a:xfrm rot="16200000" flipV="1">
            <a:off x="4667739" y="1916574"/>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6" idx="0"/>
            <a:endCxn id="125" idx="2"/>
          </p:cNvCxnSpPr>
          <p:nvPr/>
        </p:nvCxnSpPr>
        <p:spPr>
          <a:xfrm rot="5400000" flipH="1" flipV="1">
            <a:off x="3977702" y="1999703"/>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7" idx="1"/>
            <a:endCxn id="126" idx="3"/>
          </p:cNvCxnSpPr>
          <p:nvPr/>
        </p:nvCxnSpPr>
        <p:spPr>
          <a:xfrm rot="10800000" flipV="1">
            <a:off x="4219830" y="2832091"/>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680583" y="3200400"/>
            <a:ext cx="1752788" cy="307777"/>
          </a:xfrm>
          <a:prstGeom prst="rect">
            <a:avLst/>
          </a:prstGeom>
          <a:noFill/>
        </p:spPr>
        <p:txBody>
          <a:bodyPr wrap="none" rtlCol="0">
            <a:spAutoFit/>
          </a:bodyPr>
          <a:lstStyle/>
          <a:p>
            <a:r>
              <a:rPr lang="en-US" dirty="0" smtClean="0">
                <a:solidFill>
                  <a:srgbClr val="00B050"/>
                </a:solidFill>
                <a:latin typeface="+mn-lt"/>
              </a:rPr>
              <a:t>Multi-source copying</a:t>
            </a:r>
            <a:endParaRPr lang="en-US" dirty="0">
              <a:solidFill>
                <a:srgbClr val="00B050"/>
              </a:solidFill>
              <a:latin typeface="+mn-lt"/>
            </a:endParaRPr>
          </a:p>
        </p:txBody>
      </p:sp>
      <p:sp>
        <p:nvSpPr>
          <p:cNvPr id="132" name="TextBox 131"/>
          <p:cNvSpPr txBox="1"/>
          <p:nvPr/>
        </p:nvSpPr>
        <p:spPr>
          <a:xfrm>
            <a:off x="1600200" y="5129945"/>
            <a:ext cx="1006750" cy="307777"/>
          </a:xfrm>
          <a:prstGeom prst="rect">
            <a:avLst/>
          </a:prstGeom>
          <a:noFill/>
        </p:spPr>
        <p:txBody>
          <a:bodyPr wrap="none" rtlCol="0">
            <a:spAutoFit/>
          </a:bodyPr>
          <a:lstStyle/>
          <a:p>
            <a:r>
              <a:rPr lang="en-US" dirty="0" smtClean="0">
                <a:solidFill>
                  <a:srgbClr val="00B050"/>
                </a:solidFill>
                <a:latin typeface="+mn-lt"/>
              </a:rPr>
              <a:t>Co-copying</a:t>
            </a:r>
            <a:endParaRPr lang="en-US" dirty="0">
              <a:solidFill>
                <a:srgbClr val="00B050"/>
              </a:solidFill>
              <a:latin typeface="+mn-lt"/>
            </a:endParaRPr>
          </a:p>
        </p:txBody>
      </p:sp>
      <p:sp>
        <p:nvSpPr>
          <p:cNvPr id="133" name="TextBox 132"/>
          <p:cNvSpPr txBox="1"/>
          <p:nvPr/>
        </p:nvSpPr>
        <p:spPr>
          <a:xfrm>
            <a:off x="3352800" y="2148524"/>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134" name="TextBox 133"/>
          <p:cNvSpPr txBox="1"/>
          <p:nvPr/>
        </p:nvSpPr>
        <p:spPr>
          <a:xfrm>
            <a:off x="4114800" y="2882723"/>
            <a:ext cx="998991" cy="307777"/>
          </a:xfrm>
          <a:prstGeom prst="rect">
            <a:avLst/>
          </a:prstGeom>
          <a:noFill/>
        </p:spPr>
        <p:txBody>
          <a:bodyPr wrap="none" rtlCol="0">
            <a:spAutoFit/>
          </a:bodyPr>
          <a:lstStyle/>
          <a:p>
            <a:r>
              <a:rPr lang="en-US" dirty="0" smtClean="0">
                <a:latin typeface="+mn-lt"/>
              </a:rPr>
              <a:t>V101-V130</a:t>
            </a:r>
            <a:endParaRPr lang="en-US" dirty="0">
              <a:latin typeface="+mn-lt"/>
            </a:endParaRPr>
          </a:p>
        </p:txBody>
      </p:sp>
      <p:sp>
        <p:nvSpPr>
          <p:cNvPr id="135" name="TextBox 134"/>
          <p:cNvSpPr txBox="1"/>
          <p:nvPr/>
        </p:nvSpPr>
        <p:spPr>
          <a:xfrm>
            <a:off x="5029200" y="2148524"/>
            <a:ext cx="907621" cy="307777"/>
          </a:xfrm>
          <a:prstGeom prst="rect">
            <a:avLst/>
          </a:prstGeom>
          <a:noFill/>
        </p:spPr>
        <p:txBody>
          <a:bodyPr wrap="none" rtlCol="0">
            <a:spAutoFit/>
          </a:bodyPr>
          <a:lstStyle/>
          <a:p>
            <a:r>
              <a:rPr lang="en-US" dirty="0" smtClean="0">
                <a:latin typeface="+mn-lt"/>
              </a:rPr>
              <a:t>V51-V100</a:t>
            </a:r>
            <a:endParaRPr lang="en-US" dirty="0">
              <a:latin typeface="+mn-lt"/>
            </a:endParaRPr>
          </a:p>
        </p:txBody>
      </p:sp>
      <p:sp>
        <p:nvSpPr>
          <p:cNvPr id="136" name="TextBox 135"/>
          <p:cNvSpPr txBox="1"/>
          <p:nvPr/>
        </p:nvSpPr>
        <p:spPr>
          <a:xfrm>
            <a:off x="5596746" y="2681924"/>
            <a:ext cx="1032654" cy="307777"/>
          </a:xfrm>
          <a:prstGeom prst="rect">
            <a:avLst/>
          </a:prstGeom>
          <a:noFill/>
        </p:spPr>
        <p:txBody>
          <a:bodyPr wrap="none" rtlCol="0">
            <a:spAutoFit/>
          </a:bodyPr>
          <a:lstStyle/>
          <a:p>
            <a:pPr algn="r"/>
            <a:r>
              <a:rPr lang="en-US" dirty="0" smtClean="0">
                <a:latin typeface="+mn-lt"/>
              </a:rPr>
              <a:t>{V51-V130}</a:t>
            </a:r>
            <a:endParaRPr lang="en-US" dirty="0">
              <a:latin typeface="+mn-lt"/>
            </a:endParaRPr>
          </a:p>
        </p:txBody>
      </p:sp>
      <p:sp>
        <p:nvSpPr>
          <p:cNvPr id="137" name="TextBox 136"/>
          <p:cNvSpPr txBox="1"/>
          <p:nvPr/>
        </p:nvSpPr>
        <p:spPr>
          <a:xfrm>
            <a:off x="2824692" y="2605724"/>
            <a:ext cx="1061508" cy="523220"/>
          </a:xfrm>
          <a:prstGeom prst="rect">
            <a:avLst/>
          </a:prstGeom>
          <a:noFill/>
        </p:spPr>
        <p:txBody>
          <a:bodyPr wrap="none" rtlCol="0">
            <a:spAutoFit/>
          </a:bodyPr>
          <a:lstStyle/>
          <a:p>
            <a:pPr algn="r"/>
            <a:r>
              <a:rPr lang="en-US" dirty="0" smtClean="0">
                <a:latin typeface="+mn-lt"/>
              </a:rPr>
              <a:t>{V1-V50, </a:t>
            </a:r>
          </a:p>
          <a:p>
            <a:pPr algn="r"/>
            <a:r>
              <a:rPr lang="en-US" dirty="0" smtClean="0">
                <a:latin typeface="+mn-lt"/>
              </a:rPr>
              <a:t>V101-V130}</a:t>
            </a:r>
            <a:endParaRPr lang="en-US" dirty="0">
              <a:latin typeface="+mn-lt"/>
            </a:endParaRPr>
          </a:p>
        </p:txBody>
      </p:sp>
      <p:sp>
        <p:nvSpPr>
          <p:cNvPr id="138" name="TextBox 137"/>
          <p:cNvSpPr txBox="1"/>
          <p:nvPr/>
        </p:nvSpPr>
        <p:spPr>
          <a:xfrm>
            <a:off x="1524000" y="3441877"/>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39" name="TextBox 138"/>
          <p:cNvSpPr txBox="1"/>
          <p:nvPr/>
        </p:nvSpPr>
        <p:spPr>
          <a:xfrm>
            <a:off x="1295400" y="4508677"/>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40" name="TextBox 139"/>
          <p:cNvSpPr txBox="1"/>
          <p:nvPr/>
        </p:nvSpPr>
        <p:spPr>
          <a:xfrm>
            <a:off x="2667000" y="4504212"/>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41" name="Straight Arrow Connector 140"/>
          <p:cNvCxnSpPr>
            <a:stCxn id="140" idx="0"/>
            <a:endCxn id="138" idx="2"/>
          </p:cNvCxnSpPr>
          <p:nvPr/>
        </p:nvCxnSpPr>
        <p:spPr>
          <a:xfrm rot="16200000" flipV="1">
            <a:off x="2229339" y="3819527"/>
            <a:ext cx="600670" cy="76869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39" idx="0"/>
            <a:endCxn id="138" idx="2"/>
          </p:cNvCxnSpPr>
          <p:nvPr/>
        </p:nvCxnSpPr>
        <p:spPr>
          <a:xfrm rot="5400000" flipH="1" flipV="1">
            <a:off x="1539302" y="3902656"/>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0" idx="1"/>
            <a:endCxn id="139" idx="3"/>
          </p:cNvCxnSpPr>
          <p:nvPr/>
        </p:nvCxnSpPr>
        <p:spPr>
          <a:xfrm rot="10800000" flipV="1">
            <a:off x="1781430" y="4735044"/>
            <a:ext cx="885570" cy="446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914400" y="4051477"/>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145" name="TextBox 144"/>
          <p:cNvSpPr txBox="1"/>
          <p:nvPr/>
        </p:nvSpPr>
        <p:spPr>
          <a:xfrm>
            <a:off x="1755109" y="4748945"/>
            <a:ext cx="816249" cy="307777"/>
          </a:xfrm>
          <a:prstGeom prst="rect">
            <a:avLst/>
          </a:prstGeom>
          <a:noFill/>
        </p:spPr>
        <p:txBody>
          <a:bodyPr wrap="none" rtlCol="0">
            <a:spAutoFit/>
          </a:bodyPr>
          <a:lstStyle/>
          <a:p>
            <a:r>
              <a:rPr lang="en-US" dirty="0" smtClean="0">
                <a:latin typeface="+mn-lt"/>
              </a:rPr>
              <a:t>V21-V50</a:t>
            </a:r>
            <a:endParaRPr lang="en-US" dirty="0">
              <a:latin typeface="+mn-lt"/>
            </a:endParaRPr>
          </a:p>
        </p:txBody>
      </p:sp>
      <p:sp>
        <p:nvSpPr>
          <p:cNvPr id="146" name="TextBox 145"/>
          <p:cNvSpPr txBox="1"/>
          <p:nvPr/>
        </p:nvSpPr>
        <p:spPr>
          <a:xfrm>
            <a:off x="2590800" y="4051477"/>
            <a:ext cx="816249" cy="307777"/>
          </a:xfrm>
          <a:prstGeom prst="rect">
            <a:avLst/>
          </a:prstGeom>
          <a:noFill/>
        </p:spPr>
        <p:txBody>
          <a:bodyPr wrap="none" rtlCol="0">
            <a:spAutoFit/>
          </a:bodyPr>
          <a:lstStyle/>
          <a:p>
            <a:r>
              <a:rPr lang="en-US" dirty="0" smtClean="0">
                <a:latin typeface="+mn-lt"/>
              </a:rPr>
              <a:t>V21-V70</a:t>
            </a:r>
            <a:endParaRPr lang="en-US" dirty="0">
              <a:latin typeface="+mn-lt"/>
            </a:endParaRPr>
          </a:p>
        </p:txBody>
      </p:sp>
      <p:sp>
        <p:nvSpPr>
          <p:cNvPr id="147" name="TextBox 146"/>
          <p:cNvSpPr txBox="1"/>
          <p:nvPr/>
        </p:nvSpPr>
        <p:spPr>
          <a:xfrm>
            <a:off x="3205649" y="4573860"/>
            <a:ext cx="941283" cy="307777"/>
          </a:xfrm>
          <a:prstGeom prst="rect">
            <a:avLst/>
          </a:prstGeom>
          <a:noFill/>
        </p:spPr>
        <p:txBody>
          <a:bodyPr wrap="none" rtlCol="0">
            <a:spAutoFit/>
          </a:bodyPr>
          <a:lstStyle/>
          <a:p>
            <a:pPr algn="r"/>
            <a:r>
              <a:rPr lang="en-US" dirty="0" smtClean="0">
                <a:latin typeface="+mn-lt"/>
              </a:rPr>
              <a:t>{V21-V70}</a:t>
            </a:r>
            <a:endParaRPr lang="en-US" dirty="0">
              <a:latin typeface="+mn-lt"/>
            </a:endParaRPr>
          </a:p>
        </p:txBody>
      </p:sp>
      <p:sp>
        <p:nvSpPr>
          <p:cNvPr id="148" name="TextBox 147"/>
          <p:cNvSpPr txBox="1"/>
          <p:nvPr/>
        </p:nvSpPr>
        <p:spPr>
          <a:xfrm>
            <a:off x="597888" y="4584877"/>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49" name="TextBox 148"/>
          <p:cNvSpPr txBox="1"/>
          <p:nvPr/>
        </p:nvSpPr>
        <p:spPr>
          <a:xfrm>
            <a:off x="5791200" y="5129945"/>
            <a:ext cx="1522468" cy="307777"/>
          </a:xfrm>
          <a:prstGeom prst="rect">
            <a:avLst/>
          </a:prstGeom>
          <a:noFill/>
        </p:spPr>
        <p:txBody>
          <a:bodyPr wrap="none" rtlCol="0">
            <a:spAutoFit/>
          </a:bodyPr>
          <a:lstStyle/>
          <a:p>
            <a:r>
              <a:rPr lang="en-US" dirty="0" smtClean="0">
                <a:solidFill>
                  <a:srgbClr val="00B050"/>
                </a:solidFill>
                <a:latin typeface="+mn-lt"/>
              </a:rPr>
              <a:t>Transitive copying</a:t>
            </a:r>
            <a:endParaRPr lang="en-US" dirty="0">
              <a:solidFill>
                <a:srgbClr val="00B050"/>
              </a:solidFill>
              <a:latin typeface="+mn-lt"/>
            </a:endParaRPr>
          </a:p>
        </p:txBody>
      </p:sp>
      <p:sp>
        <p:nvSpPr>
          <p:cNvPr id="150" name="TextBox 149"/>
          <p:cNvSpPr txBox="1"/>
          <p:nvPr/>
        </p:nvSpPr>
        <p:spPr>
          <a:xfrm>
            <a:off x="5986731" y="3441877"/>
            <a:ext cx="1242648" cy="461665"/>
          </a:xfrm>
          <a:prstGeom prst="rect">
            <a:avLst/>
          </a:prstGeom>
          <a:noFill/>
        </p:spPr>
        <p:txBody>
          <a:bodyPr wrap="none" rtlCol="0">
            <a:spAutoFit/>
          </a:bodyPr>
          <a:lstStyle/>
          <a:p>
            <a:r>
              <a:rPr lang="en-US" sz="2400" dirty="0" smtClean="0">
                <a:latin typeface="+mn-lt"/>
              </a:rPr>
              <a:t>S1</a:t>
            </a:r>
            <a:r>
              <a:rPr lang="en-US" dirty="0" smtClean="0">
                <a:latin typeface="+mn-lt"/>
              </a:rPr>
              <a:t>{V1-V100}</a:t>
            </a:r>
            <a:endParaRPr lang="en-US" sz="2400" dirty="0">
              <a:latin typeface="+mn-lt"/>
            </a:endParaRPr>
          </a:p>
        </p:txBody>
      </p:sp>
      <p:sp>
        <p:nvSpPr>
          <p:cNvPr id="151" name="TextBox 150"/>
          <p:cNvSpPr txBox="1"/>
          <p:nvPr/>
        </p:nvSpPr>
        <p:spPr>
          <a:xfrm>
            <a:off x="5758131" y="4508677"/>
            <a:ext cx="486030" cy="461665"/>
          </a:xfrm>
          <a:prstGeom prst="rect">
            <a:avLst/>
          </a:prstGeom>
          <a:noFill/>
        </p:spPr>
        <p:txBody>
          <a:bodyPr wrap="none" rtlCol="0">
            <a:spAutoFit/>
          </a:bodyPr>
          <a:lstStyle/>
          <a:p>
            <a:r>
              <a:rPr lang="en-US" sz="2400" dirty="0" smtClean="0">
                <a:latin typeface="+mn-lt"/>
              </a:rPr>
              <a:t>S2</a:t>
            </a:r>
            <a:endParaRPr lang="en-US" sz="2400" dirty="0">
              <a:latin typeface="+mn-lt"/>
            </a:endParaRPr>
          </a:p>
        </p:txBody>
      </p:sp>
      <p:sp>
        <p:nvSpPr>
          <p:cNvPr id="152" name="TextBox 151"/>
          <p:cNvSpPr txBox="1"/>
          <p:nvPr/>
        </p:nvSpPr>
        <p:spPr>
          <a:xfrm>
            <a:off x="7129731" y="4504212"/>
            <a:ext cx="494046" cy="461665"/>
          </a:xfrm>
          <a:prstGeom prst="rect">
            <a:avLst/>
          </a:prstGeom>
          <a:noFill/>
        </p:spPr>
        <p:txBody>
          <a:bodyPr wrap="none" rtlCol="0">
            <a:spAutoFit/>
          </a:bodyPr>
          <a:lstStyle/>
          <a:p>
            <a:r>
              <a:rPr lang="en-US" sz="2400" dirty="0" smtClean="0">
                <a:latin typeface="+mn-lt"/>
              </a:rPr>
              <a:t>S3</a:t>
            </a:r>
            <a:endParaRPr lang="en-US" sz="2400" dirty="0">
              <a:latin typeface="+mn-lt"/>
            </a:endParaRPr>
          </a:p>
        </p:txBody>
      </p:sp>
      <p:cxnSp>
        <p:nvCxnSpPr>
          <p:cNvPr id="153" name="Straight Arrow Connector 152"/>
          <p:cNvCxnSpPr>
            <a:stCxn id="152" idx="0"/>
            <a:endCxn id="150" idx="2"/>
          </p:cNvCxnSpPr>
          <p:nvPr/>
        </p:nvCxnSpPr>
        <p:spPr>
          <a:xfrm rot="16200000" flipV="1">
            <a:off x="6692070" y="3819527"/>
            <a:ext cx="600670" cy="768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1" idx="0"/>
            <a:endCxn id="150" idx="2"/>
          </p:cNvCxnSpPr>
          <p:nvPr/>
        </p:nvCxnSpPr>
        <p:spPr>
          <a:xfrm rot="5400000" flipH="1" flipV="1">
            <a:off x="6002033" y="3902656"/>
            <a:ext cx="605135" cy="606909"/>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52" idx="1"/>
            <a:endCxn id="151" idx="3"/>
          </p:cNvCxnSpPr>
          <p:nvPr/>
        </p:nvCxnSpPr>
        <p:spPr>
          <a:xfrm rot="10800000" flipV="1">
            <a:off x="6244161" y="4735044"/>
            <a:ext cx="885570" cy="4465"/>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5377131" y="4051477"/>
            <a:ext cx="724878" cy="307777"/>
          </a:xfrm>
          <a:prstGeom prst="rect">
            <a:avLst/>
          </a:prstGeom>
          <a:noFill/>
        </p:spPr>
        <p:txBody>
          <a:bodyPr wrap="none" rtlCol="0">
            <a:spAutoFit/>
          </a:bodyPr>
          <a:lstStyle/>
          <a:p>
            <a:r>
              <a:rPr lang="en-US" dirty="0" smtClean="0">
                <a:latin typeface="+mn-lt"/>
              </a:rPr>
              <a:t>V1-V50</a:t>
            </a:r>
            <a:endParaRPr lang="en-US" dirty="0">
              <a:latin typeface="+mn-lt"/>
            </a:endParaRPr>
          </a:p>
        </p:txBody>
      </p:sp>
      <p:sp>
        <p:nvSpPr>
          <p:cNvPr id="157" name="TextBox 156"/>
          <p:cNvSpPr txBox="1"/>
          <p:nvPr/>
        </p:nvSpPr>
        <p:spPr>
          <a:xfrm>
            <a:off x="6217840" y="4748945"/>
            <a:ext cx="816249" cy="307777"/>
          </a:xfrm>
          <a:prstGeom prst="rect">
            <a:avLst/>
          </a:prstGeom>
          <a:noFill/>
        </p:spPr>
        <p:txBody>
          <a:bodyPr wrap="none" rtlCol="0">
            <a:spAutoFit/>
          </a:bodyPr>
          <a:lstStyle/>
          <a:p>
            <a:r>
              <a:rPr lang="en-US" dirty="0" smtClean="0">
                <a:latin typeface="+mn-lt"/>
              </a:rPr>
              <a:t>V21-V50</a:t>
            </a:r>
            <a:endParaRPr lang="en-US" dirty="0">
              <a:latin typeface="+mn-lt"/>
            </a:endParaRPr>
          </a:p>
        </p:txBody>
      </p:sp>
      <p:sp>
        <p:nvSpPr>
          <p:cNvPr id="158" name="TextBox 157"/>
          <p:cNvSpPr txBox="1"/>
          <p:nvPr/>
        </p:nvSpPr>
        <p:spPr>
          <a:xfrm>
            <a:off x="7053531" y="4051477"/>
            <a:ext cx="1625766" cy="307777"/>
          </a:xfrm>
          <a:prstGeom prst="rect">
            <a:avLst/>
          </a:prstGeom>
          <a:noFill/>
        </p:spPr>
        <p:txBody>
          <a:bodyPr wrap="none" rtlCol="0">
            <a:spAutoFit/>
          </a:bodyPr>
          <a:lstStyle/>
          <a:p>
            <a:r>
              <a:rPr lang="en-US" dirty="0" smtClean="0">
                <a:latin typeface="+mn-lt"/>
              </a:rPr>
              <a:t>V21-V50, V81-V100</a:t>
            </a:r>
            <a:endParaRPr lang="en-US" dirty="0">
              <a:latin typeface="+mn-lt"/>
            </a:endParaRPr>
          </a:p>
        </p:txBody>
      </p:sp>
      <p:sp>
        <p:nvSpPr>
          <p:cNvPr id="159" name="TextBox 158"/>
          <p:cNvSpPr txBox="1"/>
          <p:nvPr/>
        </p:nvSpPr>
        <p:spPr>
          <a:xfrm>
            <a:off x="7510731" y="4432477"/>
            <a:ext cx="970137" cy="523220"/>
          </a:xfrm>
          <a:prstGeom prst="rect">
            <a:avLst/>
          </a:prstGeom>
          <a:noFill/>
        </p:spPr>
        <p:txBody>
          <a:bodyPr wrap="none" rtlCol="0">
            <a:spAutoFit/>
          </a:bodyPr>
          <a:lstStyle/>
          <a:p>
            <a:r>
              <a:rPr lang="en-US" dirty="0" smtClean="0">
                <a:latin typeface="+mn-lt"/>
              </a:rPr>
              <a:t>{V21-V50,</a:t>
            </a:r>
          </a:p>
          <a:p>
            <a:r>
              <a:rPr lang="en-US" dirty="0" smtClean="0">
                <a:latin typeface="+mn-lt"/>
              </a:rPr>
              <a:t>V81-V100}</a:t>
            </a:r>
            <a:endParaRPr lang="en-US" dirty="0">
              <a:latin typeface="+mn-lt"/>
            </a:endParaRPr>
          </a:p>
        </p:txBody>
      </p:sp>
      <p:sp>
        <p:nvSpPr>
          <p:cNvPr id="160" name="TextBox 159"/>
          <p:cNvSpPr txBox="1"/>
          <p:nvPr/>
        </p:nvSpPr>
        <p:spPr>
          <a:xfrm>
            <a:off x="5060619" y="4584877"/>
            <a:ext cx="849912" cy="307777"/>
          </a:xfrm>
          <a:prstGeom prst="rect">
            <a:avLst/>
          </a:prstGeom>
          <a:noFill/>
        </p:spPr>
        <p:txBody>
          <a:bodyPr wrap="none" rtlCol="0">
            <a:spAutoFit/>
          </a:bodyPr>
          <a:lstStyle/>
          <a:p>
            <a:pPr algn="r"/>
            <a:r>
              <a:rPr lang="en-US" dirty="0" smtClean="0">
                <a:latin typeface="+mn-lt"/>
              </a:rPr>
              <a:t>{V1-V50}</a:t>
            </a:r>
            <a:endParaRPr lang="en-US" dirty="0">
              <a:latin typeface="+mn-lt"/>
            </a:endParaRPr>
          </a:p>
        </p:txBody>
      </p:sp>
      <p:sp>
        <p:nvSpPr>
          <p:cNvPr id="161" name="TextBox 160"/>
          <p:cNvSpPr txBox="1"/>
          <p:nvPr/>
        </p:nvSpPr>
        <p:spPr>
          <a:xfrm>
            <a:off x="5235766" y="1619455"/>
            <a:ext cx="2435475" cy="307777"/>
          </a:xfrm>
          <a:prstGeom prst="rect">
            <a:avLst/>
          </a:prstGeom>
          <a:noFill/>
        </p:spPr>
        <p:txBody>
          <a:bodyPr wrap="none" rtlCol="0">
            <a:spAutoFit/>
          </a:bodyPr>
          <a:lstStyle/>
          <a:p>
            <a:r>
              <a:rPr lang="en-US" dirty="0" smtClean="0">
                <a:latin typeface="+mn-lt"/>
              </a:rPr>
              <a:t>(V81-V100 are popular values)</a:t>
            </a:r>
            <a:endParaRPr lang="en-US" dirty="0">
              <a:latin typeface="+mn-lt"/>
            </a:endParaRPr>
          </a:p>
        </p:txBody>
      </p:sp>
      <p:sp>
        <p:nvSpPr>
          <p:cNvPr id="162" name="TextBox 161"/>
          <p:cNvSpPr txBox="1"/>
          <p:nvPr/>
        </p:nvSpPr>
        <p:spPr>
          <a:xfrm>
            <a:off x="6629400" y="2057400"/>
            <a:ext cx="2286000" cy="923330"/>
          </a:xfrm>
          <a:prstGeom prst="rect">
            <a:avLst/>
          </a:prstGeom>
          <a:noFill/>
        </p:spPr>
        <p:txBody>
          <a:bodyPr wrap="square" rtlCol="0">
            <a:spAutoFit/>
          </a:bodyPr>
          <a:lstStyle/>
          <a:p>
            <a:r>
              <a:rPr lang="en-US" altLang="zh-CN" sz="1800" b="1" i="1" dirty="0" smtClean="0">
                <a:solidFill>
                  <a:srgbClr val="FF0000"/>
                </a:solidFill>
                <a:latin typeface="+mn-lt"/>
              </a:rPr>
              <a:t>R</a:t>
            </a:r>
            <a:r>
              <a:rPr lang="en-US" sz="1800" dirty="0" smtClean="0">
                <a:solidFill>
                  <a:srgbClr val="FF0000"/>
                </a:solidFill>
                <a:latin typeface="+mn-lt"/>
              </a:rPr>
              <a:t>={S3</a:t>
            </a:r>
            <a:r>
              <a:rPr lang="en-US" altLang="zh-CN" sz="1800" dirty="0" smtClean="0">
                <a:solidFill>
                  <a:srgbClr val="FF0000"/>
                </a:solidFill>
                <a:latin typeface="+mn-lt"/>
                <a:sym typeface="Wingdings" pitchFamily="2" charset="2"/>
              </a:rPr>
              <a:t></a:t>
            </a:r>
            <a:r>
              <a:rPr lang="en-US" sz="1800" dirty="0" smtClean="0">
                <a:solidFill>
                  <a:srgbClr val="FF0000"/>
                </a:solidFill>
                <a:latin typeface="+mn-lt"/>
              </a:rPr>
              <a:t>S1}, </a:t>
            </a:r>
            <a:r>
              <a:rPr lang="en-US" altLang="zh-CN" sz="1800" dirty="0" smtClean="0">
                <a:solidFill>
                  <a:srgbClr val="FF0000"/>
                </a:solidFill>
                <a:latin typeface="+mn-lt"/>
              </a:rPr>
              <a:t>Pr(</a:t>
            </a:r>
            <a:r>
              <a:rPr lang="el-GR" altLang="zh-CN" sz="1800" dirty="0" smtClean="0">
                <a:solidFill>
                  <a:srgbClr val="FF0000"/>
                </a:solidFill>
                <a:latin typeface="+mn-lt"/>
              </a:rPr>
              <a:t>Ф</a:t>
            </a:r>
            <a:r>
              <a:rPr lang="en-US" altLang="zh-CN" sz="1800" dirty="0" smtClean="0">
                <a:solidFill>
                  <a:srgbClr val="FF0000"/>
                </a:solidFill>
                <a:latin typeface="+mn-lt"/>
              </a:rPr>
              <a:t>(S3))= Pr(</a:t>
            </a:r>
            <a:r>
              <a:rPr lang="el-GR" altLang="zh-CN" sz="1800" dirty="0" smtClean="0">
                <a:solidFill>
                  <a:srgbClr val="FF0000"/>
                </a:solidFill>
                <a:latin typeface="+mn-lt"/>
              </a:rPr>
              <a:t>Ф</a:t>
            </a:r>
            <a:r>
              <a:rPr lang="en-US" altLang="zh-CN" sz="1800" dirty="0" smtClean="0">
                <a:solidFill>
                  <a:srgbClr val="FF0000"/>
                </a:solidFill>
                <a:latin typeface="+mn-lt"/>
              </a:rPr>
              <a:t>(S3)|</a:t>
            </a:r>
            <a:r>
              <a:rPr lang="en-US" altLang="zh-CN" sz="1800" b="1" i="1" dirty="0" smtClean="0">
                <a:solidFill>
                  <a:srgbClr val="FF0000"/>
                </a:solidFill>
                <a:latin typeface="+mn-lt"/>
              </a:rPr>
              <a:t>R</a:t>
            </a:r>
            <a:r>
              <a:rPr lang="en-US" altLang="zh-CN" sz="1800" dirty="0" smtClean="0">
                <a:solidFill>
                  <a:srgbClr val="FF0000"/>
                </a:solidFill>
                <a:latin typeface="+mn-lt"/>
              </a:rPr>
              <a:t>) for V101-V130</a:t>
            </a:r>
            <a:r>
              <a:rPr lang="en-US" sz="1800" dirty="0" smtClean="0">
                <a:solidFill>
                  <a:srgbClr val="FF0000"/>
                </a:solidFill>
                <a:latin typeface="+mn-lt"/>
              </a:rPr>
              <a:t> </a:t>
            </a:r>
          </a:p>
        </p:txBody>
      </p:sp>
      <p:sp>
        <p:nvSpPr>
          <p:cNvPr id="163" name="TextBox 162"/>
          <p:cNvSpPr txBox="1"/>
          <p:nvPr/>
        </p:nvSpPr>
        <p:spPr>
          <a:xfrm>
            <a:off x="533400" y="2581870"/>
            <a:ext cx="2362200" cy="923330"/>
          </a:xfrm>
          <a:prstGeom prst="rect">
            <a:avLst/>
          </a:prstGeom>
          <a:noFill/>
        </p:spPr>
        <p:txBody>
          <a:bodyPr wrap="square" rtlCol="0">
            <a:spAutoFit/>
          </a:bodyPr>
          <a:lstStyle/>
          <a:p>
            <a:r>
              <a:rPr lang="en-US" altLang="zh-CN" sz="1800" b="1" i="1" dirty="0" smtClean="0">
                <a:solidFill>
                  <a:srgbClr val="FF0000"/>
                </a:solidFill>
                <a:latin typeface="+mn-lt"/>
              </a:rPr>
              <a:t>R</a:t>
            </a:r>
            <a:r>
              <a:rPr lang="en-US" sz="1800" dirty="0" smtClean="0">
                <a:solidFill>
                  <a:srgbClr val="FF0000"/>
                </a:solidFill>
                <a:latin typeface="+mn-lt"/>
              </a:rPr>
              <a:t>={S3</a:t>
            </a:r>
            <a:r>
              <a:rPr lang="en-US" altLang="zh-CN" sz="1800" dirty="0" smtClean="0">
                <a:solidFill>
                  <a:srgbClr val="FF0000"/>
                </a:solidFill>
                <a:latin typeface="+mn-lt"/>
                <a:sym typeface="Wingdings" pitchFamily="2" charset="2"/>
              </a:rPr>
              <a:t></a:t>
            </a:r>
            <a:r>
              <a:rPr lang="en-US" sz="1800" dirty="0" smtClean="0">
                <a:solidFill>
                  <a:srgbClr val="FF0000"/>
                </a:solidFill>
                <a:latin typeface="+mn-lt"/>
              </a:rPr>
              <a:t>S1}, </a:t>
            </a:r>
            <a:br>
              <a:rPr lang="en-US" sz="1800" dirty="0" smtClean="0">
                <a:solidFill>
                  <a:srgbClr val="FF0000"/>
                </a:solidFill>
                <a:latin typeface="+mn-lt"/>
              </a:rPr>
            </a:br>
            <a:r>
              <a:rPr lang="en-US" altLang="zh-CN" sz="1800" dirty="0" smtClean="0">
                <a:solidFill>
                  <a:srgbClr val="FF0000"/>
                </a:solidFill>
                <a:latin typeface="+mn-lt"/>
              </a:rPr>
              <a:t>Pr(</a:t>
            </a:r>
            <a:r>
              <a:rPr lang="el-GR" altLang="zh-CN" sz="1800" dirty="0" smtClean="0">
                <a:solidFill>
                  <a:srgbClr val="FF0000"/>
                </a:solidFill>
                <a:latin typeface="+mn-lt"/>
              </a:rPr>
              <a:t>Ф</a:t>
            </a:r>
            <a:r>
              <a:rPr lang="en-US" altLang="zh-CN" sz="1800" dirty="0" smtClean="0">
                <a:solidFill>
                  <a:srgbClr val="FF0000"/>
                </a:solidFill>
                <a:latin typeface="+mn-lt"/>
              </a:rPr>
              <a:t>(S3))&lt;&lt;Pr(</a:t>
            </a:r>
            <a:r>
              <a:rPr lang="el-GR" altLang="zh-CN" sz="1800" dirty="0" smtClean="0">
                <a:solidFill>
                  <a:srgbClr val="FF0000"/>
                </a:solidFill>
                <a:latin typeface="+mn-lt"/>
              </a:rPr>
              <a:t>Ф</a:t>
            </a:r>
            <a:r>
              <a:rPr lang="en-US" altLang="zh-CN" sz="1800" dirty="0" smtClean="0">
                <a:solidFill>
                  <a:srgbClr val="FF0000"/>
                </a:solidFill>
                <a:latin typeface="+mn-lt"/>
              </a:rPr>
              <a:t>(S3)|</a:t>
            </a:r>
            <a:r>
              <a:rPr lang="en-US" altLang="zh-CN" sz="1800" b="1" i="1" dirty="0" smtClean="0">
                <a:solidFill>
                  <a:srgbClr val="FF0000"/>
                </a:solidFill>
                <a:latin typeface="+mn-lt"/>
              </a:rPr>
              <a:t>R</a:t>
            </a:r>
            <a:r>
              <a:rPr lang="en-US" altLang="zh-CN" sz="1800" dirty="0" smtClean="0">
                <a:solidFill>
                  <a:srgbClr val="FF0000"/>
                </a:solidFill>
                <a:latin typeface="+mn-lt"/>
              </a:rPr>
              <a:t>) </a:t>
            </a:r>
            <a:br>
              <a:rPr lang="en-US" altLang="zh-CN" sz="1800" dirty="0" smtClean="0">
                <a:solidFill>
                  <a:srgbClr val="FF0000"/>
                </a:solidFill>
                <a:latin typeface="+mn-lt"/>
              </a:rPr>
            </a:br>
            <a:r>
              <a:rPr lang="en-US" altLang="zh-CN" sz="1800" dirty="0" smtClean="0">
                <a:solidFill>
                  <a:srgbClr val="FF0000"/>
                </a:solidFill>
                <a:latin typeface="+mn-lt"/>
              </a:rPr>
              <a:t>for V21-V50</a:t>
            </a:r>
            <a:r>
              <a:rPr lang="en-US" sz="1800" dirty="0" smtClean="0">
                <a:solidFill>
                  <a:srgbClr val="FF0000"/>
                </a:solidFill>
                <a:latin typeface="+mn-lt"/>
              </a:rPr>
              <a:t> </a:t>
            </a:r>
          </a:p>
        </p:txBody>
      </p:sp>
      <p:sp>
        <p:nvSpPr>
          <p:cNvPr id="164" name="TextBox 163"/>
          <p:cNvSpPr txBox="1"/>
          <p:nvPr/>
        </p:nvSpPr>
        <p:spPr>
          <a:xfrm>
            <a:off x="3352800" y="5105400"/>
            <a:ext cx="3733800" cy="1200329"/>
          </a:xfrm>
          <a:prstGeom prst="rect">
            <a:avLst/>
          </a:prstGeom>
          <a:noFill/>
        </p:spPr>
        <p:txBody>
          <a:bodyPr wrap="square" rtlCol="0">
            <a:spAutoFit/>
          </a:bodyPr>
          <a:lstStyle/>
          <a:p>
            <a:r>
              <a:rPr lang="en-US" altLang="zh-CN" sz="1800" b="1" i="1" dirty="0" smtClean="0">
                <a:solidFill>
                  <a:srgbClr val="FF0000"/>
                </a:solidFill>
                <a:latin typeface="+mn-lt"/>
              </a:rPr>
              <a:t>R</a:t>
            </a:r>
            <a:r>
              <a:rPr lang="en-US" sz="1800" dirty="0" smtClean="0">
                <a:solidFill>
                  <a:srgbClr val="FF0000"/>
                </a:solidFill>
                <a:latin typeface="+mn-lt"/>
              </a:rPr>
              <a:t>={S3</a:t>
            </a:r>
            <a:r>
              <a:rPr lang="en-US" altLang="zh-CN" sz="1800" dirty="0" smtClean="0">
                <a:solidFill>
                  <a:srgbClr val="FF0000"/>
                </a:solidFill>
                <a:latin typeface="+mn-lt"/>
                <a:sym typeface="Wingdings" pitchFamily="2" charset="2"/>
              </a:rPr>
              <a:t></a:t>
            </a:r>
            <a:r>
              <a:rPr lang="en-US" sz="1800" dirty="0" smtClean="0">
                <a:solidFill>
                  <a:srgbClr val="FF0000"/>
                </a:solidFill>
                <a:latin typeface="+mn-lt"/>
              </a:rPr>
              <a:t>S2}, </a:t>
            </a:r>
            <a:br>
              <a:rPr lang="en-US" sz="1800" dirty="0" smtClean="0">
                <a:solidFill>
                  <a:srgbClr val="FF0000"/>
                </a:solidFill>
                <a:latin typeface="+mn-lt"/>
              </a:rPr>
            </a:br>
            <a:r>
              <a:rPr lang="en-US" altLang="zh-CN" sz="1800" dirty="0" smtClean="0">
                <a:solidFill>
                  <a:srgbClr val="FF0000"/>
                </a:solidFill>
                <a:latin typeface="+mn-lt"/>
              </a:rPr>
              <a:t>Pr(</a:t>
            </a:r>
            <a:r>
              <a:rPr lang="el-GR" altLang="zh-CN" sz="1800" dirty="0" smtClean="0">
                <a:solidFill>
                  <a:srgbClr val="FF0000"/>
                </a:solidFill>
                <a:latin typeface="+mn-lt"/>
              </a:rPr>
              <a:t>Ф</a:t>
            </a:r>
            <a:r>
              <a:rPr lang="en-US" altLang="zh-CN" sz="1800" dirty="0" smtClean="0">
                <a:solidFill>
                  <a:srgbClr val="FF0000"/>
                </a:solidFill>
                <a:latin typeface="+mn-lt"/>
              </a:rPr>
              <a:t>(S3))&lt;&lt;Pr(</a:t>
            </a:r>
            <a:r>
              <a:rPr lang="el-GR" altLang="zh-CN" sz="1800" dirty="0" smtClean="0">
                <a:solidFill>
                  <a:srgbClr val="FF0000"/>
                </a:solidFill>
                <a:latin typeface="+mn-lt"/>
              </a:rPr>
              <a:t>Ф</a:t>
            </a:r>
            <a:r>
              <a:rPr lang="en-US" altLang="zh-CN" sz="1800" dirty="0" smtClean="0">
                <a:solidFill>
                  <a:srgbClr val="FF0000"/>
                </a:solidFill>
                <a:latin typeface="+mn-lt"/>
              </a:rPr>
              <a:t>(S3)|</a:t>
            </a:r>
            <a:r>
              <a:rPr lang="en-US" altLang="zh-CN" sz="1800" b="1" i="1" dirty="0" smtClean="0">
                <a:solidFill>
                  <a:srgbClr val="FF0000"/>
                </a:solidFill>
                <a:latin typeface="+mn-lt"/>
              </a:rPr>
              <a:t>R</a:t>
            </a:r>
            <a:r>
              <a:rPr lang="en-US" altLang="zh-CN" sz="1800" dirty="0" smtClean="0">
                <a:solidFill>
                  <a:srgbClr val="FF0000"/>
                </a:solidFill>
                <a:latin typeface="+mn-lt"/>
              </a:rPr>
              <a:t>) for V21-V50</a:t>
            </a:r>
          </a:p>
          <a:p>
            <a:r>
              <a:rPr lang="en-US" altLang="zh-CN" sz="1800" dirty="0" smtClean="0">
                <a:solidFill>
                  <a:srgbClr val="FF0000"/>
                </a:solidFill>
                <a:latin typeface="+mn-lt"/>
              </a:rPr>
              <a:t>Pr(</a:t>
            </a:r>
            <a:r>
              <a:rPr lang="el-GR" altLang="zh-CN" sz="1800" dirty="0" smtClean="0">
                <a:solidFill>
                  <a:srgbClr val="FF0000"/>
                </a:solidFill>
                <a:latin typeface="+mn-lt"/>
              </a:rPr>
              <a:t>Ф</a:t>
            </a:r>
            <a:r>
              <a:rPr lang="en-US" altLang="zh-CN" sz="1800" dirty="0" smtClean="0">
                <a:solidFill>
                  <a:srgbClr val="FF0000"/>
                </a:solidFill>
                <a:latin typeface="+mn-lt"/>
              </a:rPr>
              <a:t>(S3)) is high for V81-V100</a:t>
            </a:r>
            <a:r>
              <a:rPr lang="en-US" sz="1800" dirty="0" smtClean="0">
                <a:solidFill>
                  <a:srgbClr val="FF0000"/>
                </a:solidFill>
                <a:latin typeface="+mn-lt"/>
              </a:rPr>
              <a:t> </a:t>
            </a:r>
          </a:p>
          <a:p>
            <a:endParaRPr lang="en-US" sz="1800" dirty="0" smtClean="0">
              <a:solidFill>
                <a:srgbClr val="FF0000"/>
              </a:solidFill>
              <a:latin typeface="+mn-lt"/>
            </a:endParaRPr>
          </a:p>
        </p:txBody>
      </p:sp>
      <p:sp>
        <p:nvSpPr>
          <p:cNvPr id="165" name="TextBox 164"/>
          <p:cNvSpPr txBox="1"/>
          <p:nvPr/>
        </p:nvSpPr>
        <p:spPr>
          <a:xfrm>
            <a:off x="1981200" y="4280077"/>
            <a:ext cx="566181" cy="923330"/>
          </a:xfrm>
          <a:prstGeom prst="rect">
            <a:avLst/>
          </a:prstGeom>
          <a:noFill/>
        </p:spPr>
        <p:txBody>
          <a:bodyPr wrap="none" rtlCol="0">
            <a:spAutoFit/>
          </a:bodyPr>
          <a:lstStyle/>
          <a:p>
            <a:r>
              <a:rPr lang="en-US" sz="5400" b="1" dirty="0" smtClean="0">
                <a:solidFill>
                  <a:srgbClr val="FF0000"/>
                </a:solidFill>
                <a:latin typeface="+mn-lt"/>
                <a:cs typeface="Times New Roman"/>
              </a:rPr>
              <a:t>X</a:t>
            </a:r>
            <a:endParaRPr lang="en-US" sz="5400" b="1" dirty="0">
              <a:solidFill>
                <a:srgbClr val="FF0000"/>
              </a:solidFill>
              <a:latin typeface="+mn-lt"/>
            </a:endParaRPr>
          </a:p>
        </p:txBody>
      </p:sp>
      <p:sp>
        <p:nvSpPr>
          <p:cNvPr id="166" name="TextBox 165"/>
          <p:cNvSpPr txBox="1"/>
          <p:nvPr/>
        </p:nvSpPr>
        <p:spPr>
          <a:xfrm>
            <a:off x="6824949" y="3822877"/>
            <a:ext cx="566181" cy="923330"/>
          </a:xfrm>
          <a:prstGeom prst="rect">
            <a:avLst/>
          </a:prstGeom>
          <a:noFill/>
        </p:spPr>
        <p:txBody>
          <a:bodyPr wrap="none" rtlCol="0">
            <a:spAutoFit/>
          </a:bodyPr>
          <a:lstStyle/>
          <a:p>
            <a:r>
              <a:rPr lang="en-US" sz="5400" b="1" dirty="0" smtClean="0">
                <a:solidFill>
                  <a:srgbClr val="FF0000"/>
                </a:solidFill>
                <a:latin typeface="+mn-lt"/>
                <a:cs typeface="Times New Roman"/>
              </a:rPr>
              <a:t>X</a:t>
            </a:r>
            <a:endParaRPr lang="en-US" sz="5400" b="1" dirty="0">
              <a:solidFill>
                <a:srgbClr val="FF0000"/>
              </a:solidFill>
              <a:latin typeface="+mn-lt"/>
            </a:endParaRPr>
          </a:p>
        </p:txBody>
      </p:sp>
      <p:sp>
        <p:nvSpPr>
          <p:cNvPr id="167" name="TextBox 166"/>
          <p:cNvSpPr txBox="1"/>
          <p:nvPr/>
        </p:nvSpPr>
        <p:spPr>
          <a:xfrm>
            <a:off x="4466876" y="2413855"/>
            <a:ext cx="505267" cy="923330"/>
          </a:xfrm>
          <a:prstGeom prst="rect">
            <a:avLst/>
          </a:prstGeom>
          <a:noFill/>
        </p:spPr>
        <p:txBody>
          <a:bodyPr wrap="none" rtlCol="0">
            <a:spAutoFit/>
          </a:bodyPr>
          <a:lstStyle/>
          <a:p>
            <a:r>
              <a:rPr lang="en-US" sz="5400" b="1" dirty="0" smtClean="0">
                <a:solidFill>
                  <a:srgbClr val="00B050"/>
                </a:solidFill>
                <a:latin typeface="+mn-lt"/>
                <a:cs typeface="Times New Roman"/>
              </a:rPr>
              <a:t>?</a:t>
            </a:r>
            <a:endParaRPr lang="en-US" sz="5400" b="1" dirty="0">
              <a:solidFill>
                <a:srgbClr val="00B050"/>
              </a:solidFill>
              <a:latin typeface="+mn-lt"/>
            </a:endParaRPr>
          </a:p>
        </p:txBody>
      </p:sp>
      <p:sp>
        <p:nvSpPr>
          <p:cNvPr id="168" name="TextBox 167"/>
          <p:cNvSpPr txBox="1"/>
          <p:nvPr/>
        </p:nvSpPr>
        <p:spPr>
          <a:xfrm>
            <a:off x="2057400" y="4280077"/>
            <a:ext cx="505267" cy="923330"/>
          </a:xfrm>
          <a:prstGeom prst="rect">
            <a:avLst/>
          </a:prstGeom>
          <a:noFill/>
        </p:spPr>
        <p:txBody>
          <a:bodyPr wrap="none" rtlCol="0">
            <a:spAutoFit/>
          </a:bodyPr>
          <a:lstStyle/>
          <a:p>
            <a:r>
              <a:rPr lang="en-US" sz="5400" b="1" dirty="0" smtClean="0">
                <a:solidFill>
                  <a:srgbClr val="00B050"/>
                </a:solidFill>
                <a:latin typeface="+mn-lt"/>
                <a:cs typeface="Times New Roman"/>
              </a:rPr>
              <a:t>?</a:t>
            </a:r>
            <a:endParaRPr lang="en-US" sz="5400" b="1" dirty="0">
              <a:solidFill>
                <a:srgbClr val="00B050"/>
              </a:solidFill>
              <a:latin typeface="+mn-lt"/>
            </a:endParaRPr>
          </a:p>
        </p:txBody>
      </p:sp>
      <p:sp>
        <p:nvSpPr>
          <p:cNvPr id="169" name="TextBox 168"/>
          <p:cNvSpPr txBox="1"/>
          <p:nvPr/>
        </p:nvSpPr>
        <p:spPr>
          <a:xfrm>
            <a:off x="6901544" y="3790221"/>
            <a:ext cx="505267" cy="923330"/>
          </a:xfrm>
          <a:prstGeom prst="rect">
            <a:avLst/>
          </a:prstGeom>
          <a:noFill/>
        </p:spPr>
        <p:txBody>
          <a:bodyPr wrap="none" rtlCol="0">
            <a:spAutoFit/>
          </a:bodyPr>
          <a:lstStyle/>
          <a:p>
            <a:r>
              <a:rPr lang="en-US" sz="5400" b="1" dirty="0" smtClean="0">
                <a:solidFill>
                  <a:srgbClr val="00B050"/>
                </a:solidFill>
                <a:latin typeface="+mn-lt"/>
                <a:cs typeface="Times New Roman"/>
              </a:rPr>
              <a:t>?</a:t>
            </a:r>
            <a:endParaRPr lang="en-US" sz="5400" b="1" dirty="0">
              <a:solidFill>
                <a:srgbClr val="00B050"/>
              </a:solidFill>
              <a:latin typeface="+mn-lt"/>
            </a:endParaRPr>
          </a:p>
        </p:txBody>
      </p:sp>
      <p:sp>
        <p:nvSpPr>
          <p:cNvPr id="170" name="Slide Number Placeholder 169"/>
          <p:cNvSpPr>
            <a:spLocks noGrp="1"/>
          </p:cNvSpPr>
          <p:nvPr>
            <p:ph type="sldNum" sz="quarter" idx="12"/>
          </p:nvPr>
        </p:nvSpPr>
        <p:spPr/>
        <p:txBody>
          <a:bodyPr/>
          <a:lstStyle/>
          <a:p>
            <a:pPr>
              <a:defRPr/>
            </a:pPr>
            <a:fld id="{94B8CB8B-C4BC-4D68-B135-E891BC9236A7}" type="slidenum">
              <a:rPr lang="en-US" smtClean="0"/>
              <a:pPr>
                <a:defRPr/>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67"/>
                                        </p:tgtEl>
                                      </p:cBhvr>
                                    </p:animEffect>
                                    <p:set>
                                      <p:cBhvr>
                                        <p:cTn id="13" dur="1" fill="hold">
                                          <p:stCondLst>
                                            <p:cond delay="499"/>
                                          </p:stCondLst>
                                        </p:cTn>
                                        <p:tgtEl>
                                          <p:spTgt spid="16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68"/>
                                        </p:tgtEl>
                                      </p:cBhvr>
                                    </p:animEffect>
                                    <p:set>
                                      <p:cBhvr>
                                        <p:cTn id="24" dur="1" fill="hold">
                                          <p:stCondLst>
                                            <p:cond delay="499"/>
                                          </p:stCondLst>
                                        </p:cTn>
                                        <p:tgtEl>
                                          <p:spTgt spid="168"/>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blinds(horizontal)">
                                      <p:cBhvr>
                                        <p:cTn id="27" dur="500"/>
                                        <p:tgtEl>
                                          <p:spTgt spid="16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9"/>
                                        </p:tgtEl>
                                      </p:cBhvr>
                                    </p:animEffect>
                                    <p:set>
                                      <p:cBhvr>
                                        <p:cTn id="38" dur="1" fill="hold">
                                          <p:stCondLst>
                                            <p:cond delay="499"/>
                                          </p:stCondLst>
                                        </p:cTn>
                                        <p:tgtEl>
                                          <p:spTgt spid="169"/>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blinds(horizontal)">
                                      <p:cBhvr>
                                        <p:cTn id="41"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66" grpId="0"/>
      <p:bldP spid="167" grpId="0"/>
      <p:bldP spid="167" grpId="1"/>
      <p:bldP spid="168" grpId="0"/>
      <p:bldP spid="168" grpId="1"/>
      <p:bldP spid="169" grpId="0"/>
      <p:bldP spid="16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Copying in Documents</a:t>
            </a:r>
          </a:p>
        </p:txBody>
      </p:sp>
      <p:sp>
        <p:nvSpPr>
          <p:cNvPr id="5123" name="Slide Number Placeholder 5"/>
          <p:cNvSpPr>
            <a:spLocks noGrp="1"/>
          </p:cNvSpPr>
          <p:nvPr>
            <p:ph type="sldNum" sz="quarter" idx="12"/>
          </p:nvPr>
        </p:nvSpPr>
        <p:spPr>
          <a:noFill/>
        </p:spPr>
        <p:txBody>
          <a:bodyPr/>
          <a:lstStyle/>
          <a:p>
            <a:fld id="{49707D05-99C5-4A82-AE32-25BF261BA4EF}" type="slidenum">
              <a:rPr lang="en-US" smtClean="0"/>
              <a:pPr/>
              <a:t>9</a:t>
            </a:fld>
            <a:endParaRPr lang="en-US" smtClean="0"/>
          </a:p>
        </p:txBody>
      </p:sp>
      <p:graphicFrame>
        <p:nvGraphicFramePr>
          <p:cNvPr id="9" name="Table 8"/>
          <p:cNvGraphicFramePr>
            <a:graphicFrameLocks noGrp="1"/>
          </p:cNvGraphicFramePr>
          <p:nvPr/>
        </p:nvGraphicFramePr>
        <p:xfrm>
          <a:off x="1295400" y="1676400"/>
          <a:ext cx="5883593" cy="2377440"/>
        </p:xfrm>
        <a:graphic>
          <a:graphicData uri="http://schemas.openxmlformats.org/drawingml/2006/table">
            <a:tbl>
              <a:tblPr bandRow="1">
                <a:tableStyleId>{5C22544A-7EE6-4342-B048-85BDC9FD1C3A}</a:tableStyleId>
              </a:tblPr>
              <a:tblGrid>
                <a:gridCol w="5883593"/>
              </a:tblGrid>
              <a:tr h="772160">
                <a:tc>
                  <a:txBody>
                    <a:bodyPr/>
                    <a:lstStyle/>
                    <a:p>
                      <a:pPr algn="l"/>
                      <a:r>
                        <a:rPr lang="en-US" b="1" dirty="0" smtClean="0"/>
                        <a:t>President</a:t>
                      </a:r>
                      <a:r>
                        <a:rPr lang="en-US" b="1" baseline="0" dirty="0" smtClean="0"/>
                        <a:t> Bush said Thursday that his administration would not deal with Hamas, the militant group that scored a decisive victory in this week’s Palestinian elections, if it continues to pursue the destruction of Israel.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160">
                <a:tc>
                  <a:txBody>
                    <a:bodyPr/>
                    <a:lstStyle/>
                    <a:p>
                      <a:r>
                        <a:rPr lang="en-US" b="1" dirty="0" smtClean="0"/>
                        <a:t>The </a:t>
                      </a:r>
                      <a:r>
                        <a:rPr lang="en-US" b="1" dirty="0" smtClean="0">
                          <a:solidFill>
                            <a:srgbClr val="FF0000"/>
                          </a:solidFill>
                        </a:rPr>
                        <a:t>landslide</a:t>
                      </a:r>
                      <a:r>
                        <a:rPr lang="en-US" b="1" dirty="0" smtClean="0"/>
                        <a:t> victory by</a:t>
                      </a:r>
                      <a:r>
                        <a:rPr lang="en-US" b="1" baseline="0" dirty="0" smtClean="0"/>
                        <a:t> the militant group Hamas in this week’s Palestinian elections </a:t>
                      </a:r>
                      <a:r>
                        <a:rPr lang="en-US" b="1" baseline="0" dirty="0" smtClean="0">
                          <a:solidFill>
                            <a:srgbClr val="FF0000"/>
                          </a:solidFill>
                        </a:rPr>
                        <a:t>threatens President Bush’s quest for peace in the Middle East and underscores the perils of his push for democracy</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Outline</a:t>
            </a:r>
          </a:p>
        </p:txBody>
      </p:sp>
      <p:sp>
        <p:nvSpPr>
          <p:cNvPr id="11267" name="Rectangle 3"/>
          <p:cNvSpPr>
            <a:spLocks noGrp="1" noChangeArrowheads="1"/>
          </p:cNvSpPr>
          <p:nvPr>
            <p:ph type="body" idx="1"/>
          </p:nvPr>
        </p:nvSpPr>
        <p:spPr/>
        <p:txBody>
          <a:bodyPr/>
          <a:lstStyle/>
          <a:p>
            <a:r>
              <a:rPr lang="en-US" b="1" dirty="0" smtClean="0"/>
              <a:t>Motivation</a:t>
            </a:r>
          </a:p>
          <a:p>
            <a:pPr lvl="1"/>
            <a:r>
              <a:rPr lang="en-US" b="1" dirty="0" smtClean="0">
                <a:solidFill>
                  <a:schemeClr val="bg1">
                    <a:lumMod val="85000"/>
                  </a:schemeClr>
                </a:solidFill>
              </a:rPr>
              <a:t>Why does copy detection matter?</a:t>
            </a:r>
            <a:endParaRPr lang="en-US" b="1" dirty="0" smtClean="0">
              <a:solidFill>
                <a:schemeClr val="bg1">
                  <a:lumMod val="85000"/>
                </a:schemeClr>
              </a:solidFill>
              <a:sym typeface="Wingdings" pitchFamily="2" charset="2"/>
            </a:endParaRPr>
          </a:p>
          <a:p>
            <a:pPr lvl="1"/>
            <a:r>
              <a:rPr lang="en-US" b="1" dirty="0" smtClean="0">
                <a:solidFill>
                  <a:schemeClr val="bg1">
                    <a:lumMod val="85000"/>
                  </a:schemeClr>
                </a:solidFill>
                <a:sym typeface="Wingdings" pitchFamily="2" charset="2"/>
              </a:rPr>
              <a:t>Examples of copying, not copying</a:t>
            </a:r>
          </a:p>
          <a:p>
            <a:pPr lvl="1">
              <a:buNone/>
            </a:pPr>
            <a:endParaRPr lang="en-US" b="1" dirty="0" smtClean="0"/>
          </a:p>
          <a:p>
            <a:r>
              <a:rPr lang="en-US" b="1" dirty="0" smtClean="0"/>
              <a:t>Copy detection</a:t>
            </a:r>
          </a:p>
          <a:p>
            <a:pPr lvl="1"/>
            <a:r>
              <a:rPr lang="en-US" b="1" dirty="0" smtClean="0">
                <a:solidFill>
                  <a:schemeClr val="bg1">
                    <a:lumMod val="85000"/>
                  </a:schemeClr>
                </a:solidFill>
              </a:rPr>
              <a:t>In documents</a:t>
            </a:r>
          </a:p>
          <a:p>
            <a:pPr lvl="1"/>
            <a:r>
              <a:rPr lang="en-US" b="1" dirty="0" smtClean="0">
                <a:solidFill>
                  <a:schemeClr val="bg1">
                    <a:lumMod val="85000"/>
                  </a:schemeClr>
                </a:solidFill>
              </a:rPr>
              <a:t>In software</a:t>
            </a:r>
          </a:p>
          <a:p>
            <a:pPr lvl="1"/>
            <a:r>
              <a:rPr lang="en-US" b="1" dirty="0" smtClean="0">
                <a:solidFill>
                  <a:schemeClr val="bg1">
                    <a:lumMod val="85000"/>
                  </a:schemeClr>
                </a:solidFill>
              </a:rPr>
              <a:t>In databases</a:t>
            </a:r>
          </a:p>
          <a:p>
            <a:endParaRPr lang="en-US" b="1" dirty="0" smtClean="0"/>
          </a:p>
          <a:p>
            <a:r>
              <a:rPr lang="en-US" b="1" dirty="0" smtClean="0"/>
              <a:t>Summary and future work</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Evidence </a:t>
            </a:r>
            <a:r>
              <a:rPr lang="en-US" b="1" dirty="0" err="1" smtClean="0"/>
              <a:t>vs</a:t>
            </a:r>
            <a:r>
              <a:rPr lang="en-US" b="1" dirty="0" smtClean="0"/>
              <a:t> Tolerance</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91</a:t>
            </a:fld>
            <a:endParaRPr lang="en-US" smtClean="0"/>
          </a:p>
        </p:txBody>
      </p:sp>
      <p:graphicFrame>
        <p:nvGraphicFramePr>
          <p:cNvPr id="9" name="Table 8"/>
          <p:cNvGraphicFramePr>
            <a:graphicFrameLocks noGrp="1"/>
          </p:cNvGraphicFramePr>
          <p:nvPr/>
        </p:nvGraphicFramePr>
        <p:xfrm>
          <a:off x="762000" y="1397000"/>
          <a:ext cx="7315200" cy="4124960"/>
        </p:xfrm>
        <a:graphic>
          <a:graphicData uri="http://schemas.openxmlformats.org/drawingml/2006/table">
            <a:tbl>
              <a:tblPr firstRow="1" bandRow="1">
                <a:tableStyleId>{5940675A-B579-460E-94D1-54222C63F5DA}</a:tableStyleId>
              </a:tblPr>
              <a:tblGrid>
                <a:gridCol w="457200"/>
                <a:gridCol w="1463040"/>
                <a:gridCol w="2651760"/>
                <a:gridCol w="2743200"/>
              </a:tblGrid>
              <a:tr h="370840">
                <a:tc gridSpan="2">
                  <a:txBody>
                    <a:bodyPr/>
                    <a:lstStyle/>
                    <a:p>
                      <a:pPr algn="ctr"/>
                      <a:endParaRPr lang="en-US" sz="1800" b="1" kern="1200" dirty="0" smtClean="0">
                        <a:solidFill>
                          <a:schemeClr val="dk1"/>
                        </a:solidFill>
                        <a:latin typeface="+mn-lt"/>
                        <a:ea typeface="+mn-ea"/>
                        <a:cs typeface="+mn-cs"/>
                      </a:endParaRPr>
                    </a:p>
                  </a:txBody>
                  <a:tcPr/>
                </a:tc>
                <a:tc hMerge="1">
                  <a:txBody>
                    <a:bodyPr/>
                    <a:lstStyle/>
                    <a:p>
                      <a:endParaRPr lang="en-US" sz="1800" b="1" kern="1200" dirty="0" smtClean="0">
                        <a:solidFill>
                          <a:schemeClr val="dk1"/>
                        </a:solidFill>
                        <a:latin typeface="+mn-lt"/>
                        <a:ea typeface="+mn-ea"/>
                        <a:cs typeface="+mn-cs"/>
                      </a:endParaRPr>
                    </a:p>
                  </a:txBody>
                  <a:tcPr/>
                </a:tc>
                <a:tc>
                  <a:txBody>
                    <a:bodyPr/>
                    <a:lstStyle/>
                    <a:p>
                      <a:pPr algn="ctr"/>
                      <a:r>
                        <a:rPr lang="en-US" sz="1800" b="1" kern="1200" dirty="0" smtClean="0"/>
                        <a:t>Evidence</a:t>
                      </a:r>
                      <a:endParaRPr lang="en-US" sz="1800" b="1" kern="1200" dirty="0" smtClean="0">
                        <a:solidFill>
                          <a:schemeClr val="dk1"/>
                        </a:solidFill>
                        <a:latin typeface="+mn-lt"/>
                        <a:ea typeface="+mn-ea"/>
                        <a:cs typeface="+mn-cs"/>
                      </a:endParaRPr>
                    </a:p>
                  </a:txBody>
                  <a:tcPr/>
                </a:tc>
                <a:tc>
                  <a:txBody>
                    <a:bodyPr/>
                    <a:lstStyle/>
                    <a:p>
                      <a:pPr algn="ctr"/>
                      <a:r>
                        <a:rPr lang="en-US" sz="1800" b="1" kern="1200" dirty="0" smtClean="0"/>
                        <a:t>Tolerance</a:t>
                      </a:r>
                      <a:endParaRPr lang="en-US" sz="1800" b="1" kern="1200" dirty="0" smtClean="0">
                        <a:solidFill>
                          <a:schemeClr val="dk1"/>
                        </a:solidFill>
                        <a:latin typeface="+mn-lt"/>
                        <a:ea typeface="+mn-ea"/>
                        <a:cs typeface="+mn-cs"/>
                      </a:endParaRPr>
                    </a:p>
                  </a:txBody>
                  <a:tcPr/>
                </a:tc>
              </a:tr>
              <a:tr h="370840">
                <a:tc gridSpan="2">
                  <a:txBody>
                    <a:bodyPr/>
                    <a:lstStyle/>
                    <a:p>
                      <a:pPr algn="ctr"/>
                      <a:r>
                        <a:rPr lang="en-US" sz="1800" b="1" kern="1200" dirty="0" smtClean="0"/>
                        <a:t>Document</a:t>
                      </a:r>
                      <a:endParaRPr lang="en-US" sz="1800" b="1" kern="1200" dirty="0" smtClean="0">
                        <a:solidFill>
                          <a:schemeClr val="dk1"/>
                        </a:solidFill>
                        <a:latin typeface="+mn-lt"/>
                        <a:ea typeface="+mn-ea"/>
                        <a:cs typeface="+mn-cs"/>
                      </a:endParaRPr>
                    </a:p>
                  </a:txBody>
                  <a:tcPr/>
                </a:tc>
                <a:tc hMerge="1">
                  <a:txBody>
                    <a:bodyPr/>
                    <a:lstStyle/>
                    <a:p>
                      <a:endParaRPr lang="en-US" dirty="0"/>
                    </a:p>
                  </a:txBody>
                  <a:tcPr/>
                </a:tc>
                <a:tc>
                  <a:txBody>
                    <a:bodyPr/>
                    <a:lstStyle/>
                    <a:p>
                      <a:r>
                        <a:rPr lang="en-US" sz="1800" b="1" kern="1200" dirty="0" smtClean="0"/>
                        <a:t>Reuse of text</a:t>
                      </a:r>
                      <a:endParaRPr lang="en-US" sz="1800" b="1" kern="1200" dirty="0" smtClean="0">
                        <a:solidFill>
                          <a:schemeClr val="dk1"/>
                        </a:solidFill>
                        <a:latin typeface="+mn-lt"/>
                        <a:ea typeface="+mn-ea"/>
                        <a:cs typeface="+mn-cs"/>
                      </a:endParaRPr>
                    </a:p>
                  </a:txBody>
                  <a:tcPr/>
                </a:tc>
                <a:tc>
                  <a:txBody>
                    <a:bodyPr/>
                    <a:lstStyle/>
                    <a:p>
                      <a:r>
                        <a:rPr lang="en-US" sz="1800" b="1" kern="1200" dirty="0" smtClean="0"/>
                        <a:t>Minor-medium edit</a:t>
                      </a:r>
                      <a:endParaRPr lang="en-US" sz="1800" b="1" kern="1200" dirty="0" smtClean="0">
                        <a:solidFill>
                          <a:schemeClr val="dk1"/>
                        </a:solidFill>
                        <a:latin typeface="+mn-lt"/>
                        <a:ea typeface="+mn-ea"/>
                        <a:cs typeface="+mn-cs"/>
                      </a:endParaRPr>
                    </a:p>
                  </a:txBody>
                  <a:tcPr/>
                </a:tc>
              </a:tr>
              <a:tr h="370840">
                <a:tc rowSpan="3">
                  <a:txBody>
                    <a:bodyPr/>
                    <a:lstStyle/>
                    <a:p>
                      <a:pPr algn="ctr"/>
                      <a:r>
                        <a:rPr lang="en-US" sz="1800" b="1" kern="1200" dirty="0" smtClean="0"/>
                        <a:t>Software</a:t>
                      </a:r>
                      <a:endParaRPr lang="en-US" sz="1800" b="1" kern="1200" dirty="0" smtClean="0">
                        <a:solidFill>
                          <a:schemeClr val="dk1"/>
                        </a:solidFill>
                        <a:latin typeface="+mn-lt"/>
                        <a:ea typeface="+mn-ea"/>
                        <a:cs typeface="+mn-cs"/>
                      </a:endParaRPr>
                    </a:p>
                  </a:txBody>
                  <a:tcPr vert="vert270"/>
                </a:tc>
                <a:tc>
                  <a:txBody>
                    <a:bodyPr/>
                    <a:lstStyle/>
                    <a:p>
                      <a:pPr algn="ctr"/>
                      <a:r>
                        <a:rPr lang="en-US" sz="1800" b="1" kern="1200" dirty="0" smtClean="0"/>
                        <a:t>Text</a:t>
                      </a:r>
                      <a:endParaRPr lang="en-US" sz="1800" b="1" kern="1200" dirty="0" smtClean="0">
                        <a:solidFill>
                          <a:schemeClr val="dk1"/>
                        </a:solidFill>
                        <a:latin typeface="+mn-lt"/>
                        <a:ea typeface="+mn-ea"/>
                        <a:cs typeface="+mn-cs"/>
                      </a:endParaRPr>
                    </a:p>
                  </a:txBody>
                  <a:tcPr anchor="ctr"/>
                </a:tc>
                <a:tc>
                  <a:txBody>
                    <a:bodyPr/>
                    <a:lstStyle/>
                    <a:p>
                      <a:r>
                        <a:rPr lang="en-US" sz="1800" b="1" kern="1200" dirty="0" smtClean="0"/>
                        <a:t>Reuse of code</a:t>
                      </a:r>
                      <a:endParaRPr lang="en-US" sz="1800" b="1" kern="1200" dirty="0" smtClean="0">
                        <a:solidFill>
                          <a:schemeClr val="dk1"/>
                        </a:solidFill>
                        <a:latin typeface="+mn-lt"/>
                        <a:ea typeface="+mn-ea"/>
                        <a:cs typeface="+mn-cs"/>
                      </a:endParaRPr>
                    </a:p>
                  </a:txBody>
                  <a:tcPr/>
                </a:tc>
                <a:tc>
                  <a:txBody>
                    <a:bodyPr/>
                    <a:lstStyle/>
                    <a:p>
                      <a:r>
                        <a:rPr lang="en-US" sz="1800" b="1" kern="1200" dirty="0" smtClean="0"/>
                        <a:t>Minor-medium edit;</a:t>
                      </a:r>
                    </a:p>
                    <a:p>
                      <a:r>
                        <a:rPr lang="en-US" sz="1800" b="1" kern="1200" dirty="0" smtClean="0"/>
                        <a:t>renaming</a:t>
                      </a:r>
                      <a:endParaRPr lang="en-US" sz="1800" b="1" kern="1200" dirty="0" smtClean="0">
                        <a:solidFill>
                          <a:schemeClr val="dk1"/>
                        </a:solidFill>
                        <a:latin typeface="+mn-lt"/>
                        <a:ea typeface="+mn-ea"/>
                        <a:cs typeface="+mn-cs"/>
                      </a:endParaRPr>
                    </a:p>
                  </a:txBody>
                  <a:tcPr/>
                </a:tc>
              </a:tr>
              <a:tr h="370840">
                <a:tc vMerge="1">
                  <a:txBody>
                    <a:bodyPr/>
                    <a:lstStyle/>
                    <a:p>
                      <a:endParaRPr lang="en-US" dirty="0"/>
                    </a:p>
                  </a:txBody>
                  <a:tcPr/>
                </a:tc>
                <a:tc>
                  <a:txBody>
                    <a:bodyPr/>
                    <a:lstStyle/>
                    <a:p>
                      <a:pPr algn="ctr"/>
                      <a:r>
                        <a:rPr lang="en-US" sz="1800" b="1" kern="1200" dirty="0" smtClean="0"/>
                        <a:t>Tree</a:t>
                      </a:r>
                      <a:endParaRPr lang="en-US" sz="1800" b="1" kern="1200" dirty="0" smtClean="0">
                        <a:solidFill>
                          <a:schemeClr val="dk1"/>
                        </a:solidFill>
                        <a:latin typeface="+mn-lt"/>
                        <a:ea typeface="+mn-ea"/>
                        <a:cs typeface="+mn-cs"/>
                      </a:endParaRPr>
                    </a:p>
                  </a:txBody>
                  <a:tcPr anchor="ctr"/>
                </a:tc>
                <a:tc>
                  <a:txBody>
                    <a:bodyPr/>
                    <a:lstStyle/>
                    <a:p>
                      <a:r>
                        <a:rPr lang="en-US" sz="1800" b="1" kern="1200" dirty="0" smtClean="0"/>
                        <a:t>Common syntax trees</a:t>
                      </a:r>
                      <a:endParaRPr lang="en-US" sz="1800" b="1" kern="1200" dirty="0" smtClean="0">
                        <a:solidFill>
                          <a:schemeClr val="dk1"/>
                        </a:solidFill>
                        <a:latin typeface="+mn-lt"/>
                        <a:ea typeface="+mn-ea"/>
                        <a:cs typeface="+mn-cs"/>
                      </a:endParaRPr>
                    </a:p>
                  </a:txBody>
                  <a:tcPr/>
                </a:tc>
                <a:tc>
                  <a:txBody>
                    <a:bodyPr/>
                    <a:lstStyle/>
                    <a:p>
                      <a:r>
                        <a:rPr lang="en-US" sz="1800" b="1" kern="1200" dirty="0" smtClean="0">
                          <a:solidFill>
                            <a:schemeClr val="dk1"/>
                          </a:solidFill>
                          <a:latin typeface="+mn-lt"/>
                          <a:ea typeface="+mn-ea"/>
                          <a:cs typeface="+mn-cs"/>
                        </a:rPr>
                        <a:t>Adding/deleting/changing statements</a:t>
                      </a:r>
                    </a:p>
                  </a:txBody>
                  <a:tcPr/>
                </a:tc>
              </a:tr>
              <a:tr h="370840">
                <a:tc vMerge="1">
                  <a:txBody>
                    <a:bodyPr/>
                    <a:lstStyle/>
                    <a:p>
                      <a:endParaRPr lang="en-US" dirty="0"/>
                    </a:p>
                  </a:txBody>
                  <a:tcPr/>
                </a:tc>
                <a:tc>
                  <a:txBody>
                    <a:bodyPr/>
                    <a:lstStyle/>
                    <a:p>
                      <a:pPr algn="ctr"/>
                      <a:r>
                        <a:rPr lang="en-US" sz="1800" b="1" kern="1200" dirty="0" smtClean="0"/>
                        <a:t>Graph</a:t>
                      </a:r>
                      <a:endParaRPr lang="en-US" sz="1800" b="1" kern="1200" dirty="0" smtClean="0">
                        <a:solidFill>
                          <a:schemeClr val="dk1"/>
                        </a:solidFill>
                        <a:latin typeface="+mn-lt"/>
                        <a:ea typeface="+mn-ea"/>
                        <a:cs typeface="+mn-cs"/>
                      </a:endParaRPr>
                    </a:p>
                  </a:txBody>
                  <a:tcPr anchor="ctr"/>
                </a:tc>
                <a:tc>
                  <a:txBody>
                    <a:bodyPr/>
                    <a:lstStyle/>
                    <a:p>
                      <a:r>
                        <a:rPr lang="en-US" sz="1800" b="1" kern="1200" dirty="0" smtClean="0"/>
                        <a:t>Common control/data dependencies</a:t>
                      </a:r>
                      <a:endParaRPr lang="en-US" sz="1800" b="1" kern="1200" dirty="0" smtClean="0">
                        <a:solidFill>
                          <a:schemeClr val="dk1"/>
                        </a:solidFill>
                        <a:latin typeface="+mn-lt"/>
                        <a:ea typeface="+mn-ea"/>
                        <a:cs typeface="+mn-cs"/>
                      </a:endParaRPr>
                    </a:p>
                  </a:txBody>
                  <a:tcPr/>
                </a:tc>
                <a:tc>
                  <a:txBody>
                    <a:bodyPr/>
                    <a:lstStyle/>
                    <a:p>
                      <a:r>
                        <a:rPr lang="en-US" sz="1800" b="1" kern="1200" dirty="0" smtClean="0"/>
                        <a:t>Medium</a:t>
                      </a:r>
                      <a:r>
                        <a:rPr lang="en-US" sz="1800" b="1" kern="1200" baseline="0" dirty="0" smtClean="0"/>
                        <a:t> change of </a:t>
                      </a:r>
                      <a:r>
                        <a:rPr lang="en-US" sz="1800" b="1" kern="1200" dirty="0" smtClean="0"/>
                        <a:t>implementations of the same function</a:t>
                      </a:r>
                      <a:endParaRPr lang="en-US" sz="1800" b="1" kern="1200" dirty="0" smtClean="0">
                        <a:solidFill>
                          <a:schemeClr val="dk1"/>
                        </a:solidFill>
                        <a:latin typeface="+mn-lt"/>
                        <a:ea typeface="+mn-ea"/>
                        <a:cs typeface="+mn-cs"/>
                      </a:endParaRPr>
                    </a:p>
                  </a:txBody>
                  <a:tcPr/>
                </a:tc>
              </a:tr>
              <a:tr h="370840">
                <a:tc gridSpan="2">
                  <a:txBody>
                    <a:bodyPr/>
                    <a:lstStyle/>
                    <a:p>
                      <a:pPr algn="ctr"/>
                      <a:r>
                        <a:rPr lang="en-US" sz="1800" b="1" kern="1200" dirty="0" smtClean="0"/>
                        <a:t>Database</a:t>
                      </a:r>
                      <a:endParaRPr lang="en-US" sz="1800" b="1" kern="1200" dirty="0" smtClean="0">
                        <a:solidFill>
                          <a:schemeClr val="dk1"/>
                        </a:solidFill>
                        <a:latin typeface="+mn-lt"/>
                        <a:ea typeface="+mn-ea"/>
                        <a:cs typeface="+mn-cs"/>
                      </a:endParaRPr>
                    </a:p>
                  </a:txBody>
                  <a:tcPr anchor="ctr"/>
                </a:tc>
                <a:tc hMerge="1">
                  <a:txBody>
                    <a:bodyPr/>
                    <a:lstStyle/>
                    <a:p>
                      <a:endParaRPr lang="en-US" dirty="0"/>
                    </a:p>
                  </a:txBody>
                  <a:tcPr/>
                </a:tc>
                <a:tc>
                  <a:txBody>
                    <a:bodyPr/>
                    <a:lstStyle/>
                    <a:p>
                      <a:r>
                        <a:rPr lang="en-US" sz="1800" b="1" kern="1200" dirty="0" smtClean="0"/>
                        <a:t>Sharing the same rare value/format/object;</a:t>
                      </a:r>
                    </a:p>
                    <a:p>
                      <a:r>
                        <a:rPr lang="en-US" sz="1800" b="1" kern="1200" dirty="0" smtClean="0"/>
                        <a:t>inconsistency of data (direction) </a:t>
                      </a:r>
                      <a:endParaRPr lang="en-US" sz="1800" b="1" kern="1200" dirty="0" smtClean="0">
                        <a:solidFill>
                          <a:schemeClr val="dk1"/>
                        </a:solidFill>
                        <a:latin typeface="+mn-lt"/>
                        <a:ea typeface="+mn-ea"/>
                        <a:cs typeface="+mn-cs"/>
                      </a:endParaRPr>
                    </a:p>
                  </a:txBody>
                  <a:tcPr/>
                </a:tc>
                <a:tc>
                  <a:txBody>
                    <a:bodyPr/>
                    <a:lstStyle/>
                    <a:p>
                      <a:r>
                        <a:rPr lang="en-US" sz="1800" b="1" kern="1200" dirty="0" smtClean="0"/>
                        <a:t>Adding/deleting/changing values;</a:t>
                      </a:r>
                    </a:p>
                    <a:p>
                      <a:r>
                        <a:rPr lang="en-US" sz="1800" b="1" kern="1200" dirty="0" smtClean="0"/>
                        <a:t>reformatting</a:t>
                      </a:r>
                    </a:p>
                    <a:p>
                      <a:endParaRPr lang="en-US" sz="18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Scalability </a:t>
            </a:r>
            <a:r>
              <a:rPr lang="en-US" b="1" dirty="0" err="1" smtClean="0"/>
              <a:t>vs</a:t>
            </a:r>
            <a:r>
              <a:rPr lang="en-US" b="1" dirty="0" smtClean="0"/>
              <a:t> Robustness</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92</a:t>
            </a:fld>
            <a:endParaRPr lang="en-US" smtClean="0"/>
          </a:p>
        </p:txBody>
      </p:sp>
      <p:graphicFrame>
        <p:nvGraphicFramePr>
          <p:cNvPr id="8" name="Table 7"/>
          <p:cNvGraphicFramePr>
            <a:graphicFrameLocks noGrp="1"/>
          </p:cNvGraphicFramePr>
          <p:nvPr/>
        </p:nvGraphicFramePr>
        <p:xfrm>
          <a:off x="1066800" y="1752600"/>
          <a:ext cx="7315200" cy="3205480"/>
        </p:xfrm>
        <a:graphic>
          <a:graphicData uri="http://schemas.openxmlformats.org/drawingml/2006/table">
            <a:tbl>
              <a:tblPr>
                <a:tableStyleId>{5C22544A-7EE6-4342-B048-85BDC9FD1C3A}</a:tableStyleId>
              </a:tblPr>
              <a:tblGrid>
                <a:gridCol w="457200"/>
                <a:gridCol w="1035368"/>
                <a:gridCol w="1905000"/>
                <a:gridCol w="1936432"/>
                <a:gridCol w="1981200"/>
              </a:tblGrid>
              <a:tr h="370840">
                <a:tc rowSpan="2" gridSpan="2">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b="1" dirty="0" smtClean="0"/>
                        <a:t>Robustness</a:t>
                      </a:r>
                      <a:r>
                        <a:rPr lang="en-US" b="1" baseline="0" dirty="0" smtClean="0"/>
                        <a:t> to change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v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Near-duplicate</a:t>
                      </a:r>
                      <a:r>
                        <a:rPr lang="en-US" b="1" baseline="0" dirty="0" smtClean="0"/>
                        <a:t> (m</a:t>
                      </a:r>
                      <a:r>
                        <a:rPr lang="en-US" b="1" dirty="0" smtClean="0"/>
                        <a:t>inor</a:t>
                      </a:r>
                      <a:r>
                        <a:rPr lang="en-US" b="1" baseline="0" dirty="0" smtClean="0"/>
                        <a:t> edits)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Fragment reuse (minor edits)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Significant reformulation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rowSpan="3">
                  <a:txBody>
                    <a:bodyPr/>
                    <a:lstStyle/>
                    <a:p>
                      <a:pPr algn="ctr"/>
                      <a:r>
                        <a:rPr lang="en-US" b="1" dirty="0" smtClean="0"/>
                        <a:t>Scalability</a:t>
                      </a:r>
                      <a:endParaRPr lang="en-US"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smtClean="0"/>
                    </a:p>
                    <a:p>
                      <a:pPr algn="ctr"/>
                      <a:r>
                        <a:rPr lang="en-US" b="1" dirty="0" smtClean="0"/>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1" dirty="0" smtClean="0"/>
                        <a:t>Software (tree)</a:t>
                      </a:r>
                    </a:p>
                    <a:p>
                      <a:pPr algn="l"/>
                      <a:r>
                        <a:rPr lang="en-US" b="1" dirty="0" smtClean="0"/>
                        <a:t>Software (graph)</a:t>
                      </a:r>
                    </a:p>
                    <a:p>
                      <a:pPr algn="l"/>
                      <a:r>
                        <a:rPr lang="en-US" b="1" dirty="0" smtClean="0"/>
                        <a:t>Database (global)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Medium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1" dirty="0" smtClean="0"/>
                        <a:t>Software</a:t>
                      </a:r>
                      <a:r>
                        <a:rPr lang="en-US" b="1" baseline="0" dirty="0" smtClean="0"/>
                        <a:t> (text)</a:t>
                      </a:r>
                    </a:p>
                    <a:p>
                      <a:pPr algn="l"/>
                      <a:r>
                        <a:rPr lang="en-US" b="1" baseline="0" dirty="0" smtClean="0"/>
                        <a:t>Software (tree)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1" dirty="0" smtClean="0"/>
                        <a:t>Document</a:t>
                      </a:r>
                    </a:p>
                    <a:p>
                      <a:pPr algn="l"/>
                      <a:r>
                        <a:rPr lang="en-US" b="1" dirty="0" smtClean="0"/>
                        <a:t>Database (local)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1" baseline="0" dirty="0" smtClean="0"/>
                        <a:t>Software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1" dirty="0" smtClean="0"/>
                        <a:t>Document</a:t>
                      </a:r>
                    </a:p>
                    <a:p>
                      <a:pPr algn="l"/>
                      <a:r>
                        <a:rPr lang="en-US" b="1" dirty="0" smtClean="0"/>
                        <a:t>Database (local)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Future Work</a:t>
            </a:r>
          </a:p>
        </p:txBody>
      </p:sp>
      <p:sp>
        <p:nvSpPr>
          <p:cNvPr id="11267" name="Rectangle 3"/>
          <p:cNvSpPr>
            <a:spLocks noGrp="1" noChangeArrowheads="1"/>
          </p:cNvSpPr>
          <p:nvPr>
            <p:ph type="body" idx="1"/>
          </p:nvPr>
        </p:nvSpPr>
        <p:spPr/>
        <p:txBody>
          <a:bodyPr/>
          <a:lstStyle/>
          <a:p>
            <a:r>
              <a:rPr lang="en-US" b="1" dirty="0" smtClean="0"/>
              <a:t>5 killer applications for Web data</a:t>
            </a:r>
          </a:p>
          <a:p>
            <a:pPr>
              <a:buNone/>
            </a:pPr>
            <a:endParaRPr lang="en-US" b="1" dirty="0" smtClean="0"/>
          </a:p>
          <a:p>
            <a:r>
              <a:rPr lang="en-US" b="1" dirty="0" smtClean="0"/>
              <a:t>How well can we do now?</a:t>
            </a:r>
          </a:p>
          <a:p>
            <a:endParaRPr lang="en-US" b="1" dirty="0" smtClean="0"/>
          </a:p>
          <a:p>
            <a:r>
              <a:rPr lang="en-US" b="1" dirty="0" smtClean="0"/>
              <a:t>How can we improve?</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 Finding Originality of Rumor</a:t>
            </a:r>
          </a:p>
        </p:txBody>
      </p:sp>
      <p:sp>
        <p:nvSpPr>
          <p:cNvPr id="11267" name="Rectangle 3"/>
          <p:cNvSpPr>
            <a:spLocks noGrp="1" noChangeArrowheads="1"/>
          </p:cNvSpPr>
          <p:nvPr>
            <p:ph type="body" idx="1"/>
          </p:nvPr>
        </p:nvSpPr>
        <p:spPr/>
        <p:txBody>
          <a:bodyPr/>
          <a:lstStyle/>
          <a:p>
            <a:r>
              <a:rPr lang="en-US" b="1" dirty="0" smtClean="0"/>
              <a:t>Numerous rumors after the Japan earthquake and tsunami</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94</a:t>
            </a:fld>
            <a:endParaRPr lang="en-US" dirty="0" smtClean="0"/>
          </a:p>
        </p:txBody>
      </p:sp>
      <p:sp>
        <p:nvSpPr>
          <p:cNvPr id="5" name="TextBox 4"/>
          <p:cNvSpPr txBox="1"/>
          <p:nvPr/>
        </p:nvSpPr>
        <p:spPr>
          <a:xfrm>
            <a:off x="914400" y="2667000"/>
            <a:ext cx="5867400" cy="2031325"/>
          </a:xfrm>
          <a:prstGeom prst="rect">
            <a:avLst/>
          </a:prstGeom>
          <a:solidFill>
            <a:schemeClr val="accent2">
              <a:lumMod val="20000"/>
              <a:lumOff val="80000"/>
            </a:schemeClr>
          </a:solidFill>
          <a:ln>
            <a:solidFill>
              <a:schemeClr val="bg2">
                <a:lumMod val="75000"/>
              </a:schemeClr>
            </a:solidFill>
          </a:ln>
        </p:spPr>
        <p:txBody>
          <a:bodyPr wrap="square" rtlCol="0">
            <a:spAutoFit/>
          </a:bodyPr>
          <a:lstStyle/>
          <a:p>
            <a:r>
              <a:rPr lang="en-US" sz="1800" b="0" i="1" dirty="0" smtClean="0">
                <a:latin typeface="+mn-lt"/>
              </a:rPr>
              <a:t>“[Please spread the word] From my friend living in Chiba Prefecture. The weather forecast says it will rain from Monday. People living around Chiba, please be careful. The explosion at the Cosmo oil refinery will cause harmful substance to rise to clouds and become toxic rain. So when you go out, take your umbrella or raincoat, and make sure the rain doesn’t touch your body!”</a:t>
            </a:r>
          </a:p>
        </p:txBody>
      </p:sp>
      <p:sp>
        <p:nvSpPr>
          <p:cNvPr id="6" name="TextBox 5"/>
          <p:cNvSpPr txBox="1"/>
          <p:nvPr/>
        </p:nvSpPr>
        <p:spPr>
          <a:xfrm>
            <a:off x="1524000" y="4114800"/>
            <a:ext cx="5867400" cy="1200329"/>
          </a:xfrm>
          <a:prstGeom prst="rect">
            <a:avLst/>
          </a:prstGeom>
          <a:solidFill>
            <a:schemeClr val="accent2">
              <a:lumMod val="20000"/>
              <a:lumOff val="80000"/>
            </a:schemeClr>
          </a:solidFill>
          <a:ln>
            <a:solidFill>
              <a:schemeClr val="bg2">
                <a:lumMod val="75000"/>
              </a:schemeClr>
            </a:solidFill>
          </a:ln>
        </p:spPr>
        <p:txBody>
          <a:bodyPr wrap="square" rtlCol="0">
            <a:spAutoFit/>
          </a:bodyPr>
          <a:lstStyle/>
          <a:p>
            <a:r>
              <a:rPr lang="en-US" sz="1800" b="0" i="1" dirty="0">
                <a:latin typeface="+mn-lt"/>
              </a:rPr>
              <a:t>“The creator of </a:t>
            </a:r>
            <a:r>
              <a:rPr lang="en-US" sz="1800" b="0" i="1" dirty="0" err="1">
                <a:latin typeface="+mn-lt"/>
              </a:rPr>
              <a:t>Pokemon</a:t>
            </a:r>
            <a:r>
              <a:rPr lang="en-US" sz="1800" b="0" i="1" dirty="0">
                <a:latin typeface="+mn-lt"/>
              </a:rPr>
              <a:t> died today in the #tsunami, #Japan. RIP: Satoshi </a:t>
            </a:r>
            <a:r>
              <a:rPr lang="en-US" sz="1800" b="0" i="1" dirty="0" err="1">
                <a:latin typeface="+mn-lt"/>
              </a:rPr>
              <a:t>Tajiri</a:t>
            </a:r>
            <a:r>
              <a:rPr lang="en-US" sz="1800" b="0" i="1" dirty="0">
                <a:latin typeface="+mn-lt"/>
              </a:rPr>
              <a:t>. #</a:t>
            </a:r>
            <a:r>
              <a:rPr lang="en-US" sz="1800" b="0" i="1" dirty="0" err="1">
                <a:latin typeface="+mn-lt"/>
              </a:rPr>
              <a:t>prayforjapan</a:t>
            </a:r>
            <a:r>
              <a:rPr lang="en-US" sz="1800" b="0" i="1" dirty="0" smtClean="0">
                <a:latin typeface="+mn-lt"/>
              </a:rPr>
              <a:t>.” </a:t>
            </a:r>
            <a:r>
              <a:rPr lang="en-US" sz="1800" b="0" i="1" dirty="0">
                <a:latin typeface="+mn-lt"/>
              </a:rPr>
              <a:t> </a:t>
            </a:r>
            <a:r>
              <a:rPr lang="en-US" sz="1800" b="0" i="1" dirty="0" smtClean="0">
                <a:latin typeface="+mn-lt"/>
              </a:rPr>
              <a:t>     By </a:t>
            </a:r>
            <a:r>
              <a:rPr lang="en-US" sz="1800" b="0" i="1" dirty="0" err="1" smtClean="0">
                <a:latin typeface="+mn-lt"/>
              </a:rPr>
              <a:t>xCyrusAndLovato</a:t>
            </a:r>
            <a:r>
              <a:rPr lang="en-US" sz="1800" b="0" i="1" dirty="0" smtClean="0">
                <a:latin typeface="+mn-lt"/>
              </a:rPr>
              <a:t> </a:t>
            </a:r>
            <a:r>
              <a:rPr lang="en-US" sz="1800" b="0" i="1" dirty="0">
                <a:latin typeface="+mn-lt"/>
              </a:rPr>
              <a:t/>
            </a:r>
            <a:br>
              <a:rPr lang="en-US" sz="1800" b="0" i="1" dirty="0">
                <a:latin typeface="+mn-lt"/>
              </a:rPr>
            </a:br>
            <a:r>
              <a:rPr lang="en-US" sz="1800" b="0" i="1" dirty="0">
                <a:latin typeface="+mn-lt"/>
              </a:rPr>
              <a:t>“The Creator of Hello Kitty, Yuko Yamaguchi, died today in Japan. #</a:t>
            </a:r>
            <a:r>
              <a:rPr lang="en-US" sz="1800" b="0" i="1" dirty="0" err="1">
                <a:latin typeface="+mn-lt"/>
              </a:rPr>
              <a:t>prayforjapan</a:t>
            </a:r>
            <a:r>
              <a:rPr lang="en-US" sz="1800" b="0" i="1" dirty="0">
                <a:latin typeface="+mn-lt"/>
              </a:rPr>
              <a:t>”</a:t>
            </a:r>
          </a:p>
        </p:txBody>
      </p:sp>
      <p:sp>
        <p:nvSpPr>
          <p:cNvPr id="7" name="TextBox 6"/>
          <p:cNvSpPr txBox="1"/>
          <p:nvPr/>
        </p:nvSpPr>
        <p:spPr>
          <a:xfrm>
            <a:off x="2057400" y="4800600"/>
            <a:ext cx="5867400" cy="923330"/>
          </a:xfrm>
          <a:prstGeom prst="rect">
            <a:avLst/>
          </a:prstGeom>
          <a:solidFill>
            <a:schemeClr val="accent2">
              <a:lumMod val="20000"/>
              <a:lumOff val="80000"/>
            </a:schemeClr>
          </a:solidFill>
          <a:ln>
            <a:solidFill>
              <a:schemeClr val="bg2">
                <a:lumMod val="75000"/>
              </a:schemeClr>
            </a:solidFill>
          </a:ln>
        </p:spPr>
        <p:txBody>
          <a:bodyPr wrap="square" rtlCol="0">
            <a:spAutoFit/>
          </a:bodyPr>
          <a:lstStyle/>
          <a:p>
            <a:r>
              <a:rPr lang="en-US" sz="1800" b="0" i="1" dirty="0">
                <a:latin typeface="+mn-lt"/>
              </a:rPr>
              <a:t>Relief aid from individuals</a:t>
            </a:r>
            <a:br>
              <a:rPr lang="en-US" sz="1800" b="0" i="1" dirty="0">
                <a:latin typeface="+mn-lt"/>
              </a:rPr>
            </a:br>
            <a:r>
              <a:rPr lang="en-US" sz="1800" b="0" i="1" dirty="0">
                <a:latin typeface="+mn-lt"/>
              </a:rPr>
              <a:t>In order to avoid confusion, we ask that you please refrain [from distributing relief supplies].</a:t>
            </a:r>
          </a:p>
        </p:txBody>
      </p:sp>
      <p:sp>
        <p:nvSpPr>
          <p:cNvPr id="8" name="TextBox 7"/>
          <p:cNvSpPr txBox="1"/>
          <p:nvPr/>
        </p:nvSpPr>
        <p:spPr>
          <a:xfrm>
            <a:off x="2590800" y="5401270"/>
            <a:ext cx="5867400" cy="646331"/>
          </a:xfrm>
          <a:prstGeom prst="rect">
            <a:avLst/>
          </a:prstGeom>
          <a:solidFill>
            <a:schemeClr val="accent2">
              <a:lumMod val="20000"/>
              <a:lumOff val="80000"/>
            </a:schemeClr>
          </a:solidFill>
          <a:ln>
            <a:solidFill>
              <a:schemeClr val="bg2">
                <a:lumMod val="75000"/>
              </a:schemeClr>
            </a:solidFill>
          </a:ln>
        </p:spPr>
        <p:txBody>
          <a:bodyPr wrap="square" rtlCol="0">
            <a:spAutoFit/>
          </a:bodyPr>
          <a:lstStyle/>
          <a:p>
            <a:r>
              <a:rPr lang="en-US" sz="1800" b="0" dirty="0" smtClean="0">
                <a:latin typeface="+mn-lt"/>
              </a:rPr>
              <a:t>Chain letters with specific bank account information for donations are getting sent around. </a:t>
            </a:r>
            <a:endParaRPr lang="en-US" sz="1800" b="0" dirty="0">
              <a:latin typeface="+mn-lt"/>
            </a:endParaRPr>
          </a:p>
        </p:txBody>
      </p:sp>
      <p:sp>
        <p:nvSpPr>
          <p:cNvPr id="9" name="TextBox 8"/>
          <p:cNvSpPr txBox="1"/>
          <p:nvPr/>
        </p:nvSpPr>
        <p:spPr>
          <a:xfrm>
            <a:off x="3048000" y="5879068"/>
            <a:ext cx="5867400" cy="369332"/>
          </a:xfrm>
          <a:prstGeom prst="rect">
            <a:avLst/>
          </a:prstGeom>
          <a:solidFill>
            <a:schemeClr val="accent2">
              <a:lumMod val="20000"/>
              <a:lumOff val="80000"/>
            </a:schemeClr>
          </a:solidFill>
          <a:ln>
            <a:solidFill>
              <a:schemeClr val="bg2">
                <a:lumMod val="75000"/>
              </a:schemeClr>
            </a:solidFill>
          </a:ln>
        </p:spPr>
        <p:txBody>
          <a:bodyPr wrap="square" rtlCol="0">
            <a:spAutoFit/>
          </a:bodyPr>
          <a:lstStyle/>
          <a:p>
            <a:r>
              <a:rPr lang="en-US" sz="1800" i="1" dirty="0" smtClean="0">
                <a:latin typeface="+mn-lt"/>
              </a:rPr>
              <a:t>Please Help Japan! Earthquake Weapons caused Tsunami </a:t>
            </a:r>
            <a:endParaRPr lang="en-US" sz="18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 Finding Originality of Rumor</a:t>
            </a:r>
          </a:p>
        </p:txBody>
      </p:sp>
      <p:sp>
        <p:nvSpPr>
          <p:cNvPr id="11267" name="Rectangle 3"/>
          <p:cNvSpPr>
            <a:spLocks noGrp="1" noChangeArrowheads="1"/>
          </p:cNvSpPr>
          <p:nvPr>
            <p:ph type="body" idx="1"/>
          </p:nvPr>
        </p:nvSpPr>
        <p:spPr/>
        <p:txBody>
          <a:bodyPr/>
          <a:lstStyle/>
          <a:p>
            <a:r>
              <a:rPr lang="en-US" b="1" dirty="0" smtClean="0"/>
              <a:t>How well can we do now?</a:t>
            </a:r>
          </a:p>
          <a:p>
            <a:pPr lvl="1"/>
            <a:r>
              <a:rPr lang="en-US" b="1" dirty="0" smtClean="0"/>
              <a:t>Detect copied document and return the earliest post</a:t>
            </a:r>
          </a:p>
          <a:p>
            <a:pPr lvl="1">
              <a:buNone/>
            </a:pPr>
            <a:endParaRPr lang="en-US" sz="2400" b="1" dirty="0" smtClean="0"/>
          </a:p>
          <a:p>
            <a:r>
              <a:rPr lang="en-US" b="1" dirty="0" smtClean="0"/>
              <a:t>Improve I. Robust and precise detection of copying</a:t>
            </a:r>
          </a:p>
          <a:p>
            <a:pPr lvl="1"/>
            <a:r>
              <a:rPr lang="en-US" b="1" dirty="0" smtClean="0"/>
              <a:t>The first post may only start a topic (not a rumor)</a:t>
            </a:r>
          </a:p>
          <a:p>
            <a:pPr lvl="1"/>
            <a:r>
              <a:rPr lang="en-US" b="1" dirty="0" smtClean="0"/>
              <a:t>Posts of similar topics; e.g., donation</a:t>
            </a:r>
          </a:p>
          <a:p>
            <a:pPr lvl="1"/>
            <a:r>
              <a:rPr lang="en-US" b="1" dirty="0" smtClean="0"/>
              <a:t>Re-wording in copying</a:t>
            </a:r>
          </a:p>
          <a:p>
            <a:endParaRPr lang="en-US" b="1" dirty="0" smtClean="0"/>
          </a:p>
          <a:p>
            <a:r>
              <a:rPr lang="en-US" b="1" dirty="0" smtClean="0"/>
              <a:t>Improve II. Consider cross copying between Twitter, Blogs, chain emails, etc.</a:t>
            </a:r>
          </a:p>
        </p:txBody>
      </p:sp>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 Finding Manipulated Data</a:t>
            </a:r>
          </a:p>
        </p:txBody>
      </p:sp>
      <p:sp>
        <p:nvSpPr>
          <p:cNvPr id="11268" name="Slide Number Placeholder 5"/>
          <p:cNvSpPr>
            <a:spLocks noGrp="1"/>
          </p:cNvSpPr>
          <p:nvPr>
            <p:ph type="sldNum" sz="quarter" idx="12"/>
          </p:nvPr>
        </p:nvSpPr>
        <p:spPr>
          <a:noFill/>
        </p:spPr>
        <p:txBody>
          <a:bodyPr/>
          <a:lstStyle/>
          <a:p>
            <a:fld id="{89F6741A-1BA5-4160-9D69-75E1447B7925}" type="slidenum">
              <a:rPr lang="en-US" smtClean="0"/>
              <a:pPr/>
              <a:t>96</a:t>
            </a:fld>
            <a:endParaRPr lang="en-US" dirty="0" smtClean="0"/>
          </a:p>
        </p:txBody>
      </p:sp>
      <p:sp>
        <p:nvSpPr>
          <p:cNvPr id="10" name="Rectangle 9"/>
          <p:cNvSpPr/>
          <p:nvPr/>
        </p:nvSpPr>
        <p:spPr>
          <a:xfrm>
            <a:off x="4267200" y="14478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p:cNvPicPr>
            <a:picLocks noChangeAspect="1" noChangeArrowheads="1"/>
          </p:cNvPicPr>
          <p:nvPr/>
        </p:nvPicPr>
        <p:blipFill>
          <a:blip r:embed="rId2" cstate="print"/>
          <a:srcRect l="18421" t="37097"/>
          <a:stretch>
            <a:fillRect/>
          </a:stretch>
        </p:blipFill>
        <p:spPr bwMode="auto">
          <a:xfrm>
            <a:off x="3048000" y="1143000"/>
            <a:ext cx="2667000" cy="2156952"/>
          </a:xfrm>
          <a:prstGeom prst="rect">
            <a:avLst/>
          </a:prstGeom>
          <a:noFill/>
          <a:ln w="9525">
            <a:noFill/>
            <a:miter lim="800000"/>
            <a:headEnd/>
            <a:tailEnd/>
          </a:ln>
        </p:spPr>
      </p:pic>
      <p:sp>
        <p:nvSpPr>
          <p:cNvPr id="12" name="TextBox 11"/>
          <p:cNvSpPr txBox="1"/>
          <p:nvPr/>
        </p:nvSpPr>
        <p:spPr>
          <a:xfrm>
            <a:off x="5715000" y="2630269"/>
            <a:ext cx="2809359" cy="646331"/>
          </a:xfrm>
          <a:prstGeom prst="rect">
            <a:avLst/>
          </a:prstGeom>
          <a:noFill/>
        </p:spPr>
        <p:txBody>
          <a:bodyPr wrap="none" rtlCol="0">
            <a:spAutoFit/>
          </a:bodyPr>
          <a:lstStyle/>
          <a:p>
            <a:r>
              <a:rPr lang="en-US" dirty="0" smtClean="0"/>
              <a:t>Posted by Andrew </a:t>
            </a:r>
            <a:r>
              <a:rPr lang="en-US" dirty="0" err="1" smtClean="0"/>
              <a:t>Breitbart</a:t>
            </a:r>
            <a:endParaRPr lang="en-US" dirty="0" smtClean="0"/>
          </a:p>
          <a:p>
            <a:r>
              <a:rPr lang="en-US" dirty="0" smtClean="0"/>
              <a:t>In his blog</a:t>
            </a:r>
            <a:endParaRPr lang="en-US" dirty="0"/>
          </a:p>
        </p:txBody>
      </p:sp>
      <p:grpSp>
        <p:nvGrpSpPr>
          <p:cNvPr id="13" name="Group 12"/>
          <p:cNvGrpSpPr/>
          <p:nvPr/>
        </p:nvGrpSpPr>
        <p:grpSpPr>
          <a:xfrm>
            <a:off x="381000" y="3299952"/>
            <a:ext cx="8572500" cy="1805448"/>
            <a:chOff x="381000" y="3299952"/>
            <a:chExt cx="8572500" cy="1805448"/>
          </a:xfrm>
        </p:grpSpPr>
        <p:pic>
          <p:nvPicPr>
            <p:cNvPr id="14" name="Picture 13"/>
            <p:cNvPicPr>
              <a:picLocks noChangeAspect="1" noChangeArrowheads="1"/>
            </p:cNvPicPr>
            <p:nvPr/>
          </p:nvPicPr>
          <p:blipFill>
            <a:blip r:embed="rId2" cstate="print"/>
            <a:srcRect l="-225" t="1542" b="62903"/>
            <a:stretch>
              <a:fillRect/>
            </a:stretch>
          </p:blipFill>
          <p:spPr bwMode="auto">
            <a:xfrm>
              <a:off x="381000" y="3581400"/>
              <a:ext cx="4095750" cy="1524000"/>
            </a:xfrm>
            <a:prstGeom prst="rect">
              <a:avLst/>
            </a:prstGeom>
            <a:ln w="28575">
              <a:noFill/>
              <a:headEnd type="arrow" w="med" len="med"/>
              <a:tailEnd type="none" w="med" len="med"/>
            </a:ln>
          </p:spPr>
        </p:pic>
        <p:pic>
          <p:nvPicPr>
            <p:cNvPr id="15" name="Picture 14"/>
            <p:cNvPicPr>
              <a:picLocks noChangeAspect="1" noChangeArrowheads="1"/>
            </p:cNvPicPr>
            <p:nvPr/>
          </p:nvPicPr>
          <p:blipFill>
            <a:blip r:embed="rId3" cstate="print"/>
            <a:srcRect/>
            <a:stretch>
              <a:fillRect/>
            </a:stretch>
          </p:blipFill>
          <p:spPr bwMode="auto">
            <a:xfrm>
              <a:off x="3429000" y="3733800"/>
              <a:ext cx="771525" cy="742950"/>
            </a:xfrm>
            <a:prstGeom prst="rect">
              <a:avLst/>
            </a:prstGeom>
            <a:ln w="28575">
              <a:noFill/>
              <a:headEnd type="arrow" w="med" len="med"/>
              <a:tailEnd type="none" w="med" len="med"/>
            </a:ln>
          </p:spPr>
        </p:pic>
        <p:grpSp>
          <p:nvGrpSpPr>
            <p:cNvPr id="16" name="Group 33"/>
            <p:cNvGrpSpPr/>
            <p:nvPr/>
          </p:nvGrpSpPr>
          <p:grpSpPr>
            <a:xfrm>
              <a:off x="4876800" y="3810000"/>
              <a:ext cx="4076700" cy="1133475"/>
              <a:chOff x="3810000" y="3505200"/>
              <a:chExt cx="4076700" cy="1133475"/>
            </a:xfrm>
          </p:grpSpPr>
          <p:pic>
            <p:nvPicPr>
              <p:cNvPr id="20" name="Picture 9"/>
              <p:cNvPicPr>
                <a:picLocks noChangeAspect="1" noChangeArrowheads="1"/>
              </p:cNvPicPr>
              <p:nvPr/>
            </p:nvPicPr>
            <p:blipFill>
              <a:blip r:embed="rId4" cstate="print"/>
              <a:srcRect/>
              <a:stretch>
                <a:fillRect/>
              </a:stretch>
            </p:blipFill>
            <p:spPr bwMode="auto">
              <a:xfrm>
                <a:off x="3810000" y="4105275"/>
                <a:ext cx="3941956" cy="533400"/>
              </a:xfrm>
              <a:prstGeom prst="rect">
                <a:avLst/>
              </a:prstGeom>
              <a:ln w="28575">
                <a:noFill/>
                <a:headEnd type="arrow" w="med" len="med"/>
                <a:tailEnd type="none" w="med" len="med"/>
              </a:ln>
            </p:spPr>
          </p:pic>
          <p:pic>
            <p:nvPicPr>
              <p:cNvPr id="21" name="Picture 13"/>
              <p:cNvPicPr>
                <a:picLocks noChangeAspect="1" noChangeArrowheads="1"/>
              </p:cNvPicPr>
              <p:nvPr/>
            </p:nvPicPr>
            <p:blipFill>
              <a:blip r:embed="rId5" cstate="print"/>
              <a:srcRect/>
              <a:stretch>
                <a:fillRect/>
              </a:stretch>
            </p:blipFill>
            <p:spPr bwMode="auto">
              <a:xfrm>
                <a:off x="3810000" y="3505200"/>
                <a:ext cx="4076700" cy="676275"/>
              </a:xfrm>
              <a:prstGeom prst="rect">
                <a:avLst/>
              </a:prstGeom>
              <a:ln w="28575">
                <a:noFill/>
                <a:headEnd type="arrow" w="med" len="med"/>
                <a:tailEnd type="none" w="med" len="med"/>
              </a:ln>
            </p:spPr>
          </p:pic>
        </p:grpSp>
        <p:cxnSp>
          <p:nvCxnSpPr>
            <p:cNvPr id="17" name="Straight Arrow Connector 16"/>
            <p:cNvCxnSpPr>
              <a:endCxn id="11" idx="2"/>
            </p:cNvCxnSpPr>
            <p:nvPr/>
          </p:nvCxnSpPr>
          <p:spPr>
            <a:xfrm flipV="1">
              <a:off x="1905000" y="3299952"/>
              <a:ext cx="2476500" cy="738648"/>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0"/>
              <a:endCxn id="11" idx="2"/>
            </p:cNvCxnSpPr>
            <p:nvPr/>
          </p:nvCxnSpPr>
          <p:spPr>
            <a:xfrm rot="5400000" flipH="1" flipV="1">
              <a:off x="3881207" y="3233508"/>
              <a:ext cx="433848" cy="566737"/>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1" idx="0"/>
              <a:endCxn id="11" idx="2"/>
            </p:cNvCxnSpPr>
            <p:nvPr/>
          </p:nvCxnSpPr>
          <p:spPr>
            <a:xfrm rot="16200000" flipV="1">
              <a:off x="5393301" y="2288151"/>
              <a:ext cx="510048" cy="2533650"/>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428875" y="3299952"/>
            <a:ext cx="4810125" cy="3481848"/>
            <a:chOff x="2428875" y="3299952"/>
            <a:chExt cx="4810125" cy="3481848"/>
          </a:xfrm>
        </p:grpSpPr>
        <p:pic>
          <p:nvPicPr>
            <p:cNvPr id="23" name="Picture 11"/>
            <p:cNvPicPr>
              <a:picLocks noChangeAspect="1" noChangeArrowheads="1"/>
            </p:cNvPicPr>
            <p:nvPr/>
          </p:nvPicPr>
          <p:blipFill>
            <a:blip r:embed="rId6" cstate="print"/>
            <a:srcRect/>
            <a:stretch>
              <a:fillRect/>
            </a:stretch>
          </p:blipFill>
          <p:spPr bwMode="auto">
            <a:xfrm>
              <a:off x="2590800" y="5354089"/>
              <a:ext cx="1371600" cy="1427711"/>
            </a:xfrm>
            <a:prstGeom prst="rect">
              <a:avLst/>
            </a:prstGeom>
            <a:ln w="28575">
              <a:noFill/>
              <a:headEnd type="arrow" w="med" len="med"/>
              <a:tailEnd type="none" w="med" len="med"/>
            </a:ln>
          </p:spPr>
        </p:pic>
        <p:pic>
          <p:nvPicPr>
            <p:cNvPr id="24" name="Picture 11"/>
            <p:cNvPicPr>
              <a:picLocks noChangeAspect="1" noChangeArrowheads="1"/>
            </p:cNvPicPr>
            <p:nvPr/>
          </p:nvPicPr>
          <p:blipFill>
            <a:blip r:embed="rId7" cstate="print"/>
            <a:srcRect/>
            <a:stretch>
              <a:fillRect/>
            </a:stretch>
          </p:blipFill>
          <p:spPr bwMode="auto">
            <a:xfrm>
              <a:off x="5410200" y="5638800"/>
              <a:ext cx="1828800" cy="495133"/>
            </a:xfrm>
            <a:prstGeom prst="rect">
              <a:avLst/>
            </a:prstGeom>
            <a:ln w="28575">
              <a:noFill/>
              <a:headEnd type="arrow" w="med" len="med"/>
              <a:tailEnd type="none" w="med" len="med"/>
            </a:ln>
          </p:spPr>
        </p:pic>
        <p:cxnSp>
          <p:nvCxnSpPr>
            <p:cNvPr id="25" name="Straight Arrow Connector 24"/>
            <p:cNvCxnSpPr>
              <a:stCxn id="23" idx="0"/>
              <a:endCxn id="11" idx="2"/>
            </p:cNvCxnSpPr>
            <p:nvPr/>
          </p:nvCxnSpPr>
          <p:spPr>
            <a:xfrm rot="5400000" flipH="1" flipV="1">
              <a:off x="2801982" y="3774571"/>
              <a:ext cx="2054137" cy="1104900"/>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11" idx="2"/>
            </p:cNvCxnSpPr>
            <p:nvPr/>
          </p:nvCxnSpPr>
          <p:spPr>
            <a:xfrm rot="16200000" flipV="1">
              <a:off x="4183626" y="3497826"/>
              <a:ext cx="2338848" cy="1943100"/>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a:endCxn id="14" idx="2"/>
            </p:cNvCxnSpPr>
            <p:nvPr/>
          </p:nvCxnSpPr>
          <p:spPr>
            <a:xfrm rot="16200000" flipV="1">
              <a:off x="2728394" y="4805882"/>
              <a:ext cx="248689" cy="847725"/>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0"/>
              <a:endCxn id="14" idx="2"/>
            </p:cNvCxnSpPr>
            <p:nvPr/>
          </p:nvCxnSpPr>
          <p:spPr>
            <a:xfrm rot="16200000" flipV="1">
              <a:off x="4110038" y="3424237"/>
              <a:ext cx="533400" cy="3895725"/>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20" idx="2"/>
            </p:cNvCxnSpPr>
            <p:nvPr/>
          </p:nvCxnSpPr>
          <p:spPr>
            <a:xfrm rot="5400000" flipH="1" flipV="1">
              <a:off x="6238527" y="5029549"/>
              <a:ext cx="695325" cy="523178"/>
            </a:xfrm>
            <a:prstGeom prst="straightConnector1">
              <a:avLst/>
            </a:prstGeom>
            <a:ln w="28575">
              <a:solidFill>
                <a:schemeClr val="accent6">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5029200"/>
              <a:ext cx="510076" cy="584775"/>
            </a:xfrm>
            <a:prstGeom prst="rect">
              <a:avLst/>
            </a:prstGeom>
            <a:noFill/>
          </p:spPr>
          <p:txBody>
            <a:bodyPr wrap="none" rtlCol="0">
              <a:spAutoFit/>
            </a:bodyPr>
            <a:lstStyle/>
            <a:p>
              <a:r>
                <a:rPr lang="en-US" sz="3200" dirty="0" smtClean="0">
                  <a:solidFill>
                    <a:schemeClr val="accent1"/>
                  </a:solidFill>
                </a:rPr>
                <a:t>…</a:t>
              </a:r>
              <a:endParaRPr lang="en-US" sz="3200" dirty="0">
                <a:solidFill>
                  <a:schemeClr val="accen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 Finding Manipulated Data</a:t>
            </a:r>
          </a:p>
        </p:txBody>
      </p:sp>
      <p:sp>
        <p:nvSpPr>
          <p:cNvPr id="11267" name="Rectangle 3"/>
          <p:cNvSpPr>
            <a:spLocks noGrp="1" noChangeArrowheads="1"/>
          </p:cNvSpPr>
          <p:nvPr>
            <p:ph type="body" idx="1"/>
          </p:nvPr>
        </p:nvSpPr>
        <p:spPr/>
        <p:txBody>
          <a:bodyPr/>
          <a:lstStyle/>
          <a:p>
            <a:r>
              <a:rPr lang="en-US" b="1" dirty="0" smtClean="0"/>
              <a:t>How well can we do now?</a:t>
            </a:r>
          </a:p>
          <a:p>
            <a:pPr lvl="1"/>
            <a:r>
              <a:rPr lang="en-US" b="1" dirty="0" smtClean="0"/>
              <a:t>Detect copying, but cannot distinguish malicious copying and rewording</a:t>
            </a:r>
          </a:p>
          <a:p>
            <a:pPr lvl="1">
              <a:buNone/>
            </a:pPr>
            <a:endParaRPr lang="en-US" sz="2400" b="1" dirty="0" smtClean="0"/>
          </a:p>
          <a:p>
            <a:r>
              <a:rPr lang="en-US" b="1" dirty="0" smtClean="0"/>
              <a:t>Improve I. Light-weight solution than natural language processing</a:t>
            </a:r>
          </a:p>
          <a:p>
            <a:endParaRPr lang="en-US" b="1" dirty="0" smtClean="0"/>
          </a:p>
          <a:p>
            <a:r>
              <a:rPr lang="en-US" b="1" dirty="0" smtClean="0"/>
              <a:t>Improve II. Need to do this with text, database, image, video</a:t>
            </a:r>
          </a:p>
        </p:txBody>
      </p:sp>
      <p:sp>
        <p:nvSpPr>
          <p:cNvPr id="4" name="Slide Number Placeholder 3"/>
          <p:cNvSpPr>
            <a:spLocks noGrp="1"/>
          </p:cNvSpPr>
          <p:nvPr>
            <p:ph type="sldNum" sz="quarter" idx="12"/>
          </p:nvPr>
        </p:nvSpPr>
        <p:spPr/>
        <p:txBody>
          <a:bodyPr/>
          <a:lstStyle/>
          <a:p>
            <a:pPr>
              <a:defRPr/>
            </a:pPr>
            <a:fld id="{94B8CB8B-C4BC-4D68-B135-E891BC9236A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App III. Finding Truth on the Web</a:t>
            </a:r>
          </a:p>
        </p:txBody>
      </p:sp>
      <p:pic>
        <p:nvPicPr>
          <p:cNvPr id="31" name="Picture 3"/>
          <p:cNvPicPr>
            <a:picLocks noChangeAspect="1" noChangeArrowheads="1"/>
          </p:cNvPicPr>
          <p:nvPr/>
        </p:nvPicPr>
        <p:blipFill>
          <a:blip r:embed="rId2" cstate="print"/>
          <a:srcRect l="11667" t="32558" r="9444" b="9767"/>
          <a:stretch>
            <a:fillRect/>
          </a:stretch>
        </p:blipFill>
        <p:spPr bwMode="auto">
          <a:xfrm>
            <a:off x="63910" y="2069068"/>
            <a:ext cx="8927690" cy="3898006"/>
          </a:xfrm>
          <a:prstGeom prst="rect">
            <a:avLst/>
          </a:prstGeom>
          <a:noFill/>
          <a:ln w="9525">
            <a:noFill/>
            <a:miter lim="800000"/>
            <a:headEnd/>
            <a:tailEnd/>
          </a:ln>
        </p:spPr>
      </p:pic>
      <p:sp>
        <p:nvSpPr>
          <p:cNvPr id="32" name="TextBox 31"/>
          <p:cNvSpPr txBox="1"/>
          <p:nvPr/>
        </p:nvSpPr>
        <p:spPr>
          <a:xfrm>
            <a:off x="5638800" y="6260068"/>
            <a:ext cx="2712217" cy="369332"/>
          </a:xfrm>
          <a:prstGeom prst="rect">
            <a:avLst/>
          </a:prstGeom>
          <a:noFill/>
        </p:spPr>
        <p:txBody>
          <a:bodyPr wrap="none" rtlCol="0">
            <a:spAutoFit/>
          </a:bodyPr>
          <a:lstStyle/>
          <a:p>
            <a:r>
              <a:rPr lang="en-US" dirty="0" smtClean="0"/>
              <a:t>Provided by Bradley Meyer</a:t>
            </a:r>
            <a:endParaRPr lang="en-US" dirty="0"/>
          </a:p>
        </p:txBody>
      </p:sp>
      <p:sp>
        <p:nvSpPr>
          <p:cNvPr id="33" name="Rectangle 3"/>
          <p:cNvSpPr txBox="1">
            <a:spLocks noChangeArrowheads="1"/>
          </p:cNvSpPr>
          <p:nvPr/>
        </p:nvSpPr>
        <p:spPr bwMode="auto">
          <a:xfrm>
            <a:off x="457200" y="15240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Tx/>
              <a:buFont typeface="Symbol" pitchFamily="18"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From</a:t>
            </a:r>
            <a:r>
              <a:rPr kumimoji="0" lang="en-US" sz="2400" b="1" i="0" u="none" strike="noStrike" kern="0" cap="none" spc="0" normalizeH="0" noProof="0" dirty="0" smtClean="0">
                <a:ln>
                  <a:noFill/>
                </a:ln>
                <a:solidFill>
                  <a:schemeClr val="tx1"/>
                </a:solidFill>
                <a:effectLst/>
                <a:uLnTx/>
                <a:uFillTx/>
                <a:latin typeface="+mn-lt"/>
                <a:ea typeface="+mn-ea"/>
                <a:cs typeface="+mn-cs"/>
              </a:rPr>
              <a:t> structured data</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a:defRPr/>
            </a:pPr>
            <a:fld id="{94B8CB8B-C4BC-4D68-B135-E891BC9236A7}"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3429000" y="6172200"/>
            <a:ext cx="199458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ea typeface="SimSun" pitchFamily="2" charset="-122"/>
                <a:cs typeface="Calibri" pitchFamily="34" charset="0"/>
              </a:rPr>
              <a:t>markets.chron.com</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3" name="Rectangle 1"/>
          <p:cNvSpPr>
            <a:spLocks noChangeArrowheads="1"/>
          </p:cNvSpPr>
          <p:nvPr/>
        </p:nvSpPr>
        <p:spPr bwMode="auto">
          <a:xfrm>
            <a:off x="2514600" y="5269468"/>
            <a:ext cx="30088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ea typeface="SimSun" pitchFamily="2" charset="-122"/>
                <a:cs typeface="Calibri" pitchFamily="34" charset="0"/>
              </a:rPr>
              <a:t>financial.businessinsider.com</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Rectangle 1"/>
          <p:cNvSpPr>
            <a:spLocks noChangeArrowheads="1"/>
          </p:cNvSpPr>
          <p:nvPr/>
        </p:nvSpPr>
        <p:spPr bwMode="auto">
          <a:xfrm>
            <a:off x="1615374" y="4964668"/>
            <a:ext cx="29456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ea typeface="SimSun" pitchFamily="2" charset="-122"/>
                <a:cs typeface="Calibri" pitchFamily="34" charset="0"/>
              </a:rPr>
              <a:t>finance.bostonmerchant.com</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3073" name="Rectangle 1"/>
          <p:cNvSpPr>
            <a:spLocks noChangeArrowheads="1"/>
          </p:cNvSpPr>
          <p:nvPr/>
        </p:nvSpPr>
        <p:spPr bwMode="auto">
          <a:xfrm>
            <a:off x="838200" y="4659868"/>
            <a:ext cx="20422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ea typeface="SimSun" pitchFamily="2" charset="-122"/>
                <a:cs typeface="Calibri" pitchFamily="34" charset="0"/>
              </a:rPr>
              <a:t>finance.boston.com</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l="15556" t="16744" r="41111" b="4186"/>
          <a:stretch>
            <a:fillRect/>
          </a:stretch>
        </p:blipFill>
        <p:spPr bwMode="auto">
          <a:xfrm>
            <a:off x="838200" y="304800"/>
            <a:ext cx="4038600" cy="440103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16585" r="50474"/>
          <a:stretch>
            <a:fillRect/>
          </a:stretch>
        </p:blipFill>
        <p:spPr bwMode="auto">
          <a:xfrm>
            <a:off x="1676400" y="838200"/>
            <a:ext cx="4191000" cy="4215653"/>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t="16534" r="50271" b="5303"/>
          <a:stretch>
            <a:fillRect/>
          </a:stretch>
        </p:blipFill>
        <p:spPr bwMode="auto">
          <a:xfrm>
            <a:off x="2590800" y="1371600"/>
            <a:ext cx="4221126" cy="3962400"/>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l="13274" t="16670" r="38053"/>
          <a:stretch>
            <a:fillRect/>
          </a:stretch>
        </p:blipFill>
        <p:spPr bwMode="auto">
          <a:xfrm>
            <a:off x="3429000" y="1905000"/>
            <a:ext cx="4191000" cy="4285192"/>
          </a:xfrm>
          <a:prstGeom prst="rect">
            <a:avLst/>
          </a:prstGeom>
          <a:noFill/>
          <a:ln w="9525">
            <a:noFill/>
            <a:miter lim="800000"/>
            <a:headEnd/>
            <a:tailEnd/>
          </a:ln>
        </p:spPr>
      </p:pic>
      <p:pic>
        <p:nvPicPr>
          <p:cNvPr id="10" name="Picture 7"/>
          <p:cNvPicPr>
            <a:picLocks noChangeAspect="1" noChangeArrowheads="1"/>
          </p:cNvPicPr>
          <p:nvPr/>
        </p:nvPicPr>
        <p:blipFill>
          <a:blip r:embed="rId5" cstate="print"/>
          <a:srcRect t="16788" r="61638"/>
          <a:stretch>
            <a:fillRect/>
          </a:stretch>
        </p:blipFill>
        <p:spPr bwMode="auto">
          <a:xfrm>
            <a:off x="4876800" y="2514600"/>
            <a:ext cx="3352800" cy="4343400"/>
          </a:xfrm>
          <a:prstGeom prst="rect">
            <a:avLst/>
          </a:prstGeom>
          <a:noFill/>
          <a:ln w="9525">
            <a:noFill/>
            <a:miter lim="800000"/>
            <a:headEnd/>
            <a:tailEnd/>
          </a:ln>
        </p:spPr>
      </p:pic>
      <p:sp>
        <p:nvSpPr>
          <p:cNvPr id="15" name="Rectangle 1"/>
          <p:cNvSpPr>
            <a:spLocks noChangeArrowheads="1"/>
          </p:cNvSpPr>
          <p:nvPr/>
        </p:nvSpPr>
        <p:spPr bwMode="auto">
          <a:xfrm>
            <a:off x="4876800" y="6488668"/>
            <a:ext cx="18402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ea typeface="SimSun" pitchFamily="2" charset="-122"/>
                <a:cs typeface="Calibri" pitchFamily="34" charset="0"/>
              </a:rPr>
              <a:t>finance.abc7.com</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pPr>
              <a:defRPr/>
            </a:pPr>
            <a:fld id="{94B8CB8B-C4BC-4D68-B135-E891BC9236A7}" type="slidenum">
              <a:rPr lang="en-US" smtClean="0"/>
              <a:pPr>
                <a:defRPr/>
              </a:pPr>
              <a:t>99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2"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False"/>
  <p:tag name="EMBEDFONTS" val="False"/>
  <p:tag name="USEBOLDAMS" val="False"/>
  <p:tag name="DEFAULTDISPLAYSOURCE" val="\documentclass{article}\pagestyle{empty}&#10;\begin{document}&#10;&#10;\end{document}&#10;"/>
  <p:tag name="TEX2PS" val="latex $(base).tex; dvips -D $(res) -E -o $(base).ps $(base).dvi"/>
  <p:tag name="EXTERNALEDITCOMMAND" val="notepad %"/>
  <p:tag name="GHOSTSCRIPTCOMMAND" val="gs"/>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472"/>
  <p:tag name="DEFAULTHEIGHT" val="392"/>
</p:tagLst>
</file>

<file path=ppt/theme/theme1.xml><?xml version="1.0" encoding="utf-8"?>
<a:theme xmlns:a="http://schemas.openxmlformats.org/drawingml/2006/main" name="1_Pixel">
  <a:themeElements>
    <a:clrScheme name="">
      <a:dk1>
        <a:srgbClr val="000000"/>
      </a:dk1>
      <a:lt1>
        <a:srgbClr val="FFFFFF"/>
      </a:lt1>
      <a:dk2>
        <a:srgbClr val="000000"/>
      </a:dk2>
      <a:lt2>
        <a:srgbClr val="0000BE"/>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tutorial</Template>
  <TotalTime>20730</TotalTime>
  <Words>8131</Words>
  <Application>Microsoft Office PowerPoint</Application>
  <PresentationFormat>On-screen Show (4:3)</PresentationFormat>
  <Paragraphs>1663</Paragraphs>
  <Slides>110</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110</vt:i4>
      </vt:variant>
    </vt:vector>
  </HeadingPairs>
  <TitlesOfParts>
    <vt:vector size="118" baseType="lpstr">
      <vt:lpstr>Arial</vt:lpstr>
      <vt:lpstr>Gill Sans MT</vt:lpstr>
      <vt:lpstr>Calibri</vt:lpstr>
      <vt:lpstr>Symbol</vt:lpstr>
      <vt:lpstr>Wingdings</vt:lpstr>
      <vt:lpstr>SimSun</vt:lpstr>
      <vt:lpstr>Times New Roman</vt:lpstr>
      <vt:lpstr>1_Pixel</vt:lpstr>
      <vt:lpstr>Large-Scale Copy Detection</vt:lpstr>
      <vt:lpstr>Outline</vt:lpstr>
      <vt:lpstr>Why Does Copy Detection Matter? </vt:lpstr>
      <vt:lpstr>Why Does Copy Detection Matter? </vt:lpstr>
      <vt:lpstr>Why Does Copy Detection Matter? </vt:lpstr>
      <vt:lpstr>Plagiarism Detection in Tests</vt:lpstr>
      <vt:lpstr>Copying in Documents</vt:lpstr>
      <vt:lpstr>Copying in Documents</vt:lpstr>
      <vt:lpstr>Copying in Documents</vt:lpstr>
      <vt:lpstr>Copying in Documents</vt:lpstr>
      <vt:lpstr>Copying in Documents</vt:lpstr>
      <vt:lpstr>Copying in Documents</vt:lpstr>
      <vt:lpstr>Copying in Software</vt:lpstr>
      <vt:lpstr>Copying in Software</vt:lpstr>
      <vt:lpstr>Copying in Software</vt:lpstr>
      <vt:lpstr>Copying in Software</vt:lpstr>
      <vt:lpstr>Copying in Software</vt:lpstr>
      <vt:lpstr>Copying in Software</vt:lpstr>
      <vt:lpstr>Copying in Databases</vt:lpstr>
      <vt:lpstr>Copying in Databases</vt:lpstr>
      <vt:lpstr>Copying in Databases</vt:lpstr>
      <vt:lpstr>Copying in Databases</vt:lpstr>
      <vt:lpstr>Copying in Databases</vt:lpstr>
      <vt:lpstr>Copying in Databases</vt:lpstr>
      <vt:lpstr>Copying in Databases</vt:lpstr>
      <vt:lpstr>Copying in Databases</vt:lpstr>
      <vt:lpstr>Outline</vt:lpstr>
      <vt:lpstr>Document Copy Detection: Challenges</vt:lpstr>
      <vt:lpstr>Document Copy Detection: Solution 0</vt:lpstr>
      <vt:lpstr>Using LCS</vt:lpstr>
      <vt:lpstr>Using LCS</vt:lpstr>
      <vt:lpstr>Using LCS</vt:lpstr>
      <vt:lpstr>Document Copy Detection: Strategies</vt:lpstr>
      <vt:lpstr>Using Q-grams [M94]</vt:lpstr>
      <vt:lpstr>Using Q-grams [M94]</vt:lpstr>
      <vt:lpstr>Using Q-grams [M94]</vt:lpstr>
      <vt:lpstr>Using COPS [BDG95]</vt:lpstr>
      <vt:lpstr>Using COPS [BDG95]</vt:lpstr>
      <vt:lpstr>Using COPS [BDG95]</vt:lpstr>
      <vt:lpstr>Using COPS [BDG95]</vt:lpstr>
      <vt:lpstr>Limitations of [M94, BDG95, BGM+97] </vt:lpstr>
      <vt:lpstr>Limitations of Using Q-grams [M94]</vt:lpstr>
      <vt:lpstr>Limitations of Using COPS [BDG95]</vt:lpstr>
      <vt:lpstr>Using Winnowing [SWA03]</vt:lpstr>
      <vt:lpstr>Using Winnowing [SWA03]</vt:lpstr>
      <vt:lpstr>Scalable Solution for All Pairs Matching</vt:lpstr>
      <vt:lpstr>Outline</vt:lpstr>
      <vt:lpstr>Software Copy Detection: Challenges</vt:lpstr>
      <vt:lpstr>Software Copy Detection: Strategies</vt:lpstr>
      <vt:lpstr>Text-based Strategies</vt:lpstr>
      <vt:lpstr>Using Winnowing [SWA03]</vt:lpstr>
      <vt:lpstr>Using Winnowing [SWA03]</vt:lpstr>
      <vt:lpstr>Using Winnowing [SWA03]</vt:lpstr>
      <vt:lpstr>Using Winnowing [SWA03]</vt:lpstr>
      <vt:lpstr>Tree-based Strategies</vt:lpstr>
      <vt:lpstr>Abstract Syntax Tree</vt:lpstr>
      <vt:lpstr>Characteristic Vector</vt:lpstr>
      <vt:lpstr>Using Deckard [JMS+07]</vt:lpstr>
      <vt:lpstr>Graph-based Strategies</vt:lpstr>
      <vt:lpstr>AST + Control, Data Dependences</vt:lpstr>
      <vt:lpstr>Subgraph Similarity [K01]</vt:lpstr>
      <vt:lpstr>Scalable Solution for All Pairs Matching</vt:lpstr>
      <vt:lpstr>Outline</vt:lpstr>
      <vt:lpstr>Database Copy Detection: Challenges</vt:lpstr>
      <vt:lpstr>Using Solomon [DBS09, DBS10]</vt:lpstr>
      <vt:lpstr>Bayesian Analysis: Copying or Not?</vt:lpstr>
      <vt:lpstr>Bayesian Analysis: Copying or Not?</vt:lpstr>
      <vt:lpstr>Using Solomon [DBS09]</vt:lpstr>
      <vt:lpstr>Using Solomon [DBS09]</vt:lpstr>
      <vt:lpstr>Using Solomon [DBS10]</vt:lpstr>
      <vt:lpstr>Using Solomon [DBS10]</vt:lpstr>
      <vt:lpstr>Using Solomon [DBS10]</vt:lpstr>
      <vt:lpstr>Bayesian Analysis: Copying Direction</vt:lpstr>
      <vt:lpstr>Using Solomon [DBS09]</vt:lpstr>
      <vt:lpstr>Using Solomon [DBS09]</vt:lpstr>
      <vt:lpstr>Using Solomon [DBS10]</vt:lpstr>
      <vt:lpstr>Using Solomon [DBS10]</vt:lpstr>
      <vt:lpstr>Complex Data [BCM+10, DBS10]</vt:lpstr>
      <vt:lpstr>Complex Data [BCM+10, DBS10]</vt:lpstr>
      <vt:lpstr>Complex Data [BCM+10, DBS10]</vt:lpstr>
      <vt:lpstr>Complex Data [BCM+10, DBS10]</vt:lpstr>
      <vt:lpstr>Global Copying Detection [DBS10]</vt:lpstr>
      <vt:lpstr>Copying Behaviors</vt:lpstr>
      <vt:lpstr>Results of Local Copying [DBS10]</vt:lpstr>
      <vt:lpstr>Reasoning with Copying Probabilities?</vt:lpstr>
      <vt:lpstr>Counting Shared Values?</vt:lpstr>
      <vt:lpstr>Comparing Sets of Shared Values?</vt:lpstr>
      <vt:lpstr>Global Copying Detection [DBS10]</vt:lpstr>
      <vt:lpstr>Global Copying Detection [DBS10]</vt:lpstr>
      <vt:lpstr>Outline</vt:lpstr>
      <vt:lpstr>Evidence vs Tolerance</vt:lpstr>
      <vt:lpstr>Scalability vs Robustness</vt:lpstr>
      <vt:lpstr>Future Work</vt:lpstr>
      <vt:lpstr>App I. Finding Originality of Rumor</vt:lpstr>
      <vt:lpstr>App I. Finding Originality of Rumor</vt:lpstr>
      <vt:lpstr>App II. Finding Manipulated Data</vt:lpstr>
      <vt:lpstr>App II. Finding Manipulated Data</vt:lpstr>
      <vt:lpstr>App III. Finding Truth on the Web</vt:lpstr>
      <vt:lpstr>Slide 99</vt:lpstr>
      <vt:lpstr>App III. Finding Truth on the Web</vt:lpstr>
      <vt:lpstr>App III. Finding Truth on the Web</vt:lpstr>
      <vt:lpstr>App III. Finding Truth on the Web</vt:lpstr>
      <vt:lpstr>App III. Finding Truth on the Web</vt:lpstr>
      <vt:lpstr>App IV. Finding Consensus of Opinions</vt:lpstr>
      <vt:lpstr>App IV. Finding Consensus of Opinions</vt:lpstr>
      <vt:lpstr>App IV. Finding Consensus of Opinions</vt:lpstr>
      <vt:lpstr>App V. Protecting Data Providers</vt:lpstr>
      <vt:lpstr>App V. Protecting Data Providers</vt:lpstr>
      <vt:lpstr>Take Aways</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Theory for Data Management</dc:title>
  <dc:creator>Divesh &amp; Suresh</dc:creator>
  <cp:lastModifiedBy>lunadong</cp:lastModifiedBy>
  <cp:revision>727</cp:revision>
  <dcterms:created xsi:type="dcterms:W3CDTF">2006-07-13T03:34:23Z</dcterms:created>
  <dcterms:modified xsi:type="dcterms:W3CDTF">2011-06-25T13:11:38Z</dcterms:modified>
</cp:coreProperties>
</file>