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Override PartName="/ppt/notesSlides/notesSlide56.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theme/themeOverride1.xml" ContentType="application/vnd.openxmlformats-officedocument.themeOverr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theme/themeOverride2.xml" ContentType="application/vnd.openxmlformats-officedocument.themeOverr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charts/chart4.xml" ContentType="application/vnd.openxmlformats-officedocument.drawingml.chart+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notesSlides/notesSlide37.xml" ContentType="application/vnd.openxmlformats-officedocument.presentationml.notesSlide+xml"/>
  <Override PartName="/ppt/theme/themeOverride4.xml" ContentType="application/vnd.openxmlformats-officedocument.themeOverr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charts/chart2.xml" ContentType="application/vnd.openxmlformats-officedocument.drawingml.chart+xml"/>
  <Override PartName="/ppt/slides/slide29.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3" r:id="rId3"/>
  </p:sldMasterIdLst>
  <p:notesMasterIdLst>
    <p:notesMasterId r:id="rId74"/>
  </p:notesMasterIdLst>
  <p:handoutMasterIdLst>
    <p:handoutMasterId r:id="rId75"/>
  </p:handoutMasterIdLst>
  <p:sldIdLst>
    <p:sldId id="271" r:id="rId4"/>
    <p:sldId id="469" r:id="rId5"/>
    <p:sldId id="470" r:id="rId6"/>
    <p:sldId id="471" r:id="rId7"/>
    <p:sldId id="276" r:id="rId8"/>
    <p:sldId id="472" r:id="rId9"/>
    <p:sldId id="279" r:id="rId10"/>
    <p:sldId id="423" r:id="rId11"/>
    <p:sldId id="440" r:id="rId12"/>
    <p:sldId id="349" r:id="rId13"/>
    <p:sldId id="441" r:id="rId14"/>
    <p:sldId id="495" r:id="rId15"/>
    <p:sldId id="496" r:id="rId16"/>
    <p:sldId id="497" r:id="rId17"/>
    <p:sldId id="498" r:id="rId18"/>
    <p:sldId id="409" r:id="rId19"/>
    <p:sldId id="411" r:id="rId20"/>
    <p:sldId id="464" r:id="rId21"/>
    <p:sldId id="442" r:id="rId22"/>
    <p:sldId id="443" r:id="rId23"/>
    <p:sldId id="394" r:id="rId24"/>
    <p:sldId id="474" r:id="rId25"/>
    <p:sldId id="445" r:id="rId26"/>
    <p:sldId id="447" r:id="rId27"/>
    <p:sldId id="438" r:id="rId28"/>
    <p:sldId id="465" r:id="rId29"/>
    <p:sldId id="449" r:id="rId30"/>
    <p:sldId id="450" r:id="rId31"/>
    <p:sldId id="475" r:id="rId32"/>
    <p:sldId id="476" r:id="rId33"/>
    <p:sldId id="477" r:id="rId34"/>
    <p:sldId id="451" r:id="rId35"/>
    <p:sldId id="452" r:id="rId36"/>
    <p:sldId id="457" r:id="rId37"/>
    <p:sldId id="458" r:id="rId38"/>
    <p:sldId id="439" r:id="rId39"/>
    <p:sldId id="478" r:id="rId40"/>
    <p:sldId id="479" r:id="rId41"/>
    <p:sldId id="480" r:id="rId42"/>
    <p:sldId id="481" r:id="rId43"/>
    <p:sldId id="482" r:id="rId44"/>
    <p:sldId id="483" r:id="rId45"/>
    <p:sldId id="484" r:id="rId46"/>
    <p:sldId id="485" r:id="rId47"/>
    <p:sldId id="468" r:id="rId48"/>
    <p:sldId id="466" r:id="rId49"/>
    <p:sldId id="281" r:id="rId50"/>
    <p:sldId id="283" r:id="rId51"/>
    <p:sldId id="282" r:id="rId52"/>
    <p:sldId id="284" r:id="rId53"/>
    <p:sldId id="335" r:id="rId54"/>
    <p:sldId id="300" r:id="rId55"/>
    <p:sldId id="341" r:id="rId56"/>
    <p:sldId id="343" r:id="rId57"/>
    <p:sldId id="342" r:id="rId58"/>
    <p:sldId id="344" r:id="rId59"/>
    <p:sldId id="340" r:id="rId60"/>
    <p:sldId id="467" r:id="rId61"/>
    <p:sldId id="486" r:id="rId62"/>
    <p:sldId id="487" r:id="rId63"/>
    <p:sldId id="488" r:id="rId64"/>
    <p:sldId id="489" r:id="rId65"/>
    <p:sldId id="490" r:id="rId66"/>
    <p:sldId id="491" r:id="rId67"/>
    <p:sldId id="492" r:id="rId68"/>
    <p:sldId id="493" r:id="rId69"/>
    <p:sldId id="494" r:id="rId70"/>
    <p:sldId id="462" r:id="rId71"/>
    <p:sldId id="463" r:id="rId72"/>
    <p:sldId id="316"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6" autoAdjust="0"/>
    <p:restoredTop sz="89649" autoAdjust="0"/>
  </p:normalViewPr>
  <p:slideViewPr>
    <p:cSldViewPr>
      <p:cViewPr varScale="1">
        <p:scale>
          <a:sx n="97" d="100"/>
          <a:sy n="97" d="100"/>
        </p:scale>
        <p:origin x="-456" y="-96"/>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2490"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presProps" Target="presProps.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notesMaster" Target="notesMasters/notesMaster1.xml"/><Relationship Id="rId79" Type="http://schemas.openxmlformats.org/officeDocument/2006/relationships/tableStyles" Target="tableStyles.xml"/><Relationship Id="rId5" Type="http://schemas.openxmlformats.org/officeDocument/2006/relationships/slide" Target="slides/slide2.xml"/><Relationship Id="rId61" Type="http://schemas.openxmlformats.org/officeDocument/2006/relationships/slide" Target="slides/slide58.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charts/_rels/chart1.xml.rels><?xml version="1.0" encoding="UTF-8" standalone="yes"?>
<Relationships xmlns="http://schemas.openxmlformats.org/package/2006/relationships"><Relationship Id="rId2" Type="http://schemas.openxmlformats.org/officeDocument/2006/relationships/oleObject" Target="file:///C:\Documents%20and%20Settings\Pei.Li\Desktop\TRL\TRL%20result_0211.xlsx"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oleObject" Target="file:///E:\TRL\TRL_result_022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E:\TRL\TRL_result_0225.xlsx" TargetMode="External"/></Relationships>
</file>

<file path=ppt/charts/_rels/chart4.xml.rels><?xml version="1.0" encoding="UTF-8" standalone="yes"?>
<Relationships xmlns="http://schemas.openxmlformats.org/package/2006/relationships"><Relationship Id="rId2" Type="http://schemas.openxmlformats.org/officeDocument/2006/relationships/oleObject" Target="file:///C:\Documents%20and%20Settings\Pei.Li\Desktop\TRL\TRL%20result_0211.xlsx" TargetMode="External"/><Relationship Id="rId1" Type="http://schemas.openxmlformats.org/officeDocument/2006/relationships/themeOverride" Target="../theme/themeOverride2.xml"/></Relationships>
</file>

<file path=ppt/charts/_rels/chart5.xml.rels><?xml version="1.0" encoding="UTF-8" standalone="yes"?>
<Relationships xmlns="http://schemas.openxmlformats.org/package/2006/relationships"><Relationship Id="rId2" Type="http://schemas.openxmlformats.org/officeDocument/2006/relationships/oleObject" Target="file:///C:\Documents%20and%20Settings\Pei.Li\Desktop\TRL\TRL%20result_0211.xlsx" TargetMode="External"/><Relationship Id="rId1" Type="http://schemas.openxmlformats.org/officeDocument/2006/relationships/themeOverride" Target="../theme/themeOverride3.xml"/></Relationships>
</file>

<file path=ppt/charts/_rels/chart6.xml.rels><?xml version="1.0" encoding="UTF-8" standalone="yes"?>
<Relationships xmlns="http://schemas.openxmlformats.org/package/2006/relationships"><Relationship Id="rId2" Type="http://schemas.openxmlformats.org/officeDocument/2006/relationships/oleObject" Target="file:///C:\Documents%20and%20Settings\Pei.Li\Desktop\TRL\TRL%20result_0211.xlsx" TargetMode="External"/><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scatterChart>
        <c:scatterStyle val="smoothMarker"/>
        <c:ser>
          <c:idx val="0"/>
          <c:order val="0"/>
          <c:tx>
            <c:strRef>
              <c:f>Sheet3!$B$1</c:f>
              <c:strCache>
                <c:ptCount val="1"/>
                <c:pt idx="0">
                  <c:v>agreement decay</c:v>
                </c:pt>
              </c:strCache>
            </c:strRef>
          </c:tx>
          <c:spPr>
            <a:ln w="57150" cap="flat" cmpd="sng" algn="ctr">
              <a:solidFill>
                <a:srgbClr val="C00000"/>
              </a:solidFill>
              <a:prstDash val="solid"/>
            </a:ln>
            <a:effectLst/>
          </c:spPr>
          <c:marker>
            <c:symbol val="none"/>
          </c:marker>
          <c:xVal>
            <c:numRef>
              <c:f>Sheet3!$A$2:$A$27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Sheet3!$B$2:$B$27</c:f>
              <c:numCache>
                <c:formatCode>General</c:formatCode>
                <c:ptCount val="26"/>
                <c:pt idx="0">
                  <c:v>1.5397296918985299E-3</c:v>
                </c:pt>
                <c:pt idx="1">
                  <c:v>1.9907616218486257E-3</c:v>
                </c:pt>
                <c:pt idx="2">
                  <c:v>2.1462898735555352E-3</c:v>
                </c:pt>
                <c:pt idx="3">
                  <c:v>2.3640294259452198E-3</c:v>
                </c:pt>
                <c:pt idx="4">
                  <c:v>2.3795822511159448E-3</c:v>
                </c:pt>
                <c:pt idx="5">
                  <c:v>2.4106879014573245E-3</c:v>
                </c:pt>
                <c:pt idx="6">
                  <c:v>2.4417935517987072E-3</c:v>
                </c:pt>
                <c:pt idx="7">
                  <c:v>2.4728992021400852E-3</c:v>
                </c:pt>
                <c:pt idx="8">
                  <c:v>2.4728992021400852E-3</c:v>
                </c:pt>
                <c:pt idx="9">
                  <c:v>2.4728992021400852E-3</c:v>
                </c:pt>
                <c:pt idx="10">
                  <c:v>2.4884520273107599E-3</c:v>
                </c:pt>
                <c:pt idx="11">
                  <c:v>2.4884520273107599E-3</c:v>
                </c:pt>
                <c:pt idx="12">
                  <c:v>2.4884520273107599E-3</c:v>
                </c:pt>
                <c:pt idx="13">
                  <c:v>2.4884520273107599E-3</c:v>
                </c:pt>
                <c:pt idx="14">
                  <c:v>2.4884520273107599E-3</c:v>
                </c:pt>
                <c:pt idx="15">
                  <c:v>2.4884520273107599E-3</c:v>
                </c:pt>
                <c:pt idx="16">
                  <c:v>2.4884520273107599E-3</c:v>
                </c:pt>
                <c:pt idx="17">
                  <c:v>2.4884520273107599E-3</c:v>
                </c:pt>
                <c:pt idx="18">
                  <c:v>2.4884520273107599E-3</c:v>
                </c:pt>
                <c:pt idx="19">
                  <c:v>2.4884520273107599E-3</c:v>
                </c:pt>
                <c:pt idx="20">
                  <c:v>2.4884520273107599E-3</c:v>
                </c:pt>
                <c:pt idx="21">
                  <c:v>2.4884520273107599E-3</c:v>
                </c:pt>
                <c:pt idx="22">
                  <c:v>2.4884520273107599E-3</c:v>
                </c:pt>
                <c:pt idx="23">
                  <c:v>2.4884520273107599E-3</c:v>
                </c:pt>
                <c:pt idx="24">
                  <c:v>2.4884520273107599E-3</c:v>
                </c:pt>
                <c:pt idx="25">
                  <c:v>2.4884520273107599E-3</c:v>
                </c:pt>
              </c:numCache>
            </c:numRef>
          </c:yVal>
          <c:smooth val="1"/>
        </c:ser>
        <c:ser>
          <c:idx val="1"/>
          <c:order val="1"/>
          <c:tx>
            <c:strRef>
              <c:f>Sheet3!$C$1</c:f>
              <c:strCache>
                <c:ptCount val="1"/>
                <c:pt idx="0">
                  <c:v>disagreement decay</c:v>
                </c:pt>
              </c:strCache>
            </c:strRef>
          </c:tx>
          <c:spPr>
            <a:ln w="57150" cap="flat" cmpd="sng" algn="ctr">
              <a:solidFill>
                <a:sysClr val="windowText" lastClr="000000"/>
              </a:solidFill>
              <a:prstDash val="solid"/>
            </a:ln>
            <a:effectLst>
              <a:outerShdw blurRad="40000" dist="23000" dir="5400000" rotWithShape="0">
                <a:srgbClr val="000000">
                  <a:alpha val="35000"/>
                </a:srgbClr>
              </a:outerShdw>
            </a:effectLst>
          </c:spPr>
          <c:marker>
            <c:symbol val="none"/>
          </c:marker>
          <c:xVal>
            <c:numRef>
              <c:f>Sheet3!$A$2:$A$27</c:f>
              <c:numCache>
                <c:formatCode>General</c:formatCode>
                <c:ptCount val="26"/>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numCache>
            </c:numRef>
          </c:xVal>
          <c:yVal>
            <c:numRef>
              <c:f>Sheet3!$C$2:$C$27</c:f>
              <c:numCache>
                <c:formatCode>General</c:formatCode>
                <c:ptCount val="26"/>
                <c:pt idx="0">
                  <c:v>3.6101083032491002E-2</c:v>
                </c:pt>
                <c:pt idx="1">
                  <c:v>0.13116726835138401</c:v>
                </c:pt>
                <c:pt idx="2">
                  <c:v>0.26323987538941052</c:v>
                </c:pt>
                <c:pt idx="3">
                  <c:v>0.37171052631578932</c:v>
                </c:pt>
                <c:pt idx="4">
                  <c:v>0.460616438356164</c:v>
                </c:pt>
                <c:pt idx="5">
                  <c:v>0.54804270462633498</c:v>
                </c:pt>
                <c:pt idx="6">
                  <c:v>0.62087912087912533</c:v>
                </c:pt>
                <c:pt idx="7">
                  <c:v>0.69114877589454271</c:v>
                </c:pt>
                <c:pt idx="8">
                  <c:v>0.74230769230769622</c:v>
                </c:pt>
                <c:pt idx="9">
                  <c:v>0.79256360078277499</c:v>
                </c:pt>
                <c:pt idx="10">
                  <c:v>0.83967935871743504</c:v>
                </c:pt>
                <c:pt idx="11">
                  <c:v>0.87246963562753388</c:v>
                </c:pt>
                <c:pt idx="12">
                  <c:v>0.89754098360655754</c:v>
                </c:pt>
                <c:pt idx="13">
                  <c:v>0.91718426501034811</c:v>
                </c:pt>
                <c:pt idx="14">
                  <c:v>0.94178794178793512</c:v>
                </c:pt>
                <c:pt idx="15">
                  <c:v>0.95807127882599663</c:v>
                </c:pt>
                <c:pt idx="16">
                  <c:v>0.97274633123689846</c:v>
                </c:pt>
                <c:pt idx="17">
                  <c:v>0.98315789473684156</c:v>
                </c:pt>
                <c:pt idx="18">
                  <c:v>0.99156118143459859</c:v>
                </c:pt>
                <c:pt idx="19">
                  <c:v>0.993670886075949</c:v>
                </c:pt>
                <c:pt idx="20">
                  <c:v>0.993670886075949</c:v>
                </c:pt>
                <c:pt idx="21">
                  <c:v>0.99788583509513695</c:v>
                </c:pt>
                <c:pt idx="22">
                  <c:v>0.99788583509513695</c:v>
                </c:pt>
                <c:pt idx="23">
                  <c:v>0.99788583509513695</c:v>
                </c:pt>
                <c:pt idx="24">
                  <c:v>0.99788583509513695</c:v>
                </c:pt>
                <c:pt idx="25">
                  <c:v>1</c:v>
                </c:pt>
              </c:numCache>
            </c:numRef>
          </c:yVal>
          <c:smooth val="1"/>
        </c:ser>
        <c:axId val="118139136"/>
        <c:axId val="118157696"/>
      </c:scatterChart>
      <c:valAx>
        <c:axId val="118139136"/>
        <c:scaling>
          <c:orientation val="minMax"/>
          <c:max val="25"/>
        </c:scaling>
        <c:axPos val="b"/>
        <c:title>
          <c:tx>
            <c:rich>
              <a:bodyPr/>
              <a:lstStyle/>
              <a:p>
                <a:pPr>
                  <a:defRPr sz="1800" b="1"/>
                </a:pPr>
                <a:r>
                  <a:rPr lang="en-US" sz="2400" b="1" dirty="0" smtClean="0">
                    <a:latin typeface="Arial Narrow"/>
                  </a:rPr>
                  <a:t>∆ Year</a:t>
                </a:r>
                <a:endParaRPr lang="en-US" sz="2400" b="1" dirty="0"/>
              </a:p>
            </c:rich>
          </c:tx>
          <c:layout>
            <c:manualLayout>
              <c:xMode val="edge"/>
              <c:yMode val="edge"/>
              <c:x val="0.46252903543307089"/>
              <c:y val="0.85962765683701714"/>
            </c:manualLayout>
          </c:layout>
        </c:title>
        <c:numFmt formatCode="General" sourceLinked="1"/>
        <c:tickLblPos val="nextTo"/>
        <c:txPr>
          <a:bodyPr/>
          <a:lstStyle/>
          <a:p>
            <a:pPr>
              <a:defRPr sz="1600"/>
            </a:pPr>
            <a:endParaRPr lang="en-US"/>
          </a:p>
        </c:txPr>
        <c:crossAx val="118157696"/>
        <c:crosses val="autoZero"/>
        <c:crossBetween val="midCat"/>
        <c:majorUnit val="5"/>
      </c:valAx>
      <c:valAx>
        <c:axId val="118157696"/>
        <c:scaling>
          <c:orientation val="minMax"/>
          <c:max val="1"/>
        </c:scaling>
        <c:axPos val="l"/>
        <c:majorGridlines/>
        <c:title>
          <c:tx>
            <c:rich>
              <a:bodyPr rot="-5400000" vert="horz"/>
              <a:lstStyle/>
              <a:p>
                <a:pPr>
                  <a:defRPr sz="2400"/>
                </a:pPr>
                <a:r>
                  <a:rPr lang="en-US" sz="2400" dirty="0" smtClean="0"/>
                  <a:t>Decay</a:t>
                </a:r>
                <a:endParaRPr lang="en-US" sz="2400" dirty="0"/>
              </a:p>
            </c:rich>
          </c:tx>
        </c:title>
        <c:numFmt formatCode="General" sourceLinked="1"/>
        <c:tickLblPos val="nextTo"/>
        <c:txPr>
          <a:bodyPr/>
          <a:lstStyle/>
          <a:p>
            <a:pPr>
              <a:defRPr sz="1600"/>
            </a:pPr>
            <a:endParaRPr lang="en-US"/>
          </a:p>
        </c:txPr>
        <c:crossAx val="118139136"/>
        <c:crosses val="autoZero"/>
        <c:crossBetween val="midCat"/>
        <c:majorUnit val="0.1"/>
      </c:valAx>
    </c:plotArea>
    <c:plotVisOnly val="1"/>
  </c:chart>
  <c:externalData r:id="rId2"/>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measure!$W$3</c:f>
              <c:strCache>
                <c:ptCount val="1"/>
                <c:pt idx="0">
                  <c:v>PARTITION</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cat>
            <c:strRef>
              <c:f>measure!$X$2:$Z$2</c:f>
              <c:strCache>
                <c:ptCount val="3"/>
                <c:pt idx="0">
                  <c:v>F-1</c:v>
                </c:pt>
                <c:pt idx="1">
                  <c:v>Precision</c:v>
                </c:pt>
                <c:pt idx="2">
                  <c:v>Recall</c:v>
                </c:pt>
              </c:strCache>
            </c:strRef>
          </c:cat>
          <c:val>
            <c:numRef>
              <c:f>measure!$X$3:$Z$3</c:f>
              <c:numCache>
                <c:formatCode>General</c:formatCode>
                <c:ptCount val="3"/>
                <c:pt idx="0">
                  <c:v>0.79239138479757198</c:v>
                </c:pt>
                <c:pt idx="1">
                  <c:v>0.99888038813211277</c:v>
                </c:pt>
                <c:pt idx="2">
                  <c:v>0.65664867517173908</c:v>
                </c:pt>
              </c:numCache>
            </c:numRef>
          </c:val>
        </c:ser>
        <c:ser>
          <c:idx val="1"/>
          <c:order val="1"/>
          <c:tx>
            <c:strRef>
              <c:f>measure!$W$4</c:f>
              <c:strCache>
                <c:ptCount val="1"/>
                <c:pt idx="0">
                  <c:v>CENTER</c:v>
                </c:pt>
              </c:strCache>
            </c:strRef>
          </c:tx>
          <c:spPr>
            <a:solidFill>
              <a:schemeClr val="accent1">
                <a:lumMod val="90000"/>
              </a:schemeClr>
            </a:solidFill>
          </c:spPr>
          <c:cat>
            <c:strRef>
              <c:f>measure!$X$2:$Z$2</c:f>
              <c:strCache>
                <c:ptCount val="3"/>
                <c:pt idx="0">
                  <c:v>F-1</c:v>
                </c:pt>
                <c:pt idx="1">
                  <c:v>Precision</c:v>
                </c:pt>
                <c:pt idx="2">
                  <c:v>Recall</c:v>
                </c:pt>
              </c:strCache>
            </c:strRef>
          </c:cat>
          <c:val>
            <c:numRef>
              <c:f>measure!$X$4:$Z$4</c:f>
              <c:numCache>
                <c:formatCode>General</c:formatCode>
                <c:ptCount val="3"/>
                <c:pt idx="0">
                  <c:v>0.72201770188767778</c:v>
                </c:pt>
                <c:pt idx="1">
                  <c:v>0.99869989165763795</c:v>
                </c:pt>
                <c:pt idx="2">
                  <c:v>0.56538272816486657</c:v>
                </c:pt>
              </c:numCache>
            </c:numRef>
          </c:val>
        </c:ser>
        <c:ser>
          <c:idx val="2"/>
          <c:order val="2"/>
          <c:tx>
            <c:strRef>
              <c:f>measure!$W$5</c:f>
              <c:strCache>
                <c:ptCount val="1"/>
                <c:pt idx="0">
                  <c:v>MERGE</c:v>
                </c:pt>
              </c:strCache>
            </c:strRef>
          </c:tx>
          <c:spPr>
            <a:solidFill>
              <a:schemeClr val="accent1">
                <a:lumMod val="50000"/>
              </a:schemeClr>
            </a:solidFill>
          </c:spPr>
          <c:cat>
            <c:strRef>
              <c:f>measure!$X$2:$Z$2</c:f>
              <c:strCache>
                <c:ptCount val="3"/>
                <c:pt idx="0">
                  <c:v>F-1</c:v>
                </c:pt>
                <c:pt idx="1">
                  <c:v>Precision</c:v>
                </c:pt>
                <c:pt idx="2">
                  <c:v>Recall</c:v>
                </c:pt>
              </c:strCache>
            </c:strRef>
          </c:cat>
          <c:val>
            <c:numRef>
              <c:f>measure!$X$5:$Z$5</c:f>
              <c:numCache>
                <c:formatCode>General</c:formatCode>
                <c:ptCount val="3"/>
                <c:pt idx="0">
                  <c:v>0.79181190189492257</c:v>
                </c:pt>
                <c:pt idx="1">
                  <c:v>0.81702851164007484</c:v>
                </c:pt>
                <c:pt idx="2">
                  <c:v>0.76810525021517506</c:v>
                </c:pt>
              </c:numCache>
            </c:numRef>
          </c:val>
        </c:ser>
        <c:ser>
          <c:idx val="3"/>
          <c:order val="3"/>
          <c:tx>
            <c:strRef>
              <c:f>measure!$W$6</c:f>
              <c:strCache>
                <c:ptCount val="1"/>
                <c:pt idx="0">
                  <c:v>DECAY</c:v>
                </c:pt>
              </c:strCache>
            </c:strRef>
          </c:tx>
          <c:cat>
            <c:strRef>
              <c:f>measure!$X$2:$Z$2</c:f>
              <c:strCache>
                <c:ptCount val="3"/>
                <c:pt idx="0">
                  <c:v>F-1</c:v>
                </c:pt>
                <c:pt idx="1">
                  <c:v>Precision</c:v>
                </c:pt>
                <c:pt idx="2">
                  <c:v>Recall</c:v>
                </c:pt>
              </c:strCache>
            </c:strRef>
          </c:cat>
          <c:val>
            <c:numRef>
              <c:f>measure!$X$6:$Z$6</c:f>
              <c:numCache>
                <c:formatCode>General</c:formatCode>
                <c:ptCount val="3"/>
                <c:pt idx="0">
                  <c:v>0.83990134283365303</c:v>
                </c:pt>
                <c:pt idx="1">
                  <c:v>0.75771360759493733</c:v>
                </c:pt>
                <c:pt idx="2">
                  <c:v>0.942087790483216</c:v>
                </c:pt>
              </c:numCache>
            </c:numRef>
          </c:val>
        </c:ser>
        <c:axId val="118295552"/>
        <c:axId val="118301440"/>
      </c:barChart>
      <c:catAx>
        <c:axId val="118295552"/>
        <c:scaling>
          <c:orientation val="minMax"/>
        </c:scaling>
        <c:axPos val="b"/>
        <c:tickLblPos val="nextTo"/>
        <c:crossAx val="118301440"/>
        <c:crosses val="autoZero"/>
        <c:auto val="1"/>
        <c:lblAlgn val="ctr"/>
        <c:lblOffset val="100"/>
      </c:catAx>
      <c:valAx>
        <c:axId val="118301440"/>
        <c:scaling>
          <c:orientation val="minMax"/>
          <c:max val="1"/>
        </c:scaling>
        <c:axPos val="l"/>
        <c:majorGridlines/>
        <c:numFmt formatCode="General" sourceLinked="1"/>
        <c:tickLblPos val="nextTo"/>
        <c:crossAx val="118295552"/>
        <c:crosses val="autoZero"/>
        <c:crossBetween val="between"/>
      </c:valAx>
    </c:plotArea>
    <c:legend>
      <c:legendPos val="t"/>
    </c:legend>
    <c:plotVisOnly val="1"/>
  </c:chart>
  <c:txPr>
    <a:bodyPr/>
    <a:lstStyle/>
    <a:p>
      <a:pPr>
        <a:defRPr sz="1600" b="1"/>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hart>
    <c:plotArea>
      <c:layout/>
      <c:barChart>
        <c:barDir val="col"/>
        <c:grouping val="clustered"/>
        <c:ser>
          <c:idx val="0"/>
          <c:order val="0"/>
          <c:tx>
            <c:strRef>
              <c:f>measure!$W$15</c:f>
              <c:strCache>
                <c:ptCount val="1"/>
                <c:pt idx="0">
                  <c:v>PARTITION</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cat>
            <c:strRef>
              <c:f>measure!$X$14:$Z$14</c:f>
              <c:strCache>
                <c:ptCount val="3"/>
                <c:pt idx="0">
                  <c:v>F-1</c:v>
                </c:pt>
                <c:pt idx="1">
                  <c:v>Precision</c:v>
                </c:pt>
                <c:pt idx="2">
                  <c:v>Recall</c:v>
                </c:pt>
              </c:strCache>
            </c:strRef>
          </c:cat>
          <c:val>
            <c:numRef>
              <c:f>measure!$X$15:$Z$15</c:f>
              <c:numCache>
                <c:formatCode>General</c:formatCode>
                <c:ptCount val="3"/>
                <c:pt idx="0">
                  <c:v>0.79239138479757198</c:v>
                </c:pt>
                <c:pt idx="1">
                  <c:v>0.99888038813211277</c:v>
                </c:pt>
                <c:pt idx="2">
                  <c:v>0.65664867517173908</c:v>
                </c:pt>
              </c:numCache>
            </c:numRef>
          </c:val>
        </c:ser>
        <c:ser>
          <c:idx val="1"/>
          <c:order val="1"/>
          <c:tx>
            <c:strRef>
              <c:f>measure!$W$16</c:f>
              <c:strCache>
                <c:ptCount val="1"/>
                <c:pt idx="0">
                  <c:v>CENTER</c:v>
                </c:pt>
              </c:strCache>
            </c:strRef>
          </c:tx>
          <c:spPr>
            <a:solidFill>
              <a:schemeClr val="accent1">
                <a:lumMod val="90000"/>
              </a:schemeClr>
            </a:solidFill>
          </c:spPr>
          <c:cat>
            <c:strRef>
              <c:f>measure!$X$14:$Z$14</c:f>
              <c:strCache>
                <c:ptCount val="3"/>
                <c:pt idx="0">
                  <c:v>F-1</c:v>
                </c:pt>
                <c:pt idx="1">
                  <c:v>Precision</c:v>
                </c:pt>
                <c:pt idx="2">
                  <c:v>Recall</c:v>
                </c:pt>
              </c:strCache>
            </c:strRef>
          </c:cat>
          <c:val>
            <c:numRef>
              <c:f>measure!$X$16:$Z$16</c:f>
              <c:numCache>
                <c:formatCode>General</c:formatCode>
                <c:ptCount val="3"/>
                <c:pt idx="0">
                  <c:v>0.72201770188767778</c:v>
                </c:pt>
                <c:pt idx="1">
                  <c:v>0.99869989165763795</c:v>
                </c:pt>
                <c:pt idx="2">
                  <c:v>0.56538272816486657</c:v>
                </c:pt>
              </c:numCache>
            </c:numRef>
          </c:val>
        </c:ser>
        <c:ser>
          <c:idx val="2"/>
          <c:order val="2"/>
          <c:tx>
            <c:strRef>
              <c:f>measure!$W$17</c:f>
              <c:strCache>
                <c:ptCount val="1"/>
                <c:pt idx="0">
                  <c:v>MERGE</c:v>
                </c:pt>
              </c:strCache>
            </c:strRef>
          </c:tx>
          <c:spPr>
            <a:solidFill>
              <a:schemeClr val="accent1">
                <a:lumMod val="50000"/>
              </a:schemeClr>
            </a:solidFill>
          </c:spPr>
          <c:cat>
            <c:strRef>
              <c:f>measure!$X$14:$Z$14</c:f>
              <c:strCache>
                <c:ptCount val="3"/>
                <c:pt idx="0">
                  <c:v>F-1</c:v>
                </c:pt>
                <c:pt idx="1">
                  <c:v>Precision</c:v>
                </c:pt>
                <c:pt idx="2">
                  <c:v>Recall</c:v>
                </c:pt>
              </c:strCache>
            </c:strRef>
          </c:cat>
          <c:val>
            <c:numRef>
              <c:f>measure!$X$17:$Z$17</c:f>
              <c:numCache>
                <c:formatCode>General</c:formatCode>
                <c:ptCount val="3"/>
                <c:pt idx="0">
                  <c:v>0.79181190189492257</c:v>
                </c:pt>
                <c:pt idx="1">
                  <c:v>0.81702851164007484</c:v>
                </c:pt>
                <c:pt idx="2">
                  <c:v>0.76810525021517506</c:v>
                </c:pt>
              </c:numCache>
            </c:numRef>
          </c:val>
        </c:ser>
        <c:ser>
          <c:idx val="3"/>
          <c:order val="3"/>
          <c:tx>
            <c:strRef>
              <c:f>measure!$W$18</c:f>
              <c:strCache>
                <c:ptCount val="1"/>
                <c:pt idx="0">
                  <c:v>DECAY</c:v>
                </c:pt>
              </c:strCache>
            </c:strRef>
          </c:tx>
          <c:spPr>
            <a:gradFill rotWithShape="1">
              <a:gsLst>
                <a:gs pos="0">
                  <a:schemeClr val="accent2">
                    <a:tint val="50000"/>
                    <a:satMod val="300000"/>
                  </a:schemeClr>
                </a:gs>
                <a:gs pos="35000">
                  <a:schemeClr val="accent2">
                    <a:tint val="37000"/>
                    <a:satMod val="300000"/>
                  </a:schemeClr>
                </a:gs>
                <a:gs pos="100000">
                  <a:schemeClr val="accent2">
                    <a:tint val="15000"/>
                    <a:satMod val="350000"/>
                  </a:schemeClr>
                </a:gs>
              </a:gsLst>
              <a:lin ang="16200000" scaled="1"/>
            </a:gradFill>
            <a:ln w="9525" cap="flat" cmpd="sng" algn="ctr">
              <a:solidFill>
                <a:schemeClr val="accent2">
                  <a:shade val="95000"/>
                  <a:satMod val="105000"/>
                </a:schemeClr>
              </a:solidFill>
              <a:prstDash val="solid"/>
            </a:ln>
            <a:effectLst>
              <a:outerShdw blurRad="40000" dist="20000" dir="5400000" rotWithShape="0">
                <a:srgbClr val="000000">
                  <a:alpha val="38000"/>
                </a:srgbClr>
              </a:outerShdw>
            </a:effectLst>
          </c:spPr>
          <c:cat>
            <c:strRef>
              <c:f>measure!$X$14:$Z$14</c:f>
              <c:strCache>
                <c:ptCount val="3"/>
                <c:pt idx="0">
                  <c:v>F-1</c:v>
                </c:pt>
                <c:pt idx="1">
                  <c:v>Precision</c:v>
                </c:pt>
                <c:pt idx="2">
                  <c:v>Recall</c:v>
                </c:pt>
              </c:strCache>
            </c:strRef>
          </c:cat>
          <c:val>
            <c:numRef>
              <c:f>measure!$X$18:$Z$18</c:f>
              <c:numCache>
                <c:formatCode>General</c:formatCode>
                <c:ptCount val="3"/>
                <c:pt idx="0">
                  <c:v>0.83990134283365303</c:v>
                </c:pt>
                <c:pt idx="1">
                  <c:v>0.75771360759493733</c:v>
                </c:pt>
                <c:pt idx="2">
                  <c:v>0.942087790483216</c:v>
                </c:pt>
              </c:numCache>
            </c:numRef>
          </c:val>
        </c:ser>
        <c:ser>
          <c:idx val="4"/>
          <c:order val="4"/>
          <c:tx>
            <c:strRef>
              <c:f>measure!$W$19</c:f>
              <c:strCache>
                <c:ptCount val="1"/>
                <c:pt idx="0">
                  <c:v>ADJUST</c:v>
                </c:pt>
              </c:strCache>
            </c:strRef>
          </c:tx>
          <c:spPr>
            <a:solidFill>
              <a:schemeClr val="accent2">
                <a:lumMod val="60000"/>
                <a:lumOff val="40000"/>
              </a:schemeClr>
            </a:solidFill>
          </c:spPr>
          <c:cat>
            <c:strRef>
              <c:f>measure!$X$14:$Z$14</c:f>
              <c:strCache>
                <c:ptCount val="3"/>
                <c:pt idx="0">
                  <c:v>F-1</c:v>
                </c:pt>
                <c:pt idx="1">
                  <c:v>Precision</c:v>
                </c:pt>
                <c:pt idx="2">
                  <c:v>Recall</c:v>
                </c:pt>
              </c:strCache>
            </c:strRef>
          </c:cat>
          <c:val>
            <c:numRef>
              <c:f>measure!$X$19:$Z$19</c:f>
              <c:numCache>
                <c:formatCode>General</c:formatCode>
                <c:ptCount val="3"/>
                <c:pt idx="0">
                  <c:v>0.851708891852059</c:v>
                </c:pt>
                <c:pt idx="1">
                  <c:v>0.99215173315892702</c:v>
                </c:pt>
                <c:pt idx="2">
                  <c:v>0.74609615148161801</c:v>
                </c:pt>
              </c:numCache>
            </c:numRef>
          </c:val>
        </c:ser>
        <c:ser>
          <c:idx val="5"/>
          <c:order val="5"/>
          <c:tx>
            <c:strRef>
              <c:f>measure!$W$20</c:f>
              <c:strCache>
                <c:ptCount val="1"/>
                <c:pt idx="0">
                  <c:v>FULL ALGO.</c:v>
                </c:pt>
              </c:strCache>
            </c:strRef>
          </c:tx>
          <c:spPr>
            <a:solidFill>
              <a:schemeClr val="accent2"/>
            </a:solidFill>
            <a:ln w="25400" cap="flat" cmpd="sng" algn="ctr">
              <a:solidFill>
                <a:schemeClr val="accent2">
                  <a:shade val="50000"/>
                </a:schemeClr>
              </a:solidFill>
              <a:prstDash val="solid"/>
            </a:ln>
            <a:effectLst/>
          </c:spPr>
          <c:cat>
            <c:strRef>
              <c:f>measure!$X$14:$Z$14</c:f>
              <c:strCache>
                <c:ptCount val="3"/>
                <c:pt idx="0">
                  <c:v>F-1</c:v>
                </c:pt>
                <c:pt idx="1">
                  <c:v>Precision</c:v>
                </c:pt>
                <c:pt idx="2">
                  <c:v>Recall</c:v>
                </c:pt>
              </c:strCache>
            </c:strRef>
          </c:cat>
          <c:val>
            <c:numRef>
              <c:f>measure!$X$20:$Z$20</c:f>
              <c:numCache>
                <c:formatCode>General</c:formatCode>
                <c:ptCount val="3"/>
                <c:pt idx="0">
                  <c:v>0.882249560632689</c:v>
                </c:pt>
                <c:pt idx="1">
                  <c:v>0.93734439834024896</c:v>
                </c:pt>
                <c:pt idx="2">
                  <c:v>0.83327185540391147</c:v>
                </c:pt>
              </c:numCache>
            </c:numRef>
          </c:val>
        </c:ser>
        <c:axId val="118375936"/>
        <c:axId val="118377472"/>
      </c:barChart>
      <c:catAx>
        <c:axId val="118375936"/>
        <c:scaling>
          <c:orientation val="minMax"/>
        </c:scaling>
        <c:axPos val="b"/>
        <c:tickLblPos val="nextTo"/>
        <c:crossAx val="118377472"/>
        <c:crosses val="autoZero"/>
        <c:auto val="1"/>
        <c:lblAlgn val="ctr"/>
        <c:lblOffset val="100"/>
      </c:catAx>
      <c:valAx>
        <c:axId val="118377472"/>
        <c:scaling>
          <c:orientation val="minMax"/>
          <c:max val="1"/>
        </c:scaling>
        <c:axPos val="l"/>
        <c:majorGridlines/>
        <c:numFmt formatCode="General" sourceLinked="1"/>
        <c:tickLblPos val="nextTo"/>
        <c:crossAx val="118375936"/>
        <c:crosses val="autoZero"/>
        <c:crossBetween val="between"/>
      </c:valAx>
    </c:plotArea>
    <c:legend>
      <c:legendPos val="t"/>
      <c:layout>
        <c:manualLayout>
          <c:xMode val="edge"/>
          <c:yMode val="edge"/>
          <c:x val="2.1102216389618001E-2"/>
          <c:y val="2.0833333333333412E-2"/>
          <c:w val="0.95594371536891265"/>
          <c:h val="0.13673009623797044"/>
        </c:manualLayout>
      </c:layout>
    </c:legend>
    <c:plotVisOnly val="1"/>
  </c:chart>
  <c:txPr>
    <a:bodyPr/>
    <a:lstStyle/>
    <a:p>
      <a:pPr>
        <a:defRPr sz="1200" b="1"/>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9.8511508176864354E-2"/>
          <c:y val="0.16490545824629133"/>
          <c:w val="0.87798421831887319"/>
          <c:h val="0.68984359097969894"/>
        </c:manualLayout>
      </c:layout>
      <c:barChart>
        <c:barDir val="col"/>
        <c:grouping val="clustered"/>
        <c:ser>
          <c:idx val="0"/>
          <c:order val="0"/>
          <c:tx>
            <c:strRef>
              <c:f>Sheet2!$F$9</c:f>
              <c:strCache>
                <c:ptCount val="1"/>
                <c:pt idx="0">
                  <c:v>PARTITION</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cat>
            <c:strRef>
              <c:f>Sheet2!$G$8:$I$8</c:f>
              <c:strCache>
                <c:ptCount val="3"/>
                <c:pt idx="0">
                  <c:v>F-1</c:v>
                </c:pt>
                <c:pt idx="1">
                  <c:v>Precision</c:v>
                </c:pt>
                <c:pt idx="2">
                  <c:v>Recall</c:v>
                </c:pt>
              </c:strCache>
            </c:strRef>
          </c:cat>
          <c:val>
            <c:numRef>
              <c:f>Sheet2!$G$9:$I$9</c:f>
              <c:numCache>
                <c:formatCode>General</c:formatCode>
                <c:ptCount val="3"/>
                <c:pt idx="0">
                  <c:v>0.79239138479757198</c:v>
                </c:pt>
                <c:pt idx="1">
                  <c:v>0.998880388132109</c:v>
                </c:pt>
                <c:pt idx="2">
                  <c:v>0.65664867517174585</c:v>
                </c:pt>
              </c:numCache>
            </c:numRef>
          </c:val>
        </c:ser>
        <c:ser>
          <c:idx val="1"/>
          <c:order val="1"/>
          <c:tx>
            <c:strRef>
              <c:f>Sheet2!$F$10</c:f>
              <c:strCache>
                <c:ptCount val="1"/>
                <c:pt idx="0">
                  <c:v>EARLY</c:v>
                </c:pt>
              </c:strCache>
            </c:strRef>
          </c:tx>
          <c:spPr>
            <a:solidFill>
              <a:schemeClr val="tx2">
                <a:lumMod val="60000"/>
                <a:lumOff val="40000"/>
              </a:schemeClr>
            </a:solidFill>
          </c:spPr>
          <c:cat>
            <c:strRef>
              <c:f>Sheet2!$G$8:$I$8</c:f>
              <c:strCache>
                <c:ptCount val="3"/>
                <c:pt idx="0">
                  <c:v>F-1</c:v>
                </c:pt>
                <c:pt idx="1">
                  <c:v>Precision</c:v>
                </c:pt>
                <c:pt idx="2">
                  <c:v>Recall</c:v>
                </c:pt>
              </c:strCache>
            </c:strRef>
          </c:cat>
          <c:val>
            <c:numRef>
              <c:f>Sheet2!$G$10:$I$10</c:f>
              <c:numCache>
                <c:formatCode>General</c:formatCode>
                <c:ptCount val="3"/>
                <c:pt idx="0">
                  <c:v>0.83514977037494065</c:v>
                </c:pt>
                <c:pt idx="1">
                  <c:v>0.94361833952912499</c:v>
                </c:pt>
                <c:pt idx="2">
                  <c:v>0.7490470920939446</c:v>
                </c:pt>
              </c:numCache>
            </c:numRef>
          </c:val>
        </c:ser>
        <c:ser>
          <c:idx val="2"/>
          <c:order val="2"/>
          <c:tx>
            <c:strRef>
              <c:f>Sheet2!$F$11</c:f>
              <c:strCache>
                <c:ptCount val="1"/>
                <c:pt idx="0">
                  <c:v>LATE</c:v>
                </c:pt>
              </c:strCache>
            </c:strRef>
          </c:tx>
          <c:spPr>
            <a:solidFill>
              <a:schemeClr val="accent1">
                <a:lumMod val="75000"/>
              </a:schemeClr>
            </a:solidFill>
          </c:spPr>
          <c:cat>
            <c:strRef>
              <c:f>Sheet2!$G$8:$I$8</c:f>
              <c:strCache>
                <c:ptCount val="3"/>
                <c:pt idx="0">
                  <c:v>F-1</c:v>
                </c:pt>
                <c:pt idx="1">
                  <c:v>Precision</c:v>
                </c:pt>
                <c:pt idx="2">
                  <c:v>Recall</c:v>
                </c:pt>
              </c:strCache>
            </c:strRef>
          </c:cat>
          <c:val>
            <c:numRef>
              <c:f>Sheet2!$G$11:$I$11</c:f>
              <c:numCache>
                <c:formatCode>General</c:formatCode>
                <c:ptCount val="3"/>
                <c:pt idx="0">
                  <c:v>0.81751613137098456</c:v>
                </c:pt>
                <c:pt idx="1">
                  <c:v>0.996113074204942</c:v>
                </c:pt>
                <c:pt idx="2">
                  <c:v>0.69322513217755388</c:v>
                </c:pt>
              </c:numCache>
            </c:numRef>
          </c:val>
        </c:ser>
        <c:ser>
          <c:idx val="3"/>
          <c:order val="3"/>
          <c:tx>
            <c:strRef>
              <c:f>Sheet2!$F$12</c:f>
              <c:strCache>
                <c:ptCount val="1"/>
                <c:pt idx="0">
                  <c:v>ADJUST</c:v>
                </c:pt>
              </c:strCache>
            </c:strRef>
          </c:tx>
          <c:spPr>
            <a:solidFill>
              <a:schemeClr val="tx2">
                <a:lumMod val="75000"/>
              </a:schemeClr>
            </a:solidFill>
          </c:spPr>
          <c:cat>
            <c:strRef>
              <c:f>Sheet2!$G$8:$I$8</c:f>
              <c:strCache>
                <c:ptCount val="3"/>
                <c:pt idx="0">
                  <c:v>F-1</c:v>
                </c:pt>
                <c:pt idx="1">
                  <c:v>Precision</c:v>
                </c:pt>
                <c:pt idx="2">
                  <c:v>Recall</c:v>
                </c:pt>
              </c:strCache>
            </c:strRef>
          </c:cat>
          <c:val>
            <c:numRef>
              <c:f>Sheet2!$G$12:$I$12</c:f>
              <c:numCache>
                <c:formatCode>General</c:formatCode>
                <c:ptCount val="3"/>
                <c:pt idx="0">
                  <c:v>0.88224956063269</c:v>
                </c:pt>
                <c:pt idx="1">
                  <c:v>0.93734439834024896</c:v>
                </c:pt>
                <c:pt idx="2">
                  <c:v>0.8332718554039158</c:v>
                </c:pt>
              </c:numCache>
            </c:numRef>
          </c:val>
        </c:ser>
        <c:axId val="118573312"/>
        <c:axId val="118583296"/>
      </c:barChart>
      <c:catAx>
        <c:axId val="118573312"/>
        <c:scaling>
          <c:orientation val="minMax"/>
        </c:scaling>
        <c:axPos val="b"/>
        <c:tickLblPos val="nextTo"/>
        <c:txPr>
          <a:bodyPr/>
          <a:lstStyle/>
          <a:p>
            <a:pPr>
              <a:defRPr sz="1800" b="1"/>
            </a:pPr>
            <a:endParaRPr lang="en-US"/>
          </a:p>
        </c:txPr>
        <c:crossAx val="118583296"/>
        <c:crosses val="autoZero"/>
        <c:auto val="1"/>
        <c:lblAlgn val="ctr"/>
        <c:lblOffset val="100"/>
      </c:catAx>
      <c:valAx>
        <c:axId val="118583296"/>
        <c:scaling>
          <c:orientation val="minMax"/>
          <c:max val="1"/>
          <c:min val="0.5"/>
        </c:scaling>
        <c:axPos val="l"/>
        <c:majorGridlines/>
        <c:numFmt formatCode="General" sourceLinked="1"/>
        <c:tickLblPos val="nextTo"/>
        <c:txPr>
          <a:bodyPr/>
          <a:lstStyle/>
          <a:p>
            <a:pPr>
              <a:defRPr sz="1600"/>
            </a:pPr>
            <a:endParaRPr lang="en-US"/>
          </a:p>
        </c:txPr>
        <c:crossAx val="118573312"/>
        <c:crosses val="autoZero"/>
        <c:crossBetween val="between"/>
        <c:majorUnit val="0.1"/>
      </c:valAx>
    </c:plotArea>
    <c:legend>
      <c:legendPos val="t"/>
      <c:layout>
        <c:manualLayout>
          <c:xMode val="edge"/>
          <c:yMode val="edge"/>
          <c:x val="2.1687865939834482E-2"/>
          <c:y val="4.3932341790609487E-2"/>
          <c:w val="0.94929855643045313"/>
          <c:h val="7.9167336225829124E-2"/>
        </c:manualLayout>
      </c:layout>
      <c:txPr>
        <a:bodyPr/>
        <a:lstStyle/>
        <a:p>
          <a:pPr>
            <a:defRPr sz="1800" b="1"/>
          </a:pPr>
          <a:endParaRPr lang="en-US"/>
        </a:p>
      </c:txPr>
    </c:legend>
    <c:plotVisOnly val="1"/>
  </c:chart>
  <c:spPr>
    <a:noFill/>
    <a:ln w="25400" cap="flat" cmpd="sng" algn="ctr">
      <a:noFill/>
      <a:prstDash val="solid"/>
    </a:ln>
    <a:effectLst/>
  </c:spPr>
  <c:txPr>
    <a:bodyPr/>
    <a:lstStyle/>
    <a:p>
      <a:pPr>
        <a:defRPr>
          <a:solidFill>
            <a:sysClr val="windowText" lastClr="000000"/>
          </a:solidFill>
          <a:latin typeface="+mn-lt"/>
          <a:ea typeface="+mn-ea"/>
          <a:cs typeface="+mn-cs"/>
        </a:defRPr>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8.7953043881360507E-2"/>
          <c:y val="0.19058451026954748"/>
          <c:w val="0.89106187085114552"/>
          <c:h val="0.67799795858852507"/>
        </c:manualLayout>
      </c:layout>
      <c:barChart>
        <c:barDir val="col"/>
        <c:grouping val="clustered"/>
        <c:ser>
          <c:idx val="0"/>
          <c:order val="0"/>
          <c:tx>
            <c:strRef>
              <c:f>Sheet2!$A$16</c:f>
              <c:strCache>
                <c:ptCount val="1"/>
                <c:pt idx="0">
                  <c:v>PARTITION</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cat>
            <c:strRef>
              <c:f>Sheet2!$B$15:$D$15</c:f>
              <c:strCache>
                <c:ptCount val="3"/>
                <c:pt idx="0">
                  <c:v>F-1</c:v>
                </c:pt>
                <c:pt idx="1">
                  <c:v>Precision</c:v>
                </c:pt>
                <c:pt idx="2">
                  <c:v>Recall</c:v>
                </c:pt>
              </c:strCache>
            </c:strRef>
          </c:cat>
          <c:val>
            <c:numRef>
              <c:f>Sheet2!$B$16:$D$16</c:f>
              <c:numCache>
                <c:formatCode>General</c:formatCode>
                <c:ptCount val="3"/>
                <c:pt idx="0">
                  <c:v>0.67592033796017892</c:v>
                </c:pt>
                <c:pt idx="1">
                  <c:v>1</c:v>
                </c:pt>
                <c:pt idx="2">
                  <c:v>0.51048313582496996</c:v>
                </c:pt>
              </c:numCache>
            </c:numRef>
          </c:val>
        </c:ser>
        <c:ser>
          <c:idx val="1"/>
          <c:order val="1"/>
          <c:tx>
            <c:strRef>
              <c:f>Sheet2!$A$17</c:f>
              <c:strCache>
                <c:ptCount val="1"/>
                <c:pt idx="0">
                  <c:v>CENTER</c:v>
                </c:pt>
              </c:strCache>
            </c:strRef>
          </c:tx>
          <c:spPr>
            <a:solidFill>
              <a:schemeClr val="tx2">
                <a:lumMod val="60000"/>
                <a:lumOff val="40000"/>
              </a:schemeClr>
            </a:solidFill>
          </c:spPr>
          <c:cat>
            <c:strRef>
              <c:f>Sheet2!$B$15:$D$15</c:f>
              <c:strCache>
                <c:ptCount val="3"/>
                <c:pt idx="0">
                  <c:v>F-1</c:v>
                </c:pt>
                <c:pt idx="1">
                  <c:v>Precision</c:v>
                </c:pt>
                <c:pt idx="2">
                  <c:v>Recall</c:v>
                </c:pt>
              </c:strCache>
            </c:strRef>
          </c:cat>
          <c:val>
            <c:numRef>
              <c:f>Sheet2!$B$17:$D$17</c:f>
              <c:numCache>
                <c:formatCode>General</c:formatCode>
                <c:ptCount val="3"/>
                <c:pt idx="0">
                  <c:v>0.64400494437577904</c:v>
                </c:pt>
                <c:pt idx="1">
                  <c:v>1</c:v>
                </c:pt>
                <c:pt idx="2">
                  <c:v>0.47493163172288272</c:v>
                </c:pt>
              </c:numCache>
            </c:numRef>
          </c:val>
        </c:ser>
        <c:ser>
          <c:idx val="2"/>
          <c:order val="2"/>
          <c:tx>
            <c:strRef>
              <c:f>Sheet2!$A$18</c:f>
              <c:strCache>
                <c:ptCount val="1"/>
                <c:pt idx="0">
                  <c:v>MERGE</c:v>
                </c:pt>
              </c:strCache>
            </c:strRef>
          </c:tx>
          <c:spPr>
            <a:solidFill>
              <a:schemeClr val="tx2">
                <a:lumMod val="75000"/>
              </a:schemeClr>
            </a:solidFill>
          </c:spPr>
          <c:cat>
            <c:strRef>
              <c:f>Sheet2!$B$15:$D$15</c:f>
              <c:strCache>
                <c:ptCount val="3"/>
                <c:pt idx="0">
                  <c:v>F-1</c:v>
                </c:pt>
                <c:pt idx="1">
                  <c:v>Precision</c:v>
                </c:pt>
                <c:pt idx="2">
                  <c:v>Recall</c:v>
                </c:pt>
              </c:strCache>
            </c:strRef>
          </c:cat>
          <c:val>
            <c:numRef>
              <c:f>Sheet2!$B$18:$D$18</c:f>
              <c:numCache>
                <c:formatCode>General</c:formatCode>
                <c:ptCount val="3"/>
                <c:pt idx="0">
                  <c:v>0.66545012165450712</c:v>
                </c:pt>
                <c:pt idx="1">
                  <c:v>1</c:v>
                </c:pt>
                <c:pt idx="2">
                  <c:v>0.49863263445761102</c:v>
                </c:pt>
              </c:numCache>
            </c:numRef>
          </c:val>
        </c:ser>
        <c:ser>
          <c:idx val="8"/>
          <c:order val="3"/>
          <c:tx>
            <c:strRef>
              <c:f>Sheet2!$A$24</c:f>
              <c:strCache>
                <c:ptCount val="1"/>
                <c:pt idx="0">
                  <c:v>ADJUST</c:v>
                </c:pt>
              </c:strCache>
            </c:strRef>
          </c:tx>
          <c:spPr>
            <a:solidFill>
              <a:schemeClr val="tx1">
                <a:lumMod val="95000"/>
                <a:lumOff val="5000"/>
              </a:schemeClr>
            </a:solidFill>
          </c:spPr>
          <c:cat>
            <c:strRef>
              <c:f>Sheet2!$B$15:$D$15</c:f>
              <c:strCache>
                <c:ptCount val="3"/>
                <c:pt idx="0">
                  <c:v>F-1</c:v>
                </c:pt>
                <c:pt idx="1">
                  <c:v>Precision</c:v>
                </c:pt>
                <c:pt idx="2">
                  <c:v>Recall</c:v>
                </c:pt>
              </c:strCache>
            </c:strRef>
          </c:cat>
          <c:val>
            <c:numRef>
              <c:f>Sheet2!$B$24:$D$24</c:f>
              <c:numCache>
                <c:formatCode>General</c:formatCode>
                <c:ptCount val="3"/>
                <c:pt idx="0">
                  <c:v>0.92292587137949111</c:v>
                </c:pt>
                <c:pt idx="1">
                  <c:v>1</c:v>
                </c:pt>
                <c:pt idx="2">
                  <c:v>0.85688240656336012</c:v>
                </c:pt>
              </c:numCache>
            </c:numRef>
          </c:val>
        </c:ser>
        <c:axId val="118527872"/>
        <c:axId val="118529408"/>
      </c:barChart>
      <c:catAx>
        <c:axId val="118527872"/>
        <c:scaling>
          <c:orientation val="minMax"/>
        </c:scaling>
        <c:axPos val="b"/>
        <c:tickLblPos val="nextTo"/>
        <c:txPr>
          <a:bodyPr/>
          <a:lstStyle/>
          <a:p>
            <a:pPr>
              <a:defRPr sz="1800" b="1"/>
            </a:pPr>
            <a:endParaRPr lang="en-US"/>
          </a:p>
        </c:txPr>
        <c:crossAx val="118529408"/>
        <c:crosses val="autoZero"/>
        <c:auto val="1"/>
        <c:lblAlgn val="ctr"/>
        <c:lblOffset val="100"/>
      </c:catAx>
      <c:valAx>
        <c:axId val="118529408"/>
        <c:scaling>
          <c:orientation val="minMax"/>
          <c:max val="1"/>
        </c:scaling>
        <c:axPos val="l"/>
        <c:majorGridlines/>
        <c:numFmt formatCode="General" sourceLinked="1"/>
        <c:tickLblPos val="nextTo"/>
        <c:txPr>
          <a:bodyPr/>
          <a:lstStyle/>
          <a:p>
            <a:pPr>
              <a:defRPr sz="1600"/>
            </a:pPr>
            <a:endParaRPr lang="en-US"/>
          </a:p>
        </c:txPr>
        <c:crossAx val="118527872"/>
        <c:crosses val="autoZero"/>
        <c:crossBetween val="between"/>
        <c:majorUnit val="0.1"/>
      </c:valAx>
    </c:plotArea>
    <c:legend>
      <c:legendPos val="t"/>
      <c:layout>
        <c:manualLayout>
          <c:xMode val="edge"/>
          <c:yMode val="edge"/>
          <c:x val="2.3989392392403496E-4"/>
          <c:y val="5.5201433154187932E-4"/>
          <c:w val="0.98263188976377969"/>
          <c:h val="0.15743504887976245"/>
        </c:manualLayout>
      </c:layout>
      <c:txPr>
        <a:bodyPr/>
        <a:lstStyle/>
        <a:p>
          <a:pPr>
            <a:defRPr sz="1800" b="0"/>
          </a:pPr>
          <a:endParaRPr lang="en-US"/>
        </a:p>
      </c:txPr>
    </c:legend>
    <c:plotVisOnly val="1"/>
  </c:chart>
  <c:spPr>
    <a:ln>
      <a:noFill/>
    </a:ln>
  </c:spPr>
  <c:externalData r:id="rId2"/>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manualLayout>
          <c:layoutTarget val="inner"/>
          <c:xMode val="edge"/>
          <c:yMode val="edge"/>
          <c:x val="8.8320662503395236E-2"/>
          <c:y val="0.19058451026954759"/>
          <c:w val="0.89060654056174016"/>
          <c:h val="0.67799795858852463"/>
        </c:manualLayout>
      </c:layout>
      <c:barChart>
        <c:barDir val="col"/>
        <c:grouping val="clustered"/>
        <c:ser>
          <c:idx val="0"/>
          <c:order val="0"/>
          <c:tx>
            <c:strRef>
              <c:f>Sheet2!$A$27</c:f>
              <c:strCache>
                <c:ptCount val="1"/>
                <c:pt idx="0">
                  <c:v>PARTITION</c:v>
                </c:pt>
              </c:strCache>
            </c:strRef>
          </c:tx>
          <c:spPr>
            <a:gradFill rotWithShape="1">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w="9525" cap="flat" cmpd="sng" algn="ctr">
              <a:solidFill>
                <a:schemeClr val="accent1">
                  <a:shade val="95000"/>
                  <a:satMod val="105000"/>
                </a:schemeClr>
              </a:solidFill>
              <a:prstDash val="solid"/>
            </a:ln>
            <a:effectLst>
              <a:outerShdw blurRad="40000" dist="20000" dir="5400000" rotWithShape="0">
                <a:srgbClr val="000000">
                  <a:alpha val="38000"/>
                </a:srgbClr>
              </a:outerShdw>
            </a:effectLst>
          </c:spPr>
          <c:cat>
            <c:strRef>
              <c:f>Sheet2!$B$26:$D$26</c:f>
              <c:strCache>
                <c:ptCount val="3"/>
                <c:pt idx="0">
                  <c:v>F-1</c:v>
                </c:pt>
                <c:pt idx="1">
                  <c:v>Precision</c:v>
                </c:pt>
                <c:pt idx="2">
                  <c:v>Recall</c:v>
                </c:pt>
              </c:strCache>
            </c:strRef>
          </c:cat>
          <c:val>
            <c:numRef>
              <c:f>Sheet2!$B$27:$D$27</c:f>
              <c:numCache>
                <c:formatCode>General</c:formatCode>
                <c:ptCount val="3"/>
                <c:pt idx="0">
                  <c:v>0.85121006068582195</c:v>
                </c:pt>
                <c:pt idx="1">
                  <c:v>0.98195006747638303</c:v>
                </c:pt>
                <c:pt idx="2">
                  <c:v>0.75119370241322081</c:v>
                </c:pt>
              </c:numCache>
            </c:numRef>
          </c:val>
        </c:ser>
        <c:ser>
          <c:idx val="1"/>
          <c:order val="1"/>
          <c:tx>
            <c:strRef>
              <c:f>Sheet2!$A$28</c:f>
              <c:strCache>
                <c:ptCount val="1"/>
                <c:pt idx="0">
                  <c:v>CENTER</c:v>
                </c:pt>
              </c:strCache>
            </c:strRef>
          </c:tx>
          <c:spPr>
            <a:solidFill>
              <a:schemeClr val="tx2">
                <a:lumMod val="60000"/>
                <a:lumOff val="40000"/>
              </a:schemeClr>
            </a:solidFill>
            <a:ln>
              <a:solidFill>
                <a:schemeClr val="tx2">
                  <a:lumMod val="60000"/>
                  <a:lumOff val="40000"/>
                </a:schemeClr>
              </a:solidFill>
            </a:ln>
          </c:spPr>
          <c:cat>
            <c:strRef>
              <c:f>Sheet2!$B$26:$D$26</c:f>
              <c:strCache>
                <c:ptCount val="3"/>
                <c:pt idx="0">
                  <c:v>F-1</c:v>
                </c:pt>
                <c:pt idx="1">
                  <c:v>Precision</c:v>
                </c:pt>
                <c:pt idx="2">
                  <c:v>Recall</c:v>
                </c:pt>
              </c:strCache>
            </c:strRef>
          </c:cat>
          <c:val>
            <c:numRef>
              <c:f>Sheet2!$B$28:$D$28</c:f>
              <c:numCache>
                <c:formatCode>General</c:formatCode>
                <c:ptCount val="3"/>
                <c:pt idx="0">
                  <c:v>0.85311812179016278</c:v>
                </c:pt>
                <c:pt idx="1">
                  <c:v>0.98860737969732959</c:v>
                </c:pt>
                <c:pt idx="2">
                  <c:v>0.75029036004645699</c:v>
                </c:pt>
              </c:numCache>
            </c:numRef>
          </c:val>
        </c:ser>
        <c:ser>
          <c:idx val="2"/>
          <c:order val="2"/>
          <c:tx>
            <c:strRef>
              <c:f>Sheet2!$A$29</c:f>
              <c:strCache>
                <c:ptCount val="1"/>
                <c:pt idx="0">
                  <c:v>MERGE</c:v>
                </c:pt>
              </c:strCache>
            </c:strRef>
          </c:tx>
          <c:spPr>
            <a:solidFill>
              <a:schemeClr val="tx2">
                <a:lumMod val="75000"/>
              </a:schemeClr>
            </a:solidFill>
          </c:spPr>
          <c:cat>
            <c:strRef>
              <c:f>Sheet2!$B$26:$D$26</c:f>
              <c:strCache>
                <c:ptCount val="3"/>
                <c:pt idx="0">
                  <c:v>F-1</c:v>
                </c:pt>
                <c:pt idx="1">
                  <c:v>Precision</c:v>
                </c:pt>
                <c:pt idx="2">
                  <c:v>Recall</c:v>
                </c:pt>
              </c:strCache>
            </c:strRef>
          </c:cat>
          <c:val>
            <c:numRef>
              <c:f>Sheet2!$B$29:$D$29</c:f>
              <c:numCache>
                <c:formatCode>General</c:formatCode>
                <c:ptCount val="3"/>
                <c:pt idx="0">
                  <c:v>0.87951122477976651</c:v>
                </c:pt>
                <c:pt idx="1">
                  <c:v>0.97834676782045149</c:v>
                </c:pt>
                <c:pt idx="2">
                  <c:v>0.79881275003225416</c:v>
                </c:pt>
              </c:numCache>
            </c:numRef>
          </c:val>
        </c:ser>
        <c:ser>
          <c:idx val="8"/>
          <c:order val="3"/>
          <c:tx>
            <c:strRef>
              <c:f>Sheet2!$A$35</c:f>
              <c:strCache>
                <c:ptCount val="1"/>
                <c:pt idx="0">
                  <c:v>ADJUST</c:v>
                </c:pt>
              </c:strCache>
            </c:strRef>
          </c:tx>
          <c:spPr>
            <a:solidFill>
              <a:schemeClr val="tx1">
                <a:lumMod val="95000"/>
                <a:lumOff val="5000"/>
              </a:schemeClr>
            </a:solidFill>
          </c:spPr>
          <c:cat>
            <c:strRef>
              <c:f>Sheet2!$B$26:$D$26</c:f>
              <c:strCache>
                <c:ptCount val="3"/>
                <c:pt idx="0">
                  <c:v>F-1</c:v>
                </c:pt>
                <c:pt idx="1">
                  <c:v>Precision</c:v>
                </c:pt>
                <c:pt idx="2">
                  <c:v>Recall</c:v>
                </c:pt>
              </c:strCache>
            </c:strRef>
          </c:cat>
          <c:val>
            <c:numRef>
              <c:f>Sheet2!$B$35:$D$35</c:f>
              <c:numCache>
                <c:formatCode>General</c:formatCode>
                <c:ptCount val="3"/>
                <c:pt idx="0">
                  <c:v>0.97749821671746295</c:v>
                </c:pt>
                <c:pt idx="1">
                  <c:v>0.98240354535974195</c:v>
                </c:pt>
                <c:pt idx="2">
                  <c:v>0.972641631178227</c:v>
                </c:pt>
              </c:numCache>
            </c:numRef>
          </c:val>
        </c:ser>
        <c:axId val="118749056"/>
        <c:axId val="118750592"/>
      </c:barChart>
      <c:catAx>
        <c:axId val="118749056"/>
        <c:scaling>
          <c:orientation val="minMax"/>
        </c:scaling>
        <c:axPos val="b"/>
        <c:tickLblPos val="nextTo"/>
        <c:crossAx val="118750592"/>
        <c:crosses val="autoZero"/>
        <c:auto val="1"/>
        <c:lblAlgn val="ctr"/>
        <c:lblOffset val="100"/>
      </c:catAx>
      <c:valAx>
        <c:axId val="118750592"/>
        <c:scaling>
          <c:orientation val="minMax"/>
          <c:max val="1"/>
        </c:scaling>
        <c:axPos val="l"/>
        <c:majorGridlines/>
        <c:numFmt formatCode="General" sourceLinked="1"/>
        <c:tickLblPos val="nextTo"/>
        <c:txPr>
          <a:bodyPr/>
          <a:lstStyle/>
          <a:p>
            <a:pPr>
              <a:defRPr sz="1600" b="0"/>
            </a:pPr>
            <a:endParaRPr lang="en-US"/>
          </a:p>
        </c:txPr>
        <c:crossAx val="118749056"/>
        <c:crosses val="autoZero"/>
        <c:crossBetween val="between"/>
        <c:majorUnit val="0.1"/>
      </c:valAx>
    </c:plotArea>
    <c:legend>
      <c:legendPos val="t"/>
      <c:layout>
        <c:manualLayout>
          <c:xMode val="edge"/>
          <c:yMode val="edge"/>
          <c:x val="1.0587232630403958E-2"/>
          <c:y val="1.9726700829063352E-3"/>
          <c:w val="0.97739071409178024"/>
          <c:h val="0.15735574719826834"/>
        </c:manualLayout>
      </c:layout>
      <c:txPr>
        <a:bodyPr/>
        <a:lstStyle/>
        <a:p>
          <a:pPr>
            <a:defRPr sz="1800"/>
          </a:pPr>
          <a:endParaRPr lang="en-US"/>
        </a:p>
      </c:txPr>
    </c:legend>
    <c:plotVisOnly val="1"/>
  </c:chart>
  <c:spPr>
    <a:ln>
      <a:noFill/>
    </a:ln>
  </c:spPr>
  <c:txPr>
    <a:bodyPr/>
    <a:lstStyle/>
    <a:p>
      <a:pPr>
        <a:defRPr sz="1800" b="1"/>
      </a:pPr>
      <a:endParaRPr lang="en-US"/>
    </a:p>
  </c:txPr>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A15953B-BD40-48AA-9288-AE0EEB1C1594}" type="datetimeFigureOut">
              <a:rPr lang="en-US" smtClean="0"/>
              <a:pPr/>
              <a:t>12/7/2012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99B30E9-314C-4334-912C-4CA27598296F}"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16701EB-3D01-4A98-AABA-057F6EB918DB}" type="datetimeFigureOut">
              <a:rPr lang="en-US" smtClean="0"/>
              <a:pPr/>
              <a:t>12/7/2012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325B6A-AFBD-4956-99C3-8391943125E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p:txBody>
          <a:bodyPr/>
          <a:lstStyle/>
          <a:p>
            <a:pPr>
              <a:defRPr/>
            </a:pPr>
            <a:fld id="{884EF40E-20A6-40D5-8753-14AF7590AED7}" type="slidenum">
              <a:rPr lang="en-GB" smtClean="0">
                <a:solidFill>
                  <a:prstClr val="black"/>
                </a:solidFill>
              </a:rPr>
              <a:pPr>
                <a:defRPr/>
              </a:pPr>
              <a:t>1</a:t>
            </a:fld>
            <a:endParaRPr lang="en-GB" smtClean="0">
              <a:solidFill>
                <a:prstClr val="black"/>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marL="228600" indent="-228600" eaLnBrk="1" hangingPunct="1">
              <a:buNone/>
            </a:pPr>
            <a:endParaRPr lang="en-GB" dirty="0" smtClean="0">
              <a:latin typeface="Times" pitchFamily="18"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r>
              <a:rPr lang="en-US" baseline="0" dirty="0" smtClean="0"/>
              <a:t>Based on the above motivation, I study the problems of record linkage that require tolerance to high diversity of values. Specifically, I focus on two sub-problems. 1. linking temporal records, where values of real-world entities change over time; 2. linking group records, where values diverse among different members of the same group.  </a:t>
            </a:r>
            <a:endParaRPr lang="en-US" dirty="0"/>
          </a:p>
        </p:txBody>
      </p:sp>
      <p:sp>
        <p:nvSpPr>
          <p:cNvPr id="4" name="Slide Number Placeholder 3"/>
          <p:cNvSpPr>
            <a:spLocks noGrp="1"/>
          </p:cNvSpPr>
          <p:nvPr>
            <p:ph type="sldNum" sz="quarter" idx="10"/>
          </p:nvPr>
        </p:nvSpPr>
        <p:spPr/>
        <p:txBody>
          <a:bodyPr/>
          <a:lstStyle/>
          <a:p>
            <a:fld id="{52325B6A-AFBD-4956-99C3-8391943125E9}"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We will take in more details first;</a:t>
            </a:r>
            <a:r>
              <a:rPr lang="en-US" baseline="0" dirty="0" smtClean="0"/>
              <a:t> 2 only briefly on group</a:t>
            </a:r>
            <a:endParaRPr lang="en-US" dirty="0"/>
          </a:p>
        </p:txBody>
      </p:sp>
      <p:sp>
        <p:nvSpPr>
          <p:cNvPr id="4" name="Slide Number Placeholder 3"/>
          <p:cNvSpPr>
            <a:spLocks noGrp="1"/>
          </p:cNvSpPr>
          <p:nvPr>
            <p:ph type="sldNum" sz="quarter" idx="10"/>
          </p:nvPr>
        </p:nvSpPr>
        <p:spPr/>
        <p:txBody>
          <a:bodyPr/>
          <a:lstStyle/>
          <a:p>
            <a:fld id="{52325B6A-AFBD-4956-99C3-8391943125E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Here are 12 records from DBLP, each extracted from one publication record</a:t>
            </a:r>
          </a:p>
          <a:p>
            <a:endParaRPr lang="en-US" baseline="0" dirty="0" smtClean="0"/>
          </a:p>
          <a:p>
            <a:r>
              <a:rPr lang="en-US" baseline="0" dirty="0" smtClean="0"/>
              <a:t>with author name, affiliation, and publishing year. </a:t>
            </a:r>
          </a:p>
          <a:p>
            <a:endParaRPr lang="en-US" baseline="0" dirty="0" smtClean="0"/>
          </a:p>
          <a:p>
            <a:r>
              <a:rPr lang="en-US" baseline="0" dirty="0" smtClean="0"/>
              <a:t>The questions we’ll answer are: 1. how many authors are there? 2. what are their authoring histories?  </a:t>
            </a:r>
            <a:endParaRPr lang="en-US" dirty="0"/>
          </a:p>
        </p:txBody>
      </p:sp>
      <p:sp>
        <p:nvSpPr>
          <p:cNvPr id="4" name="Slide Number Placeholder 3"/>
          <p:cNvSpPr>
            <a:spLocks noGrp="1"/>
          </p:cNvSpPr>
          <p:nvPr>
            <p:ph type="sldNum" sz="quarter" idx="10"/>
          </p:nvPr>
        </p:nvSpPr>
        <p:spPr/>
        <p:txBody>
          <a:bodyPr/>
          <a:lstStyle/>
          <a:p>
            <a:fld id="{0D765561-5A8D-41EE-8B5F-37185CBD0E27}" type="slidenum">
              <a:rPr lang="en-US" smtClean="0">
                <a:solidFill>
                  <a:prstClr val="black"/>
                </a:solidFill>
              </a: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reality, these</a:t>
            </a:r>
            <a:r>
              <a:rPr lang="en-US" baseline="0" dirty="0" smtClean="0"/>
              <a:t> 12  records belong to 3 authors. </a:t>
            </a:r>
          </a:p>
          <a:p>
            <a:endParaRPr lang="en-US" baseline="0" dirty="0" smtClean="0"/>
          </a:p>
          <a:p>
            <a:r>
              <a:rPr lang="en-US" baseline="0" dirty="0" smtClean="0"/>
              <a:t>First one, </a:t>
            </a:r>
          </a:p>
          <a:p>
            <a:endParaRPr lang="en-US" baseline="0" dirty="0" smtClean="0"/>
          </a:p>
          <a:p>
            <a:r>
              <a:rPr lang="en-US" baseline="0" dirty="0" smtClean="0"/>
              <a:t>First one, name change; affiliation move</a:t>
            </a:r>
          </a:p>
          <a:p>
            <a:endParaRPr lang="en-US" baseline="0" dirty="0" smtClean="0"/>
          </a:p>
          <a:p>
            <a:r>
              <a:rPr lang="en-US" baseline="0" dirty="0" smtClean="0"/>
              <a:t>Second one, Dong Xin (name-surname), affiliation move</a:t>
            </a:r>
            <a:endParaRPr lang="en-US" dirty="0"/>
          </a:p>
        </p:txBody>
      </p:sp>
      <p:sp>
        <p:nvSpPr>
          <p:cNvPr id="4" name="Slide Number Placeholder 3"/>
          <p:cNvSpPr>
            <a:spLocks noGrp="1"/>
          </p:cNvSpPr>
          <p:nvPr>
            <p:ph type="sldNum" sz="quarter" idx="10"/>
          </p:nvPr>
        </p:nvSpPr>
        <p:spPr/>
        <p:txBody>
          <a:bodyPr/>
          <a:lstStyle/>
          <a:p>
            <a:fld id="{0D765561-5A8D-41EE-8B5F-37185CBD0E27}" type="slidenum">
              <a:rPr lang="en-US" smtClean="0">
                <a:solidFill>
                  <a:prstClr val="black"/>
                </a:solidFill>
              </a:rPr>
              <a:pPr/>
              <a:t>13</a:t>
            </a:fld>
            <a:endParaRPr 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very common solution is to require high value consistency. So if two records have the same/similar author names, the same affiliation, we will merge them. </a:t>
            </a:r>
          </a:p>
          <a:p>
            <a:endParaRPr lang="en-US" dirty="0"/>
          </a:p>
          <a:p>
            <a:r>
              <a:rPr lang="en-US" dirty="0" smtClean="0"/>
              <a:t>It</a:t>
            </a:r>
            <a:r>
              <a:rPr lang="en-US" baseline="0" dirty="0" smtClean="0"/>
              <a:t> results in 5 authors. this solution causes false negative.  </a:t>
            </a:r>
            <a:endParaRPr lang="en-US" dirty="0" smtClean="0"/>
          </a:p>
        </p:txBody>
      </p:sp>
      <p:sp>
        <p:nvSpPr>
          <p:cNvPr id="4" name="Slide Number Placeholder 3"/>
          <p:cNvSpPr>
            <a:spLocks noGrp="1"/>
          </p:cNvSpPr>
          <p:nvPr>
            <p:ph type="sldNum" sz="quarter" idx="10"/>
          </p:nvPr>
        </p:nvSpPr>
        <p:spPr/>
        <p:txBody>
          <a:bodyPr/>
          <a:lstStyle/>
          <a:p>
            <a:fld id="{0D765561-5A8D-41EE-8B5F-37185CBD0E27}" type="slidenum">
              <a:rPr lang="en-US" smtClean="0">
                <a:solidFill>
                  <a:prstClr val="black"/>
                </a:solidFill>
              </a:rPr>
              <a:pPr/>
              <a:t>14</a:t>
            </a:fld>
            <a:endParaRPr 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solution is to match records once they have similar names. Then we will have two clusters,</a:t>
            </a:r>
            <a:r>
              <a:rPr lang="en-US" baseline="0" dirty="0" smtClean="0"/>
              <a:t> and in the worst case, we may even merge all records together. </a:t>
            </a:r>
            <a:endParaRPr lang="en-US" dirty="0"/>
          </a:p>
        </p:txBody>
      </p:sp>
      <p:sp>
        <p:nvSpPr>
          <p:cNvPr id="4" name="Slide Number Placeholder 3"/>
          <p:cNvSpPr>
            <a:spLocks noGrp="1"/>
          </p:cNvSpPr>
          <p:nvPr>
            <p:ph type="sldNum" sz="quarter" idx="10"/>
          </p:nvPr>
        </p:nvSpPr>
        <p:spPr/>
        <p:txBody>
          <a:bodyPr/>
          <a:lstStyle/>
          <a:p>
            <a:fld id="{0D765561-5A8D-41EE-8B5F-37185CBD0E27}" type="slidenum">
              <a:rPr lang="en-US" smtClean="0">
                <a:solidFill>
                  <a:prstClr val="black"/>
                </a:solidFill>
              </a: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Despite</a:t>
            </a:r>
            <a:r>
              <a:rPr lang="en-US" baseline="0" dirty="0" smtClean="0"/>
              <a:t> the above challenges, temporal information actually presents additional evidence for record linkage. </a:t>
            </a:r>
          </a:p>
          <a:p>
            <a:r>
              <a:rPr lang="en-US" baseline="0" dirty="0" smtClean="0"/>
              <a:t>First, record values typically transit smoothly. E.g., after Dong Xin moved to MSR, he still keeps some co-authors from the former affiliation. </a:t>
            </a:r>
          </a:p>
          <a:p>
            <a:r>
              <a:rPr lang="en-US" baseline="0" dirty="0" smtClean="0"/>
              <a:t>Second, record values seldom change erratically. In reality, it is not likely that an author was in UI in 2004, and moved to UW one year later, and moved back to UI in 2007. </a:t>
            </a:r>
          </a:p>
          <a:p>
            <a:r>
              <a:rPr lang="en-US" baseline="0" dirty="0" smtClean="0"/>
              <a:t>Third, records that refer to the same real-world entity often observe continuity. E.g., when we see a record with author name Xin Dong in 1991, and another one with the same name 13 years later, we are not so confident to say these two records belong to the same author.  </a:t>
            </a:r>
            <a:endParaRPr lang="en-US" dirty="0"/>
          </a:p>
        </p:txBody>
      </p:sp>
      <p:sp>
        <p:nvSpPr>
          <p:cNvPr id="4" name="Slide Number Placeholder 3"/>
          <p:cNvSpPr>
            <a:spLocks noGrp="1"/>
          </p:cNvSpPr>
          <p:nvPr>
            <p:ph type="sldNum" sz="quarter" idx="10"/>
          </p:nvPr>
        </p:nvSpPr>
        <p:spPr/>
        <p:txBody>
          <a:bodyPr/>
          <a:lstStyle/>
          <a:p>
            <a:fld id="{0D765561-5A8D-41EE-8B5F-37185CBD0E27}" type="slidenum">
              <a:rPr lang="en-US" smtClean="0">
                <a:solidFill>
                  <a:prstClr val="black"/>
                </a:solidFill>
              </a: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Given these</a:t>
            </a:r>
            <a:r>
              <a:rPr lang="en-US" baseline="0" dirty="0" smtClean="0"/>
              <a:t> motivations,  our intuitions for temporal record linkage are as follows: </a:t>
            </a:r>
          </a:p>
          <a:p>
            <a:pPr marL="228600" indent="-228600">
              <a:buAutoNum type="arabicPeriod"/>
            </a:pPr>
            <a:r>
              <a:rPr lang="en-US" baseline="0" dirty="0" smtClean="0"/>
              <a:t>We’d like to give less penalty on different values over time. E.g., even r2 and r5 have different affiliations (after 5 years), it is not a strong indicator for us to split them;</a:t>
            </a:r>
          </a:p>
          <a:p>
            <a:pPr marL="228600" indent="-228600">
              <a:buAutoNum type="arabicPeriod"/>
            </a:pPr>
            <a:r>
              <a:rPr lang="en-US" baseline="0" dirty="0" smtClean="0"/>
              <a:t>We’d like to give less reward on same values over time. E.g., even r1 and r2 have the same author name, it is not a strong indicator for us to merge them. </a:t>
            </a:r>
          </a:p>
          <a:p>
            <a:pPr marL="228600" indent="-228600">
              <a:buAutoNum type="arabicPeriod"/>
            </a:pPr>
            <a:r>
              <a:rPr lang="en-US" baseline="0" dirty="0" smtClean="0"/>
              <a:t>We’d consider the records in time order (what benefit we can get; global evidence; show in the example)</a:t>
            </a:r>
          </a:p>
          <a:p>
            <a:pPr marL="685800" lvl="1" indent="-228600">
              <a:buAutoNum type="arabicPeriod"/>
            </a:pPr>
            <a:r>
              <a:rPr lang="en-US" baseline="0" dirty="0" smtClean="0"/>
              <a:t>Such that we can get a global view of the evolution, e.g., XD@UW 2004-2007, moving after 5 yrs is </a:t>
            </a:r>
            <a:r>
              <a:rPr lang="en-US" baseline="0" dirty="0" err="1" smtClean="0"/>
              <a:t>reasonble</a:t>
            </a:r>
            <a:r>
              <a:rPr lang="en-US" baseline="0" dirty="0" smtClean="0"/>
              <a:t> </a:t>
            </a:r>
          </a:p>
        </p:txBody>
      </p:sp>
      <p:sp>
        <p:nvSpPr>
          <p:cNvPr id="4" name="Slide Number Placeholder 3"/>
          <p:cNvSpPr>
            <a:spLocks noGrp="1"/>
          </p:cNvSpPr>
          <p:nvPr>
            <p:ph type="sldNum" sz="quarter" idx="10"/>
          </p:nvPr>
        </p:nvSpPr>
        <p:spPr/>
        <p:txBody>
          <a:bodyPr/>
          <a:lstStyle/>
          <a:p>
            <a:fld id="{0D765561-5A8D-41EE-8B5F-37185CBD0E27}" type="slidenum">
              <a:rPr lang="en-US" smtClean="0">
                <a:solidFill>
                  <a:prstClr val="black"/>
                </a:solidFill>
              </a: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We will take in more details first;</a:t>
            </a:r>
            <a:r>
              <a:rPr lang="en-US" baseline="0" dirty="0" smtClean="0"/>
              <a:t> 2 only briefly on group</a:t>
            </a:r>
            <a:endParaRPr lang="en-US" dirty="0"/>
          </a:p>
        </p:txBody>
      </p:sp>
      <p:sp>
        <p:nvSpPr>
          <p:cNvPr id="4" name="Slide Number Placeholder 3"/>
          <p:cNvSpPr>
            <a:spLocks noGrp="1"/>
          </p:cNvSpPr>
          <p:nvPr>
            <p:ph type="sldNum" sz="quarter" idx="10"/>
          </p:nvPr>
        </p:nvSpPr>
        <p:spPr/>
        <p:txBody>
          <a:bodyPr/>
          <a:lstStyle/>
          <a:p>
            <a:fld id="{52325B6A-AFBD-4956-99C3-8391943125E9}"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Luna move from … to… we don’t want to </a:t>
            </a:r>
            <a:r>
              <a:rPr lang="en-US" dirty="0" err="1" smtClean="0"/>
              <a:t>panlize</a:t>
            </a:r>
            <a:r>
              <a:rPr lang="en-US" baseline="0" dirty="0" smtClean="0"/>
              <a:t> … </a:t>
            </a:r>
            <a:endParaRPr lang="en-US" dirty="0" smtClean="0"/>
          </a:p>
          <a:p>
            <a:endParaRPr lang="en-US" dirty="0" smtClean="0"/>
          </a:p>
          <a:p>
            <a:r>
              <a:rPr lang="en-US" dirty="0" smtClean="0"/>
              <a:t>Our RL techniques leverage temporal info. in two ways. </a:t>
            </a:r>
          </a:p>
          <a:p>
            <a:endParaRPr lang="en-US" dirty="0" smtClean="0"/>
          </a:p>
          <a:p>
            <a:r>
              <a:rPr lang="en-US" dirty="0" smtClean="0"/>
              <a:t>First, when</a:t>
            </a:r>
            <a:r>
              <a:rPr lang="en-US" baseline="0" dirty="0" smtClean="0"/>
              <a:t> computing record similarity, we introduce the concept of time decay that captures the effect of elapsed time on value evolution. </a:t>
            </a:r>
            <a:endParaRPr lang="en-US" dirty="0" smtClean="0"/>
          </a:p>
          <a:p>
            <a:endParaRPr lang="en-US" dirty="0" smtClean="0"/>
          </a:p>
          <a:p>
            <a:r>
              <a:rPr lang="en-US" dirty="0" smtClean="0"/>
              <a:t>The first notion is disagreement</a:t>
            </a:r>
            <a:r>
              <a:rPr lang="en-US" baseline="0" dirty="0" smtClean="0"/>
              <a:t> decay. </a:t>
            </a:r>
          </a:p>
          <a:p>
            <a:endParaRPr lang="en-US" baseline="0" dirty="0" smtClean="0"/>
          </a:p>
          <a:p>
            <a:r>
              <a:rPr lang="en-US" baseline="0" dirty="0" smtClean="0"/>
              <a:t>The intuition of disagreement decay is that different values over a long time is not a strong indicator of referring to different entities. </a:t>
            </a:r>
          </a:p>
          <a:p>
            <a:endParaRPr lang="en-US" baseline="0" dirty="0" smtClean="0"/>
          </a:p>
          <a:p>
            <a:r>
              <a:rPr lang="en-US" baseline="0" dirty="0" smtClean="0"/>
              <a:t>e.g., Luna was in UW from 2001 to 2007 and works in AT&amp;T since 2007.  the different affiliation values should not prevent us from merging the two records. </a:t>
            </a:r>
          </a:p>
          <a:p>
            <a:endParaRPr lang="en-US" baseline="0" dirty="0" smtClean="0"/>
          </a:p>
          <a:p>
            <a:r>
              <a:rPr lang="en-US" baseline="0" dirty="0" smtClean="0"/>
              <a:t>We give the formal definition of disagreement decay.</a:t>
            </a:r>
          </a:p>
        </p:txBody>
      </p:sp>
      <p:sp>
        <p:nvSpPr>
          <p:cNvPr id="4" name="Slide Number Placeholder 3"/>
          <p:cNvSpPr>
            <a:spLocks noGrp="1"/>
          </p:cNvSpPr>
          <p:nvPr>
            <p:ph type="sldNum" sz="quarter" idx="10"/>
          </p:nvPr>
        </p:nvSpPr>
        <p:spPr/>
        <p:txBody>
          <a:bodyPr/>
          <a:lstStyle/>
          <a:p>
            <a:fld id="{0D765561-5A8D-41EE-8B5F-37185CBD0E2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still,</a:t>
            </a:r>
            <a:r>
              <a:rPr lang="en-US" baseline="0" dirty="0" smtClean="0"/>
              <a:t> there are mistakes on her records. </a:t>
            </a:r>
            <a:r>
              <a:rPr lang="en-US" baseline="0" dirty="0" err="1" smtClean="0"/>
              <a:t>E.g</a:t>
            </a:r>
            <a:r>
              <a:rPr lang="en-US" baseline="0" dirty="0" smtClean="0"/>
              <a:t>, These two papers are wrongly merged. </a:t>
            </a:r>
            <a:endParaRPr lang="en-US" dirty="0"/>
          </a:p>
        </p:txBody>
      </p:sp>
      <p:sp>
        <p:nvSpPr>
          <p:cNvPr id="4" name="Slide Number Placeholder 3"/>
          <p:cNvSpPr>
            <a:spLocks noGrp="1"/>
          </p:cNvSpPr>
          <p:nvPr>
            <p:ph type="sldNum" sz="quarter" idx="10"/>
          </p:nvPr>
        </p:nvSpPr>
        <p:spPr/>
        <p:txBody>
          <a:bodyPr/>
          <a:lstStyle/>
          <a:p>
            <a:fld id="{0D765561-5A8D-41EE-8B5F-37185CBD0E27}"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a:t>
            </a:r>
            <a:r>
              <a:rPr lang="en-US" dirty="0" err="1" smtClean="0"/>
              <a:t>adam</a:t>
            </a:r>
            <a:r>
              <a:rPr lang="en-US" dirty="0" smtClean="0"/>
              <a:t>,</a:t>
            </a:r>
            <a:r>
              <a:rPr lang="en-US" baseline="0" dirty="0" smtClean="0"/>
              <a:t> we do not want to </a:t>
            </a:r>
            <a:r>
              <a:rPr lang="en-US" baseline="0" dirty="0" err="1" smtClean="0"/>
              <a:t>overaward</a:t>
            </a:r>
            <a:r>
              <a:rPr lang="en-US" baseline="0" dirty="0" smtClean="0"/>
              <a:t> the name similarity</a:t>
            </a:r>
            <a:endParaRPr lang="en-US" dirty="0" smtClean="0"/>
          </a:p>
          <a:p>
            <a:endParaRPr lang="en-US" dirty="0" smtClean="0"/>
          </a:p>
          <a:p>
            <a:r>
              <a:rPr lang="en-US" dirty="0" smtClean="0"/>
              <a:t>Similarly, we have the notion of agreement decay. The intuition is, …</a:t>
            </a:r>
          </a:p>
          <a:p>
            <a:endParaRPr lang="en-US" dirty="0" smtClean="0"/>
          </a:p>
          <a:p>
            <a:r>
              <a:rPr lang="en-US" dirty="0" smtClean="0"/>
              <a:t>e.g., obviously,</a:t>
            </a:r>
            <a:r>
              <a:rPr lang="en-US" baseline="0" dirty="0" smtClean="0"/>
              <a:t> these are two different people, even though they have the same names. </a:t>
            </a:r>
          </a:p>
          <a:p>
            <a:endParaRPr lang="en-US" baseline="0" dirty="0" smtClean="0"/>
          </a:p>
          <a:p>
            <a:r>
              <a:rPr lang="en-US" baseline="0" dirty="0" smtClean="0"/>
              <a:t>We give the formal definition of agreement decay:</a:t>
            </a:r>
            <a:endParaRPr lang="en-US" dirty="0"/>
          </a:p>
        </p:txBody>
      </p:sp>
      <p:sp>
        <p:nvSpPr>
          <p:cNvPr id="4" name="Slide Number Placeholder 3"/>
          <p:cNvSpPr>
            <a:spLocks noGrp="1"/>
          </p:cNvSpPr>
          <p:nvPr>
            <p:ph type="sldNum" sz="quarter" idx="10"/>
          </p:nvPr>
        </p:nvSpPr>
        <p:spPr/>
        <p:txBody>
          <a:bodyPr/>
          <a:lstStyle/>
          <a:p>
            <a:fld id="{0D765561-5A8D-41EE-8B5F-37185CBD0E2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e.g., disagreement decay, 2 year, 10 year, 20 year, change </a:t>
            </a:r>
            <a:r>
              <a:rPr lang="en-US" baseline="0" dirty="0" err="1" smtClean="0"/>
              <a:t>aff</a:t>
            </a:r>
            <a:r>
              <a:rPr lang="en-US" baseline="0" dirty="0" smtClean="0"/>
              <a:t>. Prob.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Move data-set (359 inventors, in year)</a:t>
            </a:r>
          </a:p>
          <a:p>
            <a:r>
              <a:rPr lang="en-US" baseline="0" dirty="0" smtClean="0"/>
              <a:t>5 year: </a:t>
            </a:r>
          </a:p>
          <a:p>
            <a:r>
              <a:rPr lang="en-US" baseline="0" dirty="0" smtClean="0"/>
              <a:t>15 year: </a:t>
            </a:r>
          </a:p>
          <a:p>
            <a:endParaRPr lang="en-US" baseline="0" dirty="0" smtClean="0"/>
          </a:p>
          <a:p>
            <a:r>
              <a:rPr lang="en-US" baseline="0" dirty="0" err="1" smtClean="0"/>
              <a:t>annimation</a:t>
            </a:r>
            <a:endParaRPr lang="en-US" dirty="0"/>
          </a:p>
        </p:txBody>
      </p:sp>
      <p:sp>
        <p:nvSpPr>
          <p:cNvPr id="4" name="Slide Number Placeholder 3"/>
          <p:cNvSpPr>
            <a:spLocks noGrp="1"/>
          </p:cNvSpPr>
          <p:nvPr>
            <p:ph type="sldNum" sz="quarter" idx="10"/>
          </p:nvPr>
        </p:nvSpPr>
        <p:spPr/>
        <p:txBody>
          <a:bodyPr/>
          <a:lstStyle/>
          <a:p>
            <a:fld id="{52325B6A-AFBD-4956-99C3-8391943125E9}"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can learn decay from sampled data sets, where we know if two records refer to the same entity.</a:t>
            </a:r>
          </a:p>
          <a:p>
            <a:r>
              <a:rPr lang="en-US" baseline="0" dirty="0" smtClean="0"/>
              <a:t>To compute decay, we first collect two types of statistics: </a:t>
            </a:r>
          </a:p>
          <a:p>
            <a:pPr marL="228600" indent="-228600">
              <a:buAutoNum type="arabicPeriod"/>
            </a:pPr>
            <a:r>
              <a:rPr lang="en-US" baseline="0" dirty="0" smtClean="0"/>
              <a:t>A full life span:  e.g., the </a:t>
            </a:r>
            <a:r>
              <a:rPr lang="en-US" baseline="0" dirty="0" err="1" smtClean="0"/>
              <a:t>affi</a:t>
            </a:r>
            <a:r>
              <a:rPr lang="en-US" baseline="0" dirty="0" smtClean="0"/>
              <a:t>. of E2 had been UW since 2004 and changed in 2009; so we have a full life span of 5 years. </a:t>
            </a:r>
          </a:p>
          <a:p>
            <a:r>
              <a:rPr lang="en-US" baseline="0" dirty="0" smtClean="0"/>
              <a:t>2. A partial life span:  e.g., the </a:t>
            </a:r>
            <a:r>
              <a:rPr lang="en-US" baseline="0" dirty="0" err="1" smtClean="0"/>
              <a:t>affi</a:t>
            </a:r>
            <a:r>
              <a:rPr lang="en-US" baseline="0" dirty="0" smtClean="0"/>
              <a:t>. Of E3 had been MSR since 2008 and we haven’t seen any change by 2010, so we know it hasn’t change for 3 years, but we are not sure if it will change in the future. so we have a partial life span of 3 years  </a:t>
            </a:r>
          </a:p>
          <a:p>
            <a:r>
              <a:rPr lang="en-US" baseline="0" dirty="0" smtClean="0"/>
              <a:t>We compute disagreement decay by the following formula.</a:t>
            </a:r>
          </a:p>
          <a:p>
            <a:r>
              <a:rPr lang="en-US" baseline="0" dirty="0" smtClean="0"/>
              <a:t>e.g., When \delta t=1, we haven’t seen any change of affiliation within one year.  So the decay is 0. </a:t>
            </a:r>
          </a:p>
          <a:p>
            <a:endParaRPr lang="en-US" baseline="0" dirty="0" smtClean="0"/>
          </a:p>
          <a:p>
            <a:r>
              <a:rPr lang="en-US" baseline="0" dirty="0" smtClean="0"/>
              <a:t>When \delta t=4, among two </a:t>
            </a:r>
            <a:r>
              <a:rPr lang="en-US" baseline="0" dirty="0" err="1" smtClean="0"/>
              <a:t>affi</a:t>
            </a:r>
            <a:r>
              <a:rPr lang="en-US" baseline="0" dirty="0" smtClean="0"/>
              <a:t>. Changes, we see one entity changing </a:t>
            </a:r>
            <a:r>
              <a:rPr lang="en-US" baseline="0" dirty="0" err="1" smtClean="0"/>
              <a:t>aff</a:t>
            </a:r>
            <a:r>
              <a:rPr lang="en-US" baseline="0" dirty="0" smtClean="0"/>
              <a:t>. Within 4 years, for the three partial life spans, their life span is below 4.  we are not sure if any of them will change in 4 years. </a:t>
            </a:r>
          </a:p>
          <a:p>
            <a:endParaRPr lang="en-US" baseline="0" dirty="0" smtClean="0"/>
          </a:p>
          <a:p>
            <a:r>
              <a:rPr lang="en-US" baseline="0" dirty="0" smtClean="0"/>
              <a:t>we are not sure if any entity keeps </a:t>
            </a:r>
            <a:r>
              <a:rPr lang="en-US" baseline="0" dirty="0" err="1" smtClean="0"/>
              <a:t>aff</a:t>
            </a:r>
            <a:r>
              <a:rPr lang="en-US" baseline="0" dirty="0" smtClean="0"/>
              <a:t>. For more than 4 years. So the decay is .5. </a:t>
            </a:r>
            <a:endParaRPr lang="en-US" dirty="0"/>
          </a:p>
        </p:txBody>
      </p:sp>
      <p:sp>
        <p:nvSpPr>
          <p:cNvPr id="4" name="Slide Number Placeholder 3"/>
          <p:cNvSpPr>
            <a:spLocks noGrp="1"/>
          </p:cNvSpPr>
          <p:nvPr>
            <p:ph type="sldNum" sz="quarter" idx="10"/>
          </p:nvPr>
        </p:nvSpPr>
        <p:spPr/>
        <p:txBody>
          <a:bodyPr/>
          <a:lstStyle/>
          <a:p>
            <a:fld id="{0D765561-5A8D-41EE-8B5F-37185CBD0E2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decayed first </a:t>
            </a:r>
          </a:p>
          <a:p>
            <a:endParaRPr lang="en-US" dirty="0" smtClean="0"/>
          </a:p>
          <a:p>
            <a:r>
              <a:rPr lang="en-US" dirty="0" smtClean="0"/>
              <a:t>Instead</a:t>
            </a:r>
            <a:r>
              <a:rPr lang="en-US" baseline="0" dirty="0" smtClean="0"/>
              <a:t> of using uniform weight, we assign weight according to decay. Name, agree,  </a:t>
            </a:r>
            <a:endParaRPr lang="en-US" dirty="0" smtClean="0"/>
          </a:p>
          <a:p>
            <a:endParaRPr lang="en-US" dirty="0" smtClean="0"/>
          </a:p>
          <a:p>
            <a:r>
              <a:rPr lang="en-US" dirty="0" smtClean="0"/>
              <a:t>We use this</a:t>
            </a:r>
            <a:r>
              <a:rPr lang="en-US" baseline="0" dirty="0" smtClean="0"/>
              <a:t> formula to compute decayed similarity, where the weight of attributes are the compensation of their decays. </a:t>
            </a:r>
          </a:p>
          <a:p>
            <a:r>
              <a:rPr lang="en-US" baseline="0" dirty="0" smtClean="0"/>
              <a:t>Given two record r1, r2, since name of the two records are the same, we use agreement decay, and the weight for name is compensation of decay; Similarly, affiliations of the two records are different, we use disagreement decay, and the weight of affiliation is .1. The overall decay similarity of r1, r2 is .9, which will probably allow us to merge the two records.   </a:t>
            </a:r>
          </a:p>
          <a:p>
            <a:endParaRPr lang="en-US" baseline="0" dirty="0" smtClean="0"/>
          </a:p>
          <a:p>
            <a:r>
              <a:rPr lang="en-US" baseline="0" dirty="0" smtClean="0"/>
              <a:t>However, the no decayed </a:t>
            </a:r>
            <a:r>
              <a:rPr lang="en-US" baseline="0" dirty="0" err="1" smtClean="0"/>
              <a:t>simi</a:t>
            </a:r>
            <a:r>
              <a:rPr lang="en-US" baseline="0" dirty="0" smtClean="0"/>
              <a:t>. Is .5. given such a low </a:t>
            </a:r>
            <a:r>
              <a:rPr lang="en-US" baseline="0" dirty="0" err="1" smtClean="0"/>
              <a:t>sim</a:t>
            </a:r>
            <a:r>
              <a:rPr lang="en-US" baseline="0" dirty="0" smtClean="0"/>
              <a:t>, we will consider r1 and r2 as </a:t>
            </a:r>
            <a:r>
              <a:rPr lang="en-US" baseline="0" dirty="0" err="1" smtClean="0"/>
              <a:t>unmatch</a:t>
            </a:r>
            <a:r>
              <a:rPr lang="en-US" baseline="0" dirty="0" smtClean="0"/>
              <a:t>. </a:t>
            </a:r>
          </a:p>
        </p:txBody>
      </p:sp>
      <p:sp>
        <p:nvSpPr>
          <p:cNvPr id="4" name="Slide Number Placeholder 3"/>
          <p:cNvSpPr>
            <a:spLocks noGrp="1"/>
          </p:cNvSpPr>
          <p:nvPr>
            <p:ph type="sldNum" sz="quarter" idx="10"/>
          </p:nvPr>
        </p:nvSpPr>
        <p:spPr/>
        <p:txBody>
          <a:bodyPr/>
          <a:lstStyle/>
          <a:p>
            <a:fld id="{0D765561-5A8D-41EE-8B5F-37185CBD0E2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2325B6A-AFBD-4956-99C3-8391943125E9}"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Motivation</a:t>
            </a:r>
          </a:p>
          <a:p>
            <a:endParaRPr lang="en-US" dirty="0" smtClean="0"/>
          </a:p>
          <a:p>
            <a:r>
              <a:rPr lang="en-US" dirty="0" smtClean="0"/>
              <a:t>Baseline: </a:t>
            </a:r>
            <a:r>
              <a:rPr lang="en-US" dirty="0" err="1" smtClean="0"/>
              <a:t>spesific</a:t>
            </a:r>
            <a:r>
              <a:rPr lang="en-US" baseline="0" dirty="0" smtClean="0"/>
              <a:t> </a:t>
            </a:r>
          </a:p>
          <a:p>
            <a:endParaRPr lang="en-US" baseline="0" dirty="0" smtClean="0"/>
          </a:p>
          <a:p>
            <a:r>
              <a:rPr lang="en-US" baseline="0" dirty="0" smtClean="0"/>
              <a:t>Recall, high; precision, low; f-measure, still improves  (5 </a:t>
            </a:r>
            <a:r>
              <a:rPr lang="en-US" baseline="0" dirty="0" err="1" smtClean="0"/>
              <a:t>mins</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325B6A-AFBD-4956-99C3-8391943125E9}"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We will take in more details first;</a:t>
            </a:r>
            <a:r>
              <a:rPr lang="en-US" baseline="0" dirty="0" smtClean="0"/>
              <a:t> 2 only briefly on group</a:t>
            </a:r>
            <a:endParaRPr lang="en-US" dirty="0"/>
          </a:p>
        </p:txBody>
      </p:sp>
      <p:sp>
        <p:nvSpPr>
          <p:cNvPr id="4" name="Slide Number Placeholder 3"/>
          <p:cNvSpPr>
            <a:spLocks noGrp="1"/>
          </p:cNvSpPr>
          <p:nvPr>
            <p:ph type="sldNum" sz="quarter" idx="10"/>
          </p:nvPr>
        </p:nvSpPr>
        <p:spPr/>
        <p:txBody>
          <a:bodyPr/>
          <a:lstStyle/>
          <a:p>
            <a:fld id="{52325B6A-AFBD-4956-99C3-8391943125E9}"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 one is called early binding.  (2 min)</a:t>
            </a:r>
          </a:p>
          <a:p>
            <a:endParaRPr lang="en-US" dirty="0" smtClean="0"/>
          </a:p>
          <a:p>
            <a:r>
              <a:rPr lang="en-US" dirty="0" smtClean="0"/>
              <a:t>The eager</a:t>
            </a:r>
            <a:r>
              <a:rPr lang="en-US" baseline="0" dirty="0" smtClean="0"/>
              <a:t> decision is ? </a:t>
            </a:r>
            <a:endParaRPr lang="en-US" dirty="0"/>
          </a:p>
        </p:txBody>
      </p:sp>
      <p:sp>
        <p:nvSpPr>
          <p:cNvPr id="4" name="Slide Number Placeholder 3"/>
          <p:cNvSpPr>
            <a:spLocks noGrp="1"/>
          </p:cNvSpPr>
          <p:nvPr>
            <p:ph type="sldNum" sz="quarter" idx="10"/>
          </p:nvPr>
        </p:nvSpPr>
        <p:spPr/>
        <p:txBody>
          <a:bodyPr/>
          <a:lstStyle/>
          <a:p>
            <a:fld id="{0D765561-5A8D-41EE-8B5F-37185CBD0E2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“2004”</a:t>
            </a:r>
          </a:p>
          <a:p>
            <a:endParaRPr lang="en-US" dirty="0" smtClean="0"/>
          </a:p>
          <a:p>
            <a:r>
              <a:rPr lang="en-US" dirty="0" smtClean="0"/>
              <a:t>R7 cannot be merged to c1, because r2</a:t>
            </a:r>
            <a:r>
              <a:rPr lang="en-US" baseline="0" dirty="0" smtClean="0"/>
              <a:t> and 7</a:t>
            </a:r>
            <a:r>
              <a:rPr lang="en-US" dirty="0" smtClean="0"/>
              <a:t> are in the same year</a:t>
            </a:r>
          </a:p>
          <a:p>
            <a:endParaRPr lang="en-US" dirty="0" smtClean="0"/>
          </a:p>
          <a:p>
            <a:r>
              <a:rPr lang="en-US" dirty="0" smtClean="0"/>
              <a:t>When</a:t>
            </a:r>
            <a:r>
              <a:rPr lang="en-US" baseline="0" dirty="0" smtClean="0"/>
              <a:t> we see r10, C2 has </a:t>
            </a:r>
            <a:r>
              <a:rPr lang="en-US" baseline="0" dirty="0" err="1" smtClean="0"/>
              <a:t>aff</a:t>
            </a:r>
            <a:r>
              <a:rPr lang="en-US" baseline="0" dirty="0" smtClean="0"/>
              <a:t>. Of MSR in 2008, changing </a:t>
            </a:r>
            <a:r>
              <a:rPr lang="en-US" baseline="0" dirty="0" err="1" smtClean="0"/>
              <a:t>aff</a:t>
            </a:r>
            <a:r>
              <a:rPr lang="en-US" baseline="0" dirty="0" smtClean="0"/>
              <a:t>. In 1 year seems unlikely. While C1 has </a:t>
            </a:r>
            <a:r>
              <a:rPr lang="en-US" baseline="0" dirty="0" err="1" smtClean="0"/>
              <a:t>aff</a:t>
            </a:r>
            <a:r>
              <a:rPr lang="en-US" baseline="0" dirty="0" smtClean="0"/>
              <a:t>. Of UW since 2004; changing </a:t>
            </a:r>
            <a:r>
              <a:rPr lang="en-US" baseline="0" dirty="0" err="1" smtClean="0"/>
              <a:t>affi</a:t>
            </a:r>
            <a:r>
              <a:rPr lang="en-US" baseline="0" dirty="0" smtClean="0"/>
              <a:t>. in 5 years is more possible. </a:t>
            </a:r>
            <a:r>
              <a:rPr lang="en-US" dirty="0" smtClean="0"/>
              <a:t>So we merge r10 with C1.</a:t>
            </a:r>
            <a:r>
              <a:rPr lang="en-US" baseline="0" dirty="0" smtClean="0"/>
              <a:t> </a:t>
            </a:r>
          </a:p>
          <a:p>
            <a:endParaRPr lang="en-US" baseline="0" dirty="0" smtClean="0"/>
          </a:p>
          <a:p>
            <a:r>
              <a:rPr lang="en-US" baseline="0" dirty="0" smtClean="0"/>
              <a:t>Give </a:t>
            </a:r>
            <a:r>
              <a:rPr lang="en-US" baseline="0" dirty="0" smtClean="0">
                <a:sym typeface="Wingdings" pitchFamily="2" charset="2"/>
              </a:rPr>
              <a:t> and </a:t>
            </a:r>
          </a:p>
          <a:p>
            <a:endParaRPr lang="en-US" baseline="0" dirty="0" smtClean="0">
              <a:sym typeface="Wingdings" pitchFamily="2" charset="2"/>
            </a:endParaRPr>
          </a:p>
          <a:p>
            <a:r>
              <a:rPr lang="en-US" baseline="0" dirty="0" smtClean="0">
                <a:sym typeface="Wingdings" pitchFamily="2" charset="2"/>
              </a:rPr>
              <a:t>We avoid a lot of </a:t>
            </a:r>
            <a:r>
              <a:rPr lang="en-US" baseline="0" dirty="0" err="1" smtClean="0">
                <a:sym typeface="Wingdings" pitchFamily="2" charset="2"/>
              </a:rPr>
              <a:t>fp</a:t>
            </a:r>
            <a:endParaRPr lang="en-US" baseline="0" dirty="0" smtClean="0">
              <a:sym typeface="Wingdings" pitchFamily="2" charset="2"/>
            </a:endParaRPr>
          </a:p>
          <a:p>
            <a:endParaRPr lang="en-US" baseline="0" dirty="0" smtClean="0">
              <a:sym typeface="Wingdings" pitchFamily="2" charset="2"/>
            </a:endParaRPr>
          </a:p>
          <a:p>
            <a:r>
              <a:rPr lang="en-US" baseline="0" dirty="0" smtClean="0">
                <a:sym typeface="Wingdings" pitchFamily="2" charset="2"/>
              </a:rPr>
              <a:t>Because of a wrong decision for r10, we are unable to </a:t>
            </a:r>
          </a:p>
          <a:p>
            <a:endParaRPr lang="en-US" baseline="0" dirty="0" smtClean="0">
              <a:sym typeface="Wingdings" pitchFamily="2" charset="2"/>
            </a:endParaRPr>
          </a:p>
          <a:p>
            <a:r>
              <a:rPr lang="en-US" baseline="0" dirty="0" smtClean="0">
                <a:sym typeface="Wingdings" pitchFamily="2" charset="2"/>
              </a:rPr>
              <a:t>Give red, ; black, </a:t>
            </a:r>
          </a:p>
          <a:p>
            <a:endParaRPr lang="en-US" baseline="0" dirty="0" smtClean="0">
              <a:sym typeface="Wingdings" pitchFamily="2" charset="2"/>
            </a:endParaRPr>
          </a:p>
          <a:p>
            <a:r>
              <a:rPr lang="en-US" baseline="0" dirty="0" smtClean="0">
                <a:sym typeface="Wingdings" pitchFamily="2" charset="2"/>
              </a:rPr>
              <a:t>We still merge r1 with … </a:t>
            </a:r>
          </a:p>
          <a:p>
            <a:endParaRPr lang="en-US" baseline="0" dirty="0" smtClean="0"/>
          </a:p>
          <a:p>
            <a:endParaRPr lang="en-US" baseline="0" dirty="0" smtClean="0"/>
          </a:p>
          <a:p>
            <a:r>
              <a:rPr lang="en-US" baseline="0" dirty="0" smtClean="0"/>
              <a:t>  </a:t>
            </a:r>
            <a:r>
              <a:rPr lang="en-US" dirty="0" smtClean="0"/>
              <a:t> </a:t>
            </a:r>
            <a:endParaRPr lang="en-US" dirty="0"/>
          </a:p>
        </p:txBody>
      </p:sp>
      <p:sp>
        <p:nvSpPr>
          <p:cNvPr id="4" name="Slide Number Placeholder 3"/>
          <p:cNvSpPr>
            <a:spLocks noGrp="1"/>
          </p:cNvSpPr>
          <p:nvPr>
            <p:ph type="sldNum" sz="quarter" idx="10"/>
          </p:nvPr>
        </p:nvSpPr>
        <p:spPr/>
        <p:txBody>
          <a:bodyPr/>
          <a:lstStyle/>
          <a:p>
            <a:fld id="{0D765561-5A8D-41EE-8B5F-37185CBD0E2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D765561-5A8D-41EE-8B5F-37185CBD0E2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Our co-author</a:t>
            </a:r>
            <a:r>
              <a:rPr lang="en-US" baseline="0" dirty="0" smtClean="0"/>
              <a:t> Luna has motivated a lot on this work from her own experience. </a:t>
            </a:r>
            <a:r>
              <a:rPr lang="en-US" dirty="0" smtClean="0"/>
              <a:t>She</a:t>
            </a:r>
            <a:r>
              <a:rPr lang="en-US" baseline="0" dirty="0" smtClean="0"/>
              <a:t> used to two different DBLP entries with disjoint sets of papers. And s</a:t>
            </a:r>
            <a:r>
              <a:rPr lang="en-US" dirty="0" smtClean="0"/>
              <a:t>he had</a:t>
            </a:r>
            <a:r>
              <a:rPr lang="en-US" baseline="0" dirty="0" smtClean="0"/>
              <a:t> to </a:t>
            </a:r>
            <a:r>
              <a:rPr lang="en-US" dirty="0" smtClean="0"/>
              <a:t>email to </a:t>
            </a:r>
            <a:r>
              <a:rPr lang="en-US" dirty="0" err="1" smtClean="0"/>
              <a:t>Mecheal</a:t>
            </a:r>
            <a:r>
              <a:rPr lang="en-US" dirty="0" smtClean="0"/>
              <a:t> before coming</a:t>
            </a:r>
            <a:r>
              <a:rPr lang="en-US" baseline="0" dirty="0" smtClean="0"/>
              <a:t> to the job-market.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0D765561-5A8D-41EE-8B5F-37185CBD0E27}"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Bi-partite</a:t>
            </a:r>
            <a:r>
              <a:rPr lang="en-US" baseline="0" dirty="0" smtClean="0"/>
              <a:t> graph, record on one side; cluster on the other side;</a:t>
            </a:r>
          </a:p>
          <a:p>
            <a:endParaRPr lang="en-US" baseline="0" dirty="0" smtClean="0"/>
          </a:p>
          <a:p>
            <a:r>
              <a:rPr lang="en-US" baseline="0" dirty="0" smtClean="0"/>
              <a:t>We assign </a:t>
            </a:r>
            <a:r>
              <a:rPr lang="en-US" baseline="0" dirty="0" err="1" smtClean="0"/>
              <a:t>pob</a:t>
            </a:r>
            <a:r>
              <a:rPr lang="en-US" baseline="0" dirty="0" smtClean="0"/>
              <a:t>. According to the similarity of record and cluster. New cluster prob. Derived from existing clusters, </a:t>
            </a:r>
          </a:p>
          <a:p>
            <a:endParaRPr lang="en-US" dirty="0" smtClean="0"/>
          </a:p>
          <a:p>
            <a:r>
              <a:rPr lang="en-US" dirty="0" smtClean="0"/>
              <a:t>Example</a:t>
            </a:r>
            <a:r>
              <a:rPr lang="en-US" baseline="0" dirty="0" smtClean="0"/>
              <a:t> weight on edges </a:t>
            </a:r>
          </a:p>
          <a:p>
            <a:endParaRPr lang="en-US" baseline="0" dirty="0" smtClean="0"/>
          </a:p>
          <a:p>
            <a:r>
              <a:rPr lang="en-US" baseline="0" dirty="0" smtClean="0"/>
              <a:t>Read probability for r2, r7</a:t>
            </a:r>
            <a:endParaRPr lang="en-US" dirty="0"/>
          </a:p>
        </p:txBody>
      </p:sp>
      <p:sp>
        <p:nvSpPr>
          <p:cNvPr id="4" name="Slide Number Placeholder 3"/>
          <p:cNvSpPr>
            <a:spLocks noGrp="1"/>
          </p:cNvSpPr>
          <p:nvPr>
            <p:ph type="sldNum" sz="quarter" idx="10"/>
          </p:nvPr>
        </p:nvSpPr>
        <p:spPr/>
        <p:txBody>
          <a:bodyPr/>
          <a:lstStyle/>
          <a:p>
            <a:fld id="{0D765561-5A8D-41EE-8B5F-37185CBD0E2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Global view, we didn’t merge </a:t>
            </a:r>
          </a:p>
          <a:p>
            <a:endParaRPr lang="en-US" baseline="0" dirty="0" smtClean="0"/>
          </a:p>
          <a:p>
            <a:r>
              <a:rPr lang="en-US" baseline="0" dirty="0" smtClean="0"/>
              <a:t>Late binding is conservative in assigning probability, so we fail to …</a:t>
            </a:r>
          </a:p>
          <a:p>
            <a:endParaRPr lang="en-US" baseline="0" dirty="0" smtClean="0"/>
          </a:p>
          <a:p>
            <a:r>
              <a:rPr lang="en-US" baseline="0" dirty="0" smtClean="0"/>
              <a:t>Red block, </a:t>
            </a:r>
            <a:r>
              <a:rPr lang="en-US" baseline="0" dirty="0" smtClean="0">
                <a:sym typeface="Wingdings" pitchFamily="2" charset="2"/>
              </a:rPr>
              <a:t>: r10 not merged to r10; r1 is also split</a:t>
            </a:r>
          </a:p>
          <a:p>
            <a:endParaRPr lang="en-US" baseline="0" dirty="0" smtClean="0">
              <a:sym typeface="Wingdings" pitchFamily="2" charset="2"/>
            </a:endParaRPr>
          </a:p>
          <a:p>
            <a:r>
              <a:rPr lang="en-US" baseline="0" dirty="0" smtClean="0">
                <a:sym typeface="Wingdings" pitchFamily="2" charset="2"/>
              </a:rPr>
              <a:t>Black:  </a:t>
            </a: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D765561-5A8D-41EE-8B5F-37185CBD0E27}"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Compare earlier records with cluster formed later</a:t>
            </a:r>
          </a:p>
          <a:p>
            <a:endParaRPr lang="en-US" baseline="0" dirty="0" smtClean="0"/>
          </a:p>
          <a:p>
            <a:r>
              <a:rPr lang="en-US" baseline="0" dirty="0" smtClean="0"/>
              <a:t>Keep in mind: no late binding; </a:t>
            </a:r>
          </a:p>
          <a:p>
            <a:endParaRPr lang="en-US" baseline="0" dirty="0" smtClean="0"/>
          </a:p>
          <a:p>
            <a:r>
              <a:rPr lang="en-US" baseline="0" dirty="0" smtClean="0"/>
              <a:t>E: </a:t>
            </a:r>
            <a:r>
              <a:rPr lang="en-US" baseline="0" dirty="0" err="1" smtClean="0"/>
              <a:t>derieve</a:t>
            </a:r>
            <a:r>
              <a:rPr lang="en-US" baseline="0" dirty="0" smtClean="0"/>
              <a:t> a prob. that each record belongs to a cluster</a:t>
            </a:r>
          </a:p>
          <a:p>
            <a:r>
              <a:rPr lang="en-US" baseline="0" dirty="0" smtClean="0"/>
              <a:t>Optimal clustering: for each cluster, compute the prob.,  choose max</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D765561-5A8D-41EE-8B5F-37185CBD0E2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Case 2,3 record is close to cluster; in 1 and 4, is far away from cluster C1, C4. </a:t>
            </a:r>
          </a:p>
          <a:p>
            <a:endParaRPr lang="en-US" baseline="0" dirty="0" smtClean="0"/>
          </a:p>
          <a:p>
            <a:r>
              <a:rPr lang="en-US" baseline="0" dirty="0" smtClean="0"/>
              <a:t>Use equation, use example to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0D765561-5A8D-41EE-8B5F-37185CBD0E2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Recall</a:t>
            </a:r>
            <a:r>
              <a:rPr lang="en-US" baseline="0" dirty="0" smtClean="0"/>
              <a:t> the four cases in previous slide, r10 has the </a:t>
            </a:r>
            <a:r>
              <a:rPr lang="en-US" baseline="0" dirty="0" err="1" smtClean="0"/>
              <a:t>highst</a:t>
            </a:r>
            <a:r>
              <a:rPr lang="en-US" baseline="0" dirty="0" smtClean="0"/>
              <a:t> cont. with C4. </a:t>
            </a:r>
            <a:r>
              <a:rPr lang="en-US" baseline="0" dirty="0" err="1" smtClean="0"/>
              <a:t>similary</a:t>
            </a:r>
            <a:r>
              <a:rPr lang="en-US" baseline="0" dirty="0" smtClean="0"/>
              <a:t>, r8 has the highest </a:t>
            </a:r>
            <a:r>
              <a:rPr lang="en-US" baseline="0" dirty="0" err="1" smtClean="0"/>
              <a:t>contiuity</a:t>
            </a:r>
            <a:r>
              <a:rPr lang="en-US" baseline="0" dirty="0" smtClean="0"/>
              <a:t> with c4. </a:t>
            </a:r>
          </a:p>
          <a:p>
            <a:endParaRPr lang="en-US" baseline="0" dirty="0" smtClean="0"/>
          </a:p>
          <a:p>
            <a:r>
              <a:rPr lang="en-US" baseline="0" dirty="0" smtClean="0"/>
              <a:t>Why r10 has higher cont?</a:t>
            </a:r>
          </a:p>
          <a:p>
            <a:endParaRPr lang="en-US" baseline="0" dirty="0" smtClean="0"/>
          </a:p>
          <a:p>
            <a:r>
              <a:rPr lang="en-US" baseline="0" dirty="0" smtClean="0"/>
              <a:t>1:30 36; decay: 37; clustering 42; exp: 48; related 53</a:t>
            </a:r>
            <a:endParaRPr lang="en-US" dirty="0"/>
          </a:p>
        </p:txBody>
      </p:sp>
      <p:sp>
        <p:nvSpPr>
          <p:cNvPr id="4" name="Slide Number Placeholder 3"/>
          <p:cNvSpPr>
            <a:spLocks noGrp="1"/>
          </p:cNvSpPr>
          <p:nvPr>
            <p:ph type="sldNum" sz="quarter" idx="10"/>
          </p:nvPr>
        </p:nvSpPr>
        <p:spPr/>
        <p:txBody>
          <a:bodyPr/>
          <a:lstStyle/>
          <a:p>
            <a:fld id="{0D765561-5A8D-41EE-8B5F-37185CBD0E27}"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R1 r2 are not merged, because of low </a:t>
            </a:r>
            <a:r>
              <a:rPr lang="en-US" dirty="0" err="1" smtClean="0"/>
              <a:t>contnity</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D765561-5A8D-41EE-8B5F-37185CBD0E27}"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Only clustering,</a:t>
            </a:r>
            <a:r>
              <a:rPr lang="en-US" baseline="0" dirty="0" smtClean="0"/>
              <a:t> w./o. decay, </a:t>
            </a:r>
          </a:p>
          <a:p>
            <a:endParaRPr lang="en-US" baseline="0" dirty="0" smtClean="0"/>
          </a:p>
          <a:p>
            <a:r>
              <a:rPr lang="en-US" baseline="0" dirty="0" smtClean="0"/>
              <a:t>3-4 </a:t>
            </a:r>
            <a:r>
              <a:rPr lang="en-US" baseline="0" dirty="0" err="1" smtClean="0"/>
              <a:t>mins</a:t>
            </a:r>
            <a:endParaRPr lang="en-US" dirty="0"/>
          </a:p>
        </p:txBody>
      </p:sp>
      <p:sp>
        <p:nvSpPr>
          <p:cNvPr id="4" name="Slide Number Placeholder 3"/>
          <p:cNvSpPr>
            <a:spLocks noGrp="1"/>
          </p:cNvSpPr>
          <p:nvPr>
            <p:ph type="sldNum" sz="quarter" idx="10"/>
          </p:nvPr>
        </p:nvSpPr>
        <p:spPr/>
        <p:txBody>
          <a:bodyPr/>
          <a:lstStyle/>
          <a:p>
            <a:fld id="{52325B6A-AFBD-4956-99C3-8391943125E9}"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Early</a:t>
            </a:r>
            <a:r>
              <a:rPr lang="en-US" baseline="0" dirty="0" smtClean="0"/>
              <a:t>, late has its own benefits. </a:t>
            </a:r>
          </a:p>
          <a:p>
            <a:endParaRPr lang="en-US" baseline="0" dirty="0" smtClean="0"/>
          </a:p>
          <a:p>
            <a:r>
              <a:rPr lang="en-US" baseline="0" dirty="0" smtClean="0"/>
              <a:t>Adjust has higher recall because … ; without </a:t>
            </a:r>
            <a:r>
              <a:rPr lang="en-US" baseline="0" dirty="0" err="1" smtClean="0"/>
              <a:t>precison</a:t>
            </a:r>
            <a:r>
              <a:rPr lang="en-US" baseline="0" dirty="0" smtClean="0"/>
              <a:t> much, given the global view. </a:t>
            </a:r>
            <a:endParaRPr lang="en-US" dirty="0"/>
          </a:p>
        </p:txBody>
      </p:sp>
      <p:sp>
        <p:nvSpPr>
          <p:cNvPr id="4" name="Slide Number Placeholder 3"/>
          <p:cNvSpPr>
            <a:spLocks noGrp="1"/>
          </p:cNvSpPr>
          <p:nvPr>
            <p:ph type="sldNum" sz="quarter" idx="10"/>
          </p:nvPr>
        </p:nvSpPr>
        <p:spPr/>
        <p:txBody>
          <a:bodyPr/>
          <a:lstStyle/>
          <a:p>
            <a:fld id="{0D765561-5A8D-41EE-8B5F-37185CBD0E27}"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endParaRPr lang="en-US" dirty="0" smtClean="0"/>
          </a:p>
          <a:p>
            <a:r>
              <a:rPr lang="en-US" dirty="0" smtClean="0"/>
              <a:t>We have tested</a:t>
            </a:r>
            <a:r>
              <a:rPr lang="en-US" baseline="0" dirty="0" smtClean="0"/>
              <a:t> on Xin Dong data set from DBLP that …</a:t>
            </a:r>
          </a:p>
          <a:p>
            <a:endParaRPr lang="en-US" baseline="0" dirty="0" smtClean="0"/>
          </a:p>
          <a:p>
            <a:r>
              <a:rPr lang="en-US" baseline="0" dirty="0" smtClean="0"/>
              <a:t>Our solution improved over baseline methods by 43%</a:t>
            </a:r>
            <a:endParaRPr lang="en-US" dirty="0"/>
          </a:p>
        </p:txBody>
      </p:sp>
      <p:sp>
        <p:nvSpPr>
          <p:cNvPr id="4" name="Slide Number Placeholder 3"/>
          <p:cNvSpPr>
            <a:spLocks noGrp="1"/>
          </p:cNvSpPr>
          <p:nvPr>
            <p:ph type="sldNum" sz="quarter" idx="10"/>
          </p:nvPr>
        </p:nvSpPr>
        <p:spPr/>
        <p:txBody>
          <a:bodyPr/>
          <a:lstStyle/>
          <a:p>
            <a:fld id="{0D765561-5A8D-41EE-8B5F-37185CBD0E27}"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fixed an error in DBLP: it correctly</a:t>
            </a:r>
            <a:r>
              <a:rPr lang="en-US" baseline="0" dirty="0" smtClean="0"/>
              <a:t> separates the records with affiliation UNL from Luna’s records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D765561-5A8D-41EE-8B5F-37185CBD0E27}"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story happened when Luna was visiting</a:t>
            </a:r>
            <a:r>
              <a:rPr lang="en-US" baseline="0" dirty="0" smtClean="0"/>
              <a:t> a research lab, where she tested an e-library system by searching her name. However, the system returned no results, ‘cause it mistakenly merged her papers with the publication of another author Dong Xin, whose first name is the same as Luna’s last name, and whose last name is Luna’s first name.</a:t>
            </a:r>
            <a:endParaRPr lang="en-US" dirty="0" smtClean="0"/>
          </a:p>
        </p:txBody>
      </p:sp>
      <p:sp>
        <p:nvSpPr>
          <p:cNvPr id="4" name="Slide Number Placeholder 3"/>
          <p:cNvSpPr>
            <a:spLocks noGrp="1"/>
          </p:cNvSpPr>
          <p:nvPr>
            <p:ph type="sldNum" sz="quarter" idx="10"/>
          </p:nvPr>
        </p:nvSpPr>
        <p:spPr/>
        <p:txBody>
          <a:bodyPr/>
          <a:lstStyle/>
          <a:p>
            <a:fld id="{0D765561-5A8D-41EE-8B5F-37185CBD0E27}" type="slidenum">
              <a:rPr lang="en-US" smtClean="0"/>
              <a:pPr/>
              <a:t>4</a:t>
            </a:fld>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 makes one mistake: it split two records</a:t>
            </a:r>
            <a:r>
              <a:rPr lang="en-US" baseline="0" dirty="0" smtClean="0"/>
              <a:t> from Dong Xin records. This is because the two records correspond to two journal papers and the author affiliation is out of date. </a:t>
            </a:r>
            <a:endParaRPr lang="en-US" dirty="0"/>
          </a:p>
        </p:txBody>
      </p:sp>
      <p:sp>
        <p:nvSpPr>
          <p:cNvPr id="4" name="Slide Number Placeholder 3"/>
          <p:cNvSpPr>
            <a:spLocks noGrp="1"/>
          </p:cNvSpPr>
          <p:nvPr>
            <p:ph type="sldNum" sz="quarter" idx="10"/>
          </p:nvPr>
        </p:nvSpPr>
        <p:spPr/>
        <p:txBody>
          <a:bodyPr/>
          <a:lstStyle/>
          <a:p>
            <a:fld id="{0D765561-5A8D-41EE-8B5F-37185CBD0E27}"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700 records for 18 identified</a:t>
            </a:r>
            <a:r>
              <a:rPr lang="en-US" baseline="0" dirty="0" smtClean="0"/>
              <a:t> authors. </a:t>
            </a:r>
          </a:p>
          <a:p>
            <a:endParaRPr lang="en-US" baseline="0" dirty="0" smtClean="0"/>
          </a:p>
          <a:p>
            <a:r>
              <a:rPr lang="en-US" baseline="0" dirty="0" smtClean="0"/>
              <a:t>Again adjust has the best results. </a:t>
            </a:r>
          </a:p>
          <a:p>
            <a:endParaRPr lang="en-US" baseline="0" dirty="0" smtClean="0"/>
          </a:p>
          <a:p>
            <a:r>
              <a:rPr lang="en-US" baseline="0" dirty="0" smtClean="0"/>
              <a:t>For 18 entities: </a:t>
            </a:r>
            <a:r>
              <a:rPr lang="en-US" baseline="0" dirty="0" err="1" smtClean="0"/>
              <a:t>extremly</a:t>
            </a:r>
            <a:r>
              <a:rPr lang="en-US" baseline="0" dirty="0" smtClean="0"/>
              <a:t> high recall &amp; precision .98/.97</a:t>
            </a:r>
          </a:p>
          <a:p>
            <a:endParaRPr lang="en-US" dirty="0" smtClean="0"/>
          </a:p>
          <a:p>
            <a:endParaRPr lang="en-US" dirty="0" smtClean="0"/>
          </a:p>
          <a:p>
            <a:r>
              <a:rPr lang="en-US" dirty="0" smtClean="0"/>
              <a:t>We experimented on Wei Wang data set on DBLP that…</a:t>
            </a:r>
          </a:p>
          <a:p>
            <a:endParaRPr lang="en-US" dirty="0" smtClean="0"/>
          </a:p>
          <a:p>
            <a:r>
              <a:rPr lang="en-US" dirty="0" smtClean="0"/>
              <a:t>Our approach</a:t>
            </a:r>
            <a:r>
              <a:rPr lang="en-US" baseline="0" dirty="0" smtClean="0"/>
              <a:t> improves over baseline methods by 15%.  Notice that on this hardest data set, our approach obtains both high precision and high recall. </a:t>
            </a:r>
            <a:endParaRPr lang="en-US" dirty="0"/>
          </a:p>
        </p:txBody>
      </p:sp>
      <p:sp>
        <p:nvSpPr>
          <p:cNvPr id="4" name="Slide Number Placeholder 3"/>
          <p:cNvSpPr>
            <a:spLocks noGrp="1"/>
          </p:cNvSpPr>
          <p:nvPr>
            <p:ph type="sldNum" sz="quarter" idx="10"/>
          </p:nvPr>
        </p:nvSpPr>
        <p:spPr/>
        <p:txBody>
          <a:bodyPr/>
          <a:lstStyle/>
          <a:p>
            <a:fld id="{0D765561-5A8D-41EE-8B5F-37185CBD0E27}"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also make several mistakes on existing </a:t>
            </a:r>
            <a:r>
              <a:rPr lang="en-US" baseline="0" dirty="0" err="1" smtClean="0"/>
              <a:t>ww</a:t>
            </a:r>
            <a:r>
              <a:rPr lang="en-US" baseline="0" dirty="0" smtClean="0"/>
              <a:t> entries:</a:t>
            </a:r>
          </a:p>
          <a:p>
            <a:endParaRPr lang="en-US" baseline="0" dirty="0" smtClean="0"/>
          </a:p>
          <a:p>
            <a:r>
              <a:rPr lang="en-US" baseline="0" dirty="0" smtClean="0"/>
              <a:t>e.g., we merged this w </a:t>
            </a:r>
            <a:r>
              <a:rPr lang="en-US" baseline="0" dirty="0" err="1" smtClean="0"/>
              <a:t>w</a:t>
            </a:r>
            <a:r>
              <a:rPr lang="en-US" baseline="0" dirty="0" smtClean="0"/>
              <a:t> that contains only one record with the big w </a:t>
            </a:r>
            <a:r>
              <a:rPr lang="en-US" baseline="0" dirty="0" err="1" smtClean="0"/>
              <a:t>w</a:t>
            </a:r>
            <a:r>
              <a:rPr lang="en-US" baseline="0" dirty="0" smtClean="0"/>
              <a:t> cluster that contains 72 records, because they work in the same </a:t>
            </a:r>
            <a:r>
              <a:rPr lang="en-US" baseline="0" dirty="0" err="1" smtClean="0"/>
              <a:t>uni</a:t>
            </a:r>
            <a:r>
              <a:rPr lang="en-US" baseline="0" dirty="0" smtClean="0"/>
              <a:t>. and their time stamps are quite close. </a:t>
            </a:r>
            <a:endParaRPr lang="en-US" dirty="0"/>
          </a:p>
        </p:txBody>
      </p:sp>
      <p:sp>
        <p:nvSpPr>
          <p:cNvPr id="4" name="Slide Number Placeholder 3"/>
          <p:cNvSpPr>
            <a:spLocks noGrp="1"/>
          </p:cNvSpPr>
          <p:nvPr>
            <p:ph type="sldNum" sz="quarter" idx="10"/>
          </p:nvPr>
        </p:nvSpPr>
        <p:spPr/>
        <p:txBody>
          <a:bodyPr/>
          <a:lstStyle/>
          <a:p>
            <a:fld id="{0D765561-5A8D-41EE-8B5F-37185CBD0E27}"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Another type</a:t>
            </a:r>
            <a:r>
              <a:rPr lang="en-US" baseline="0" dirty="0" smtClean="0"/>
              <a:t> of mistake is because of frequent changes. E.g., this researcher changed 3 </a:t>
            </a:r>
            <a:r>
              <a:rPr lang="en-US" baseline="0" dirty="0" err="1" smtClean="0"/>
              <a:t>affi</a:t>
            </a:r>
            <a:r>
              <a:rPr lang="en-US" baseline="0" dirty="0" smtClean="0"/>
              <a:t>. Within 4 years. And is considered as different researchers by our system. </a:t>
            </a:r>
            <a:endParaRPr lang="en-US" dirty="0" smtClean="0"/>
          </a:p>
          <a:p>
            <a:endParaRPr lang="en-US" dirty="0"/>
          </a:p>
        </p:txBody>
      </p:sp>
      <p:sp>
        <p:nvSpPr>
          <p:cNvPr id="4" name="Slide Number Placeholder 3"/>
          <p:cNvSpPr>
            <a:spLocks noGrp="1"/>
          </p:cNvSpPr>
          <p:nvPr>
            <p:ph type="sldNum" sz="quarter" idx="10"/>
          </p:nvPr>
        </p:nvSpPr>
        <p:spPr/>
        <p:txBody>
          <a:bodyPr/>
          <a:lstStyle/>
          <a:p>
            <a:fld id="{0D765561-5A8D-41EE-8B5F-37185CBD0E27}"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r>
              <a:rPr lang="en-US" sz="2600" b="1" dirty="0" smtClean="0"/>
              <a:t>Identified other </a:t>
            </a:r>
            <a:r>
              <a:rPr lang="en-US" sz="2600" b="1" dirty="0" smtClean="0">
                <a:solidFill>
                  <a:srgbClr val="C00000"/>
                </a:solidFill>
              </a:rPr>
              <a:t>130</a:t>
            </a:r>
            <a:r>
              <a:rPr lang="en-US" sz="2600" b="1" dirty="0" smtClean="0"/>
              <a:t> authors</a:t>
            </a:r>
          </a:p>
          <a:p>
            <a:pPr lvl="2"/>
            <a:r>
              <a:rPr lang="en-US" sz="2600" dirty="0" smtClean="0"/>
              <a:t>422 records : 2.7 records / author </a:t>
            </a:r>
          </a:p>
          <a:p>
            <a:endParaRPr lang="en-US" dirty="0" smtClean="0"/>
          </a:p>
          <a:p>
            <a:endParaRPr lang="en-US" dirty="0" smtClean="0"/>
          </a:p>
          <a:p>
            <a:r>
              <a:rPr lang="en-US" dirty="0" smtClean="0"/>
              <a:t>Besides</a:t>
            </a:r>
            <a:r>
              <a:rPr lang="en-US" baseline="0" dirty="0" smtClean="0"/>
              <a:t> 18 entries in DBLP, there are also 546 records that do not have independent entries on DBLP and are merged together. </a:t>
            </a:r>
          </a:p>
          <a:p>
            <a:endParaRPr lang="en-US" baseline="0" dirty="0" smtClean="0"/>
          </a:p>
          <a:p>
            <a:r>
              <a:rPr lang="en-US" baseline="0" dirty="0" smtClean="0"/>
              <a:t>For 422 records, we have identified 130 authors. The average record per author is 2.7. </a:t>
            </a:r>
          </a:p>
          <a:p>
            <a:endParaRPr lang="en-US" baseline="0" dirty="0" smtClean="0"/>
          </a:p>
          <a:p>
            <a:r>
              <a:rPr lang="en-US" baseline="0" dirty="0" smtClean="0"/>
              <a:t>For the rest 124 records, we have correctly merged 63 records to the existing WW entries on DBLP. </a:t>
            </a:r>
          </a:p>
          <a:p>
            <a:endParaRPr lang="en-US" baseline="0" dirty="0" smtClean="0"/>
          </a:p>
          <a:p>
            <a:r>
              <a:rPr lang="en-US" baseline="0" dirty="0" smtClean="0"/>
              <a:t>We wrongly merged 26 records to WW entries, because several </a:t>
            </a:r>
            <a:r>
              <a:rPr lang="en-US" baseline="0" dirty="0" err="1" smtClean="0"/>
              <a:t>wei</a:t>
            </a:r>
            <a:r>
              <a:rPr lang="en-US" baseline="0" dirty="0" smtClean="0"/>
              <a:t> </a:t>
            </a:r>
            <a:r>
              <a:rPr lang="en-US" baseline="0" dirty="0" err="1" smtClean="0"/>
              <a:t>wang</a:t>
            </a:r>
            <a:r>
              <a:rPr lang="en-US" baseline="0" dirty="0" smtClean="0"/>
              <a:t> works in the same university. Without department info, we failed to separate them.</a:t>
            </a:r>
          </a:p>
          <a:p>
            <a:endParaRPr lang="en-US" baseline="0" dirty="0" smtClean="0"/>
          </a:p>
          <a:p>
            <a:r>
              <a:rPr lang="en-US" baseline="0" dirty="0" smtClean="0"/>
              <a:t>We also wrongly merged 35 records, because their </a:t>
            </a:r>
            <a:r>
              <a:rPr lang="en-US" baseline="0" dirty="0" err="1" smtClean="0"/>
              <a:t>affi</a:t>
            </a:r>
            <a:r>
              <a:rPr lang="en-US" baseline="0" dirty="0" smtClean="0"/>
              <a:t>. Is higher similar. </a:t>
            </a:r>
            <a:endParaRPr lang="en-US" dirty="0"/>
          </a:p>
        </p:txBody>
      </p:sp>
      <p:sp>
        <p:nvSpPr>
          <p:cNvPr id="4" name="Slide Number Placeholder 3"/>
          <p:cNvSpPr>
            <a:spLocks noGrp="1"/>
          </p:cNvSpPr>
          <p:nvPr>
            <p:ph type="sldNum" sz="quarter" idx="10"/>
          </p:nvPr>
        </p:nvSpPr>
        <p:spPr/>
        <p:txBody>
          <a:bodyPr/>
          <a:lstStyle/>
          <a:p>
            <a:fld id="{0D765561-5A8D-41EE-8B5F-37185CBD0E27}"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We will take in more details first;</a:t>
            </a:r>
            <a:r>
              <a:rPr lang="en-US" baseline="0" dirty="0" smtClean="0"/>
              <a:t> 2 only briefly on group</a:t>
            </a:r>
            <a:endParaRPr lang="en-US" dirty="0"/>
          </a:p>
        </p:txBody>
      </p:sp>
      <p:sp>
        <p:nvSpPr>
          <p:cNvPr id="4" name="Slide Number Placeholder 3"/>
          <p:cNvSpPr>
            <a:spLocks noGrp="1"/>
          </p:cNvSpPr>
          <p:nvPr>
            <p:ph type="sldNum" sz="quarter" idx="10"/>
          </p:nvPr>
        </p:nvSpPr>
        <p:spPr/>
        <p:txBody>
          <a:bodyPr/>
          <a:lstStyle/>
          <a:p>
            <a:fld id="{52325B6A-AFBD-4956-99C3-8391943125E9}" type="slidenum">
              <a:rPr lang="en-US" smtClean="0"/>
              <a:pPr/>
              <a:t>46</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are 10 business</a:t>
            </a:r>
            <a:r>
              <a:rPr lang="en-US" baseline="0" dirty="0" smtClean="0"/>
              <a:t> listings found in YP, each w. business name, address, phone number, website URL, etc. </a:t>
            </a:r>
          </a:p>
          <a:p>
            <a:endParaRPr lang="en-US" baseline="0" dirty="0" smtClean="0"/>
          </a:p>
          <a:p>
            <a:r>
              <a:rPr lang="en-US" baseline="0" dirty="0" smtClean="0"/>
              <a:t>We’d like to know if there are any Taco Casa fast food chains in USA. And if yes, which listings are their chain stores. </a:t>
            </a:r>
          </a:p>
        </p:txBody>
      </p:sp>
      <p:sp>
        <p:nvSpPr>
          <p:cNvPr id="4" name="Slide Number Placeholder 3"/>
          <p:cNvSpPr>
            <a:spLocks noGrp="1"/>
          </p:cNvSpPr>
          <p:nvPr>
            <p:ph type="sldNum" sz="quarter" idx="10"/>
          </p:nvPr>
        </p:nvSpPr>
        <p:spPr/>
        <p:txBody>
          <a:bodyPr/>
          <a:lstStyle/>
          <a:p>
            <a:fld id="{52325B6A-AFBD-4956-99C3-8391943125E9}" type="slidenum">
              <a:rPr lang="en-US" smtClean="0"/>
              <a:pPr/>
              <a:t>47</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a:t>
            </a:r>
            <a:r>
              <a:rPr lang="en-US" baseline="0" dirty="0" smtClean="0"/>
              <a:t> reality, there are two Taco Casa chains. </a:t>
            </a:r>
            <a:endParaRPr lang="en-US" dirty="0"/>
          </a:p>
        </p:txBody>
      </p:sp>
      <p:sp>
        <p:nvSpPr>
          <p:cNvPr id="4" name="Slide Number Placeholder 3"/>
          <p:cNvSpPr>
            <a:spLocks noGrp="1"/>
          </p:cNvSpPr>
          <p:nvPr>
            <p:ph type="sldNum" sz="quarter" idx="10"/>
          </p:nvPr>
        </p:nvSpPr>
        <p:spPr/>
        <p:txBody>
          <a:bodyPr/>
          <a:lstStyle/>
          <a:p>
            <a:fld id="{52325B6A-AFBD-4956-99C3-8391943125E9}" type="slidenum">
              <a:rPr lang="en-US" smtClean="0"/>
              <a:pPr/>
              <a:t>48</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Again, if</a:t>
            </a:r>
            <a:r>
              <a:rPr lang="en-US" baseline="0" dirty="0" smtClean="0"/>
              <a:t> we require high value consistency, we may not find any chains, </a:t>
            </a:r>
          </a:p>
          <a:p>
            <a:endParaRPr lang="en-US" baseline="0" dirty="0" smtClean="0"/>
          </a:p>
          <a:p>
            <a:r>
              <a:rPr lang="en-US" baseline="0" dirty="0" smtClean="0"/>
              <a:t>since each listing has its local info. e.g., different address, different phone #, some different </a:t>
            </a:r>
            <a:r>
              <a:rPr lang="en-US" baseline="0" dirty="0" err="1" smtClean="0"/>
              <a:t>url</a:t>
            </a:r>
            <a:r>
              <a:rPr lang="en-US" baseline="0" dirty="0" smtClean="0"/>
              <a:t> </a:t>
            </a:r>
          </a:p>
          <a:p>
            <a:endParaRPr lang="en-US" baseline="0" dirty="0" smtClean="0"/>
          </a:p>
          <a:p>
            <a:r>
              <a:rPr lang="en-US" baseline="0" dirty="0" smtClean="0"/>
              <a:t>which is different from others.</a:t>
            </a:r>
            <a:endParaRPr lang="en-US" dirty="0"/>
          </a:p>
        </p:txBody>
      </p:sp>
      <p:sp>
        <p:nvSpPr>
          <p:cNvPr id="4" name="Slide Number Placeholder 3"/>
          <p:cNvSpPr>
            <a:spLocks noGrp="1"/>
          </p:cNvSpPr>
          <p:nvPr>
            <p:ph type="sldNum" sz="quarter" idx="10"/>
          </p:nvPr>
        </p:nvSpPr>
        <p:spPr/>
        <p:txBody>
          <a:bodyPr/>
          <a:lstStyle/>
          <a:p>
            <a:fld id="{52325B6A-AFBD-4956-99C3-8391943125E9}" type="slidenum">
              <a:rPr lang="en-US" smtClean="0"/>
              <a:pPr/>
              <a:t>49</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we </a:t>
            </a:r>
            <a:r>
              <a:rPr lang="en-US" dirty="0" smtClean="0"/>
              <a:t>match records once they have highly similar names, we may</a:t>
            </a:r>
            <a:r>
              <a:rPr lang="en-US" baseline="0" dirty="0" smtClean="0"/>
              <a:t> find one chain. </a:t>
            </a:r>
            <a:endParaRPr lang="en-US" dirty="0"/>
          </a:p>
        </p:txBody>
      </p:sp>
      <p:sp>
        <p:nvSpPr>
          <p:cNvPr id="4" name="Slide Number Placeholder 3"/>
          <p:cNvSpPr>
            <a:spLocks noGrp="1"/>
          </p:cNvSpPr>
          <p:nvPr>
            <p:ph type="sldNum" sz="quarter" idx="10"/>
          </p:nvPr>
        </p:nvSpPr>
        <p:spPr/>
        <p:txBody>
          <a:bodyPr/>
          <a:lstStyle/>
          <a:p>
            <a:fld id="{52325B6A-AFBD-4956-99C3-8391943125E9}" type="slidenum">
              <a:rPr lang="en-US" smtClean="0"/>
              <a:pPr/>
              <a:t>50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many applications that benefit from record linkage.</a:t>
            </a:r>
            <a:r>
              <a:rPr lang="en-US" baseline="0" dirty="0" smtClean="0"/>
              <a:t>  However,  Record linkage can be tricky.</a:t>
            </a:r>
          </a:p>
          <a:p>
            <a:endParaRPr lang="en-US" baseline="0" dirty="0" smtClean="0"/>
          </a:p>
          <a:p>
            <a:r>
              <a:rPr lang="en-US" baseline="0" dirty="0" smtClean="0"/>
              <a:t>Here is an example from DBLP. We find more than 18 authors named WW, and</a:t>
            </a:r>
            <a:endParaRPr lang="en-US" dirty="0" smtClean="0"/>
          </a:p>
          <a:p>
            <a:r>
              <a:rPr lang="en-US" baseline="0" dirty="0" smtClean="0"/>
              <a:t>the biggest potpourri contains more than 500 papers. We may wonder how many </a:t>
            </a:r>
            <a:r>
              <a:rPr lang="en-US" baseline="0" dirty="0" err="1" smtClean="0"/>
              <a:t>wei</a:t>
            </a:r>
            <a:r>
              <a:rPr lang="en-US" baseline="0" dirty="0" smtClean="0"/>
              <a:t> </a:t>
            </a:r>
            <a:r>
              <a:rPr lang="en-US" baseline="0" dirty="0" err="1" smtClean="0"/>
              <a:t>wang</a:t>
            </a:r>
            <a:r>
              <a:rPr lang="en-US" baseline="0" dirty="0" smtClean="0"/>
              <a:t> are there and what are their authoring histories?</a:t>
            </a:r>
          </a:p>
          <a:p>
            <a:endParaRPr lang="en-US" baseline="0" dirty="0" smtClean="0"/>
          </a:p>
          <a:p>
            <a:r>
              <a:rPr lang="en-US" baseline="0" dirty="0" smtClean="0"/>
              <a:t>Update  snapshot</a:t>
            </a:r>
            <a:endParaRPr lang="en-US" dirty="0"/>
          </a:p>
        </p:txBody>
      </p:sp>
      <p:sp>
        <p:nvSpPr>
          <p:cNvPr id="4" name="Slide Number Placeholder 3"/>
          <p:cNvSpPr>
            <a:spLocks noGrp="1"/>
          </p:cNvSpPr>
          <p:nvPr>
            <p:ph type="sldNum" sz="quarter" idx="10"/>
          </p:nvPr>
        </p:nvSpPr>
        <p:spPr/>
        <p:txBody>
          <a:bodyPr/>
          <a:lstStyle/>
          <a:p>
            <a:fld id="{0D765561-5A8D-41EE-8B5F-37185CBD0E27}" type="slidenum">
              <a:rPr lang="en-US" smtClean="0"/>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challenges of</a:t>
            </a:r>
            <a:r>
              <a:rPr lang="en-US" baseline="0" dirty="0" smtClean="0"/>
              <a:t> the problem are as follows.  First, real-world data can contain erroneous values provided from different data sources; second, records of the same business chain can vary a lot, e.g., r6-r8 each has a local phone number. Another challenge is scalability. E.g., in the data set for experiments, we have 6.8 M records. </a:t>
            </a:r>
          </a:p>
          <a:p>
            <a:endParaRPr lang="en-US" baseline="0" dirty="0" smtClean="0"/>
          </a:p>
          <a:p>
            <a:r>
              <a:rPr lang="en-US" baseline="0" dirty="0" smtClean="0"/>
              <a:t>What </a:t>
            </a:r>
            <a:endParaRPr lang="en-US" dirty="0"/>
          </a:p>
        </p:txBody>
      </p:sp>
      <p:sp>
        <p:nvSpPr>
          <p:cNvPr id="4" name="Slide Number Placeholder 3"/>
          <p:cNvSpPr>
            <a:spLocks noGrp="1"/>
          </p:cNvSpPr>
          <p:nvPr>
            <p:ph type="sldNum" sz="quarter" idx="10"/>
          </p:nvPr>
        </p:nvSpPr>
        <p:spPr/>
        <p:txBody>
          <a:bodyPr/>
          <a:lstStyle/>
          <a:p>
            <a:fld id="{52325B6A-AFBD-4956-99C3-8391943125E9}" type="slidenum">
              <a:rPr lang="en-US" smtClean="0"/>
              <a:pPr/>
              <a:t>51</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Given the</a:t>
            </a:r>
            <a:r>
              <a:rPr lang="en-US" baseline="0" dirty="0" smtClean="0"/>
              <a:t> challenges, we propose a two-stage approach.  In the first stage, we group records that are highly likely to belong to the same chain, which we call the results cores of the chains. </a:t>
            </a:r>
          </a:p>
          <a:p>
            <a:endParaRPr lang="en-US" baseline="0" dirty="0" smtClean="0"/>
          </a:p>
          <a:p>
            <a:r>
              <a:rPr lang="en-US" baseline="0" dirty="0" smtClean="0"/>
              <a:t>R4-r5, same phone</a:t>
            </a:r>
          </a:p>
          <a:p>
            <a:endParaRPr lang="en-US" baseline="0" dirty="0" smtClean="0"/>
          </a:p>
          <a:p>
            <a:r>
              <a:rPr lang="en-US" baseline="0" dirty="0" smtClean="0"/>
              <a:t>R6-r8, same </a:t>
            </a:r>
            <a:r>
              <a:rPr lang="en-US" baseline="0" dirty="0" err="1" smtClean="0"/>
              <a:t>url</a:t>
            </a:r>
            <a:endParaRPr lang="en-US" baseline="0" dirty="0" smtClean="0"/>
          </a:p>
          <a:p>
            <a:endParaRPr lang="en-US" baseline="0" dirty="0" smtClean="0"/>
          </a:p>
          <a:p>
            <a:r>
              <a:rPr lang="en-US" baseline="0" dirty="0" smtClean="0"/>
              <a:t>R3 not in any chain, because of errors; </a:t>
            </a:r>
          </a:p>
          <a:p>
            <a:endParaRPr lang="en-US" baseline="0" dirty="0" smtClean="0"/>
          </a:p>
          <a:p>
            <a:r>
              <a:rPr lang="en-US" baseline="0" dirty="0" smtClean="0"/>
              <a:t>We apply graph theory to guarantee the quality of cores in presence of possibly erroneous values. </a:t>
            </a:r>
          </a:p>
          <a:p>
            <a:endParaRPr lang="en-US" baseline="0" dirty="0" smtClean="0"/>
          </a:p>
          <a:p>
            <a:r>
              <a:rPr lang="en-US" baseline="0" dirty="0" smtClean="0"/>
              <a:t>E.g., given the possible errors in r3, we identified two cores. </a:t>
            </a:r>
          </a:p>
        </p:txBody>
      </p:sp>
      <p:sp>
        <p:nvSpPr>
          <p:cNvPr id="4" name="Slide Number Placeholder 3"/>
          <p:cNvSpPr>
            <a:spLocks noGrp="1"/>
          </p:cNvSpPr>
          <p:nvPr>
            <p:ph type="sldNum" sz="quarter" idx="10"/>
          </p:nvPr>
        </p:nvSpPr>
        <p:spPr/>
        <p:txBody>
          <a:bodyPr/>
          <a:lstStyle/>
          <a:p>
            <a:fld id="{52325B6A-AFBD-4956-99C3-8391943125E9}" type="slidenum">
              <a:rPr lang="en-US" smtClean="0"/>
              <a:pPr/>
              <a:t>52</a:t>
            </a:fld>
            <a:endParaRPr 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second stage we cluster cores and the remaining</a:t>
            </a:r>
            <a:r>
              <a:rPr lang="en-US" baseline="0" dirty="0" smtClean="0"/>
              <a:t> records. The main idea is to reward strong evidence collected from cores, and apply no penalty on local values. </a:t>
            </a:r>
          </a:p>
          <a:p>
            <a:endParaRPr lang="en-US" baseline="0" dirty="0" smtClean="0"/>
          </a:p>
          <a:p>
            <a:r>
              <a:rPr lang="en-US" baseline="0" dirty="0" smtClean="0"/>
              <a:t>E.g.,  we merge r2, r3 w. the first cores, since they share the same primary phone #.</a:t>
            </a:r>
            <a:endParaRPr lang="en-US" dirty="0"/>
          </a:p>
        </p:txBody>
      </p:sp>
      <p:sp>
        <p:nvSpPr>
          <p:cNvPr id="4" name="Slide Number Placeholder 3"/>
          <p:cNvSpPr>
            <a:spLocks noGrp="1"/>
          </p:cNvSpPr>
          <p:nvPr>
            <p:ph type="sldNum" sz="quarter" idx="10"/>
          </p:nvPr>
        </p:nvSpPr>
        <p:spPr/>
        <p:txBody>
          <a:bodyPr/>
          <a:lstStyle/>
          <a:p>
            <a:fld id="{52325B6A-AFBD-4956-99C3-8391943125E9}" type="slidenum">
              <a:rPr lang="en-US" smtClean="0"/>
              <a:pPr/>
              <a:t>53</a:t>
            </a:fld>
            <a:endParaRPr 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Then r1 is merged to the same</a:t>
            </a:r>
            <a:r>
              <a:rPr lang="en-US" baseline="0" dirty="0" smtClean="0"/>
              <a:t> cluster, since it shares the same primary URL. </a:t>
            </a:r>
            <a:endParaRPr lang="en-US" dirty="0"/>
          </a:p>
        </p:txBody>
      </p:sp>
      <p:sp>
        <p:nvSpPr>
          <p:cNvPr id="4" name="Slide Number Placeholder 3"/>
          <p:cNvSpPr>
            <a:spLocks noGrp="1"/>
          </p:cNvSpPr>
          <p:nvPr>
            <p:ph type="sldNum" sz="quarter" idx="10"/>
          </p:nvPr>
        </p:nvSpPr>
        <p:spPr/>
        <p:txBody>
          <a:bodyPr/>
          <a:lstStyle/>
          <a:p>
            <a:fld id="{52325B6A-AFBD-4956-99C3-8391943125E9}" type="slidenum">
              <a:rPr lang="en-US" smtClean="0"/>
              <a:pPr/>
              <a:t>54</a:t>
            </a:fld>
            <a:endParaRPr 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remove</a:t>
            </a:r>
          </a:p>
          <a:p>
            <a:endParaRPr lang="en-US" dirty="0" smtClean="0"/>
          </a:p>
          <a:p>
            <a:r>
              <a:rPr lang="en-US" dirty="0" smtClean="0"/>
              <a:t>We merge r9 with the second</a:t>
            </a:r>
            <a:r>
              <a:rPr lang="en-US" baseline="0" dirty="0" smtClean="0"/>
              <a:t> core, because it shares the same state, which is considered as weak evidence</a:t>
            </a:r>
          </a:p>
          <a:p>
            <a:endParaRPr lang="en-US" baseline="0" dirty="0" smtClean="0"/>
          </a:p>
          <a:p>
            <a:r>
              <a:rPr lang="en-US" baseline="0" dirty="0" smtClean="0"/>
              <a:t>One only chain in TX, merge r9 </a:t>
            </a:r>
          </a:p>
          <a:p>
            <a:endParaRPr lang="en-US" baseline="0" dirty="0" smtClean="0"/>
          </a:p>
          <a:p>
            <a:r>
              <a:rPr lang="en-US" baseline="0" dirty="0" smtClean="0"/>
              <a:t>R10, not merged because of errors</a:t>
            </a:r>
            <a:endParaRPr lang="en-US" dirty="0"/>
          </a:p>
        </p:txBody>
      </p:sp>
      <p:sp>
        <p:nvSpPr>
          <p:cNvPr id="4" name="Slide Number Placeholder 3"/>
          <p:cNvSpPr>
            <a:spLocks noGrp="1"/>
          </p:cNvSpPr>
          <p:nvPr>
            <p:ph type="sldNum" sz="quarter" idx="10"/>
          </p:nvPr>
        </p:nvSpPr>
        <p:spPr/>
        <p:txBody>
          <a:bodyPr/>
          <a:lstStyle/>
          <a:p>
            <a:fld id="{52325B6A-AFBD-4956-99C3-8391943125E9}" type="slidenum">
              <a:rPr lang="en-US" smtClean="0"/>
              <a:pPr/>
              <a:t>55</a:t>
            </a:fld>
            <a:endParaRPr 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Can remove</a:t>
            </a:r>
          </a:p>
          <a:p>
            <a:endParaRPr lang="en-US" dirty="0" smtClean="0"/>
          </a:p>
          <a:p>
            <a:r>
              <a:rPr lang="en-US" dirty="0" smtClean="0"/>
              <a:t>Notice that we</a:t>
            </a:r>
            <a:r>
              <a:rPr lang="en-US" baseline="0" dirty="0" smtClean="0"/>
              <a:t> don’t apply any penalty on local phone # to cluster records to the second chain</a:t>
            </a:r>
            <a:endParaRPr lang="en-US" dirty="0"/>
          </a:p>
        </p:txBody>
      </p:sp>
      <p:sp>
        <p:nvSpPr>
          <p:cNvPr id="4" name="Slide Number Placeholder 3"/>
          <p:cNvSpPr>
            <a:spLocks noGrp="1"/>
          </p:cNvSpPr>
          <p:nvPr>
            <p:ph type="sldNum" sz="quarter" idx="10"/>
          </p:nvPr>
        </p:nvSpPr>
        <p:spPr/>
        <p:txBody>
          <a:bodyPr/>
          <a:lstStyle/>
          <a:p>
            <a:fld id="{52325B6A-AFBD-4956-99C3-8391943125E9}" type="slidenum">
              <a:rPr lang="en-US" smtClean="0"/>
              <a:pPr/>
              <a:t>56</a:t>
            </a:fld>
            <a:endParaRPr 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Sample data </a:t>
            </a:r>
          </a:p>
          <a:p>
            <a:endParaRPr lang="en-US" dirty="0" smtClean="0"/>
          </a:p>
          <a:p>
            <a:r>
              <a:rPr lang="en-US" dirty="0" smtClean="0"/>
              <a:t>Subway &gt;</a:t>
            </a:r>
            <a:r>
              <a:rPr lang="en-US" baseline="0" dirty="0" smtClean="0"/>
              <a:t> </a:t>
            </a:r>
            <a:r>
              <a:rPr lang="en-US" baseline="0" dirty="0" err="1" smtClean="0"/>
              <a:t>McD</a:t>
            </a:r>
            <a:r>
              <a:rPr lang="en-US" baseline="0" dirty="0" smtClean="0"/>
              <a:t> &gt; KFC</a:t>
            </a:r>
          </a:p>
          <a:p>
            <a:endParaRPr lang="en-US" baseline="0" dirty="0" smtClean="0"/>
          </a:p>
          <a:p>
            <a:r>
              <a:rPr lang="en-US" baseline="0" dirty="0" smtClean="0"/>
              <a:t>Biggest chain: USPS, </a:t>
            </a:r>
          </a:p>
          <a:p>
            <a:endParaRPr lang="en-US" baseline="0" dirty="0" smtClean="0"/>
          </a:p>
          <a:p>
            <a:r>
              <a:rPr lang="en-US" baseline="0" dirty="0" smtClean="0"/>
              <a:t>Edward Jones: what is </a:t>
            </a:r>
            <a:endParaRPr lang="en-US" dirty="0" smtClean="0"/>
          </a:p>
          <a:p>
            <a:endParaRPr lang="en-US" dirty="0" smtClean="0"/>
          </a:p>
          <a:p>
            <a:r>
              <a:rPr lang="en-US" dirty="0" smtClean="0"/>
              <a:t>In a</a:t>
            </a:r>
            <a:r>
              <a:rPr lang="en-US" baseline="0" dirty="0" smtClean="0"/>
              <a:t> data set of 6.8 M records, the </a:t>
            </a:r>
            <a:r>
              <a:rPr lang="en-US" baseline="0" dirty="0" err="1" smtClean="0"/>
              <a:t>algo</a:t>
            </a:r>
            <a:r>
              <a:rPr lang="en-US" baseline="0" dirty="0" smtClean="0"/>
              <a:t>. runs in total for less than 7 hrs. and identified 80, 000 chains. These are tops chains identified by the </a:t>
            </a:r>
            <a:r>
              <a:rPr lang="en-US" baseline="0" dirty="0" err="1" smtClean="0"/>
              <a:t>algo</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325B6A-AFBD-4956-99C3-8391943125E9}" type="slidenum">
              <a:rPr lang="en-US" smtClean="0"/>
              <a:pPr/>
              <a:t>57</a:t>
            </a:fld>
            <a:endParaRPr 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also compared different components of our techniques</a:t>
            </a:r>
            <a:r>
              <a:rPr lang="en-US" baseline="0" dirty="0" smtClean="0"/>
              <a:t> w. several baseline approaches. We find that core improves over baseline on precision but has a lower recall.  Cluster performs better than baseline, applying clustering on the result of cluster does not change the results. However, when we apply clustering on the results of core, we obtain the best results. </a:t>
            </a:r>
          </a:p>
          <a:p>
            <a:endParaRPr lang="en-US" baseline="0" dirty="0" smtClean="0"/>
          </a:p>
          <a:p>
            <a:endParaRPr lang="en-US" baseline="0" dirty="0" smtClean="0"/>
          </a:p>
          <a:p>
            <a:r>
              <a:rPr lang="en-US" baseline="0" dirty="0" smtClean="0"/>
              <a:t>Back up</a:t>
            </a:r>
          </a:p>
          <a:p>
            <a:endParaRPr lang="en-US" baseline="0" dirty="0" smtClean="0"/>
          </a:p>
          <a:p>
            <a:r>
              <a:rPr lang="en-US" baseline="0" dirty="0" smtClean="0"/>
              <a:t>Core – stage 1</a:t>
            </a:r>
          </a:p>
          <a:p>
            <a:endParaRPr lang="en-US" baseline="0" dirty="0" smtClean="0"/>
          </a:p>
          <a:p>
            <a:r>
              <a:rPr lang="en-US" baseline="0" dirty="0" smtClean="0"/>
              <a:t>Core – stage 2 </a:t>
            </a:r>
          </a:p>
          <a:p>
            <a:endParaRPr lang="en-US" baseline="0" dirty="0" smtClean="0"/>
          </a:p>
          <a:p>
            <a:r>
              <a:rPr lang="en-US" baseline="0" dirty="0" smtClean="0"/>
              <a:t>Change record linkage -&gt; traditional</a:t>
            </a:r>
          </a:p>
          <a:p>
            <a:endParaRPr lang="en-US" baseline="0" dirty="0" smtClean="0"/>
          </a:p>
          <a:p>
            <a:r>
              <a:rPr lang="en-US" baseline="0" dirty="0" smtClean="0"/>
              <a:t>Mention data sets: delete perturbed </a:t>
            </a:r>
            <a:r>
              <a:rPr lang="en-US" baseline="0" dirty="0" err="1" smtClean="0"/>
              <a:t>FBIns</a:t>
            </a:r>
            <a:endParaRPr lang="en-US" dirty="0"/>
          </a:p>
        </p:txBody>
      </p:sp>
      <p:sp>
        <p:nvSpPr>
          <p:cNvPr id="4" name="Slide Number Placeholder 3"/>
          <p:cNvSpPr>
            <a:spLocks noGrp="1"/>
          </p:cNvSpPr>
          <p:nvPr>
            <p:ph type="sldNum" sz="quarter" idx="10"/>
          </p:nvPr>
        </p:nvSpPr>
        <p:spPr/>
        <p:txBody>
          <a:bodyPr/>
          <a:lstStyle/>
          <a:p>
            <a:fld id="{52325B6A-AFBD-4956-99C3-8391943125E9}" type="slidenum">
              <a:rPr lang="en-US" smtClean="0"/>
              <a:pPr/>
              <a:t>58</a:t>
            </a:fld>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 We will take in more details first;</a:t>
            </a:r>
            <a:r>
              <a:rPr lang="en-US" baseline="0" dirty="0" smtClean="0"/>
              <a:t> 2 only briefly on group</a:t>
            </a:r>
            <a:endParaRPr lang="en-US" dirty="0"/>
          </a:p>
        </p:txBody>
      </p:sp>
      <p:sp>
        <p:nvSpPr>
          <p:cNvPr id="4" name="Slide Number Placeholder 3"/>
          <p:cNvSpPr>
            <a:spLocks noGrp="1"/>
          </p:cNvSpPr>
          <p:nvPr>
            <p:ph type="sldNum" sz="quarter" idx="10"/>
          </p:nvPr>
        </p:nvSpPr>
        <p:spPr/>
        <p:txBody>
          <a:bodyPr/>
          <a:lstStyle/>
          <a:p>
            <a:fld id="{52325B6A-AFBD-4956-99C3-8391943125E9}" type="slidenum">
              <a:rPr lang="en-US" smtClean="0"/>
              <a:pPr/>
              <a:t>59</a:t>
            </a:fld>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2351B9AB-20D9-44BD-BA30-15DA16D760BF}" type="slidenum">
              <a:rPr lang="en-US" smtClean="0"/>
              <a:pPr/>
              <a:t>60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2351B9AB-20D9-44BD-BA30-15DA16D760BF}" type="slidenum">
              <a:rPr lang="en-US" smtClean="0"/>
              <a:pPr/>
              <a:t>6</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2351B9AB-20D9-44BD-BA30-15DA16D760BF}" type="slidenum">
              <a:rPr lang="en-US" smtClean="0"/>
              <a:pPr/>
              <a:t>61</a:t>
            </a:fld>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p:spPr>
        <p:txBody>
          <a:bodyPr/>
          <a:lstStyle/>
          <a:p>
            <a:r>
              <a:rPr lang="en-US" dirty="0" smtClean="0">
                <a:latin typeface="Arial" pitchFamily="34" charset="0"/>
              </a:rPr>
              <a:t>11%</a:t>
            </a:r>
          </a:p>
        </p:txBody>
      </p:sp>
      <p:sp>
        <p:nvSpPr>
          <p:cNvPr id="21507" name="Slide Number Placeholder 3"/>
          <p:cNvSpPr>
            <a:spLocks noGrp="1"/>
          </p:cNvSpPr>
          <p:nvPr>
            <p:ph type="sldNum" sz="quarter" idx="5"/>
          </p:nvPr>
        </p:nvSpPr>
        <p:spPr>
          <a:noFill/>
        </p:spPr>
        <p:txBody>
          <a:bodyPr/>
          <a:lstStyle/>
          <a:p>
            <a:fld id="{77B2464E-7FF7-44C9-B915-C4E419B522DF}" type="slidenum">
              <a:rPr lang="en-US"/>
              <a:pPr/>
              <a:t>62</a:t>
            </a:fld>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conclude. </a:t>
            </a:r>
            <a:endParaRPr lang="en-US" dirty="0"/>
          </a:p>
        </p:txBody>
      </p:sp>
      <p:sp>
        <p:nvSpPr>
          <p:cNvPr id="4" name="Slide Number Placeholder 3"/>
          <p:cNvSpPr>
            <a:spLocks noGrp="1"/>
          </p:cNvSpPr>
          <p:nvPr>
            <p:ph type="sldNum" sz="quarter" idx="10"/>
          </p:nvPr>
        </p:nvSpPr>
        <p:spPr/>
        <p:txBody>
          <a:bodyPr/>
          <a:lstStyle/>
          <a:p>
            <a:fld id="{52325B6A-AFBD-4956-99C3-8391943125E9}" type="slidenum">
              <a:rPr lang="en-US" smtClean="0"/>
              <a:pPr/>
              <a:t>69</a:t>
            </a:fld>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Big data:</a:t>
            </a:r>
            <a:r>
              <a:rPr lang="en-US" baseline="0" dirty="0" smtClean="0"/>
              <a:t> 3 v; </a:t>
            </a:r>
          </a:p>
          <a:p>
            <a:endParaRPr lang="en-US" baseline="0" dirty="0" smtClean="0"/>
          </a:p>
          <a:p>
            <a:r>
              <a:rPr lang="en-US" baseline="0" dirty="0" smtClean="0"/>
              <a:t>On data cleaning; data integration; </a:t>
            </a:r>
          </a:p>
          <a:p>
            <a:endParaRPr lang="en-US" dirty="0" smtClean="0"/>
          </a:p>
          <a:p>
            <a:r>
              <a:rPr lang="en-US" dirty="0" smtClean="0"/>
              <a:t>Don’t be too out</a:t>
            </a:r>
          </a:p>
          <a:p>
            <a:endParaRPr lang="en-US" dirty="0" smtClean="0"/>
          </a:p>
          <a:p>
            <a:r>
              <a:rPr lang="en-US" dirty="0" smtClean="0"/>
              <a:t>Map-reduce</a:t>
            </a:r>
            <a:r>
              <a:rPr lang="en-US" baseline="0" dirty="0" smtClean="0"/>
              <a:t>: basic; system; </a:t>
            </a:r>
          </a:p>
          <a:p>
            <a:endParaRPr lang="en-US" baseline="0" dirty="0" smtClean="0"/>
          </a:p>
          <a:p>
            <a:r>
              <a:rPr lang="en-US" baseline="0" dirty="0" smtClean="0"/>
              <a:t>Don’t talk too much on what you don’t know</a:t>
            </a:r>
          </a:p>
          <a:p>
            <a:endParaRPr lang="en-US" baseline="0" dirty="0" smtClean="0"/>
          </a:p>
          <a:p>
            <a:r>
              <a:rPr lang="en-US" baseline="0" dirty="0" smtClean="0"/>
              <a:t>How can I help; how can I help others?</a:t>
            </a:r>
          </a:p>
          <a:p>
            <a:endParaRPr lang="en-US" baseline="0" dirty="0" smtClean="0"/>
          </a:p>
          <a:p>
            <a:r>
              <a:rPr lang="en-US" baseline="0" smtClean="0"/>
              <a:t>Don’t down-weight </a:t>
            </a:r>
            <a:r>
              <a:rPr lang="en-US" baseline="0" dirty="0" smtClean="0"/>
              <a:t>your own topic (proud, confident)</a:t>
            </a:r>
          </a:p>
        </p:txBody>
      </p:sp>
      <p:sp>
        <p:nvSpPr>
          <p:cNvPr id="4" name="Slide Number Placeholder 3"/>
          <p:cNvSpPr>
            <a:spLocks noGrp="1"/>
          </p:cNvSpPr>
          <p:nvPr>
            <p:ph type="sldNum" sz="quarter" idx="10"/>
          </p:nvPr>
        </p:nvSpPr>
        <p:spPr/>
        <p:txBody>
          <a:bodyPr/>
          <a:lstStyle/>
          <a:p>
            <a:fld id="{52325B6A-AFBD-4956-99C3-8391943125E9}" type="slidenum">
              <a:rPr lang="en-US" smtClean="0"/>
              <a:pPr/>
              <a:t>70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Another example</a:t>
            </a:r>
            <a:r>
              <a:rPr lang="en-US" baseline="0" dirty="0" smtClean="0"/>
              <a:t> can be found in Yellow Pages. E.g., I found more than 2000 restaurants in NJ named Hunan Wok. A very challenging task is to discover if there exist any </a:t>
            </a:r>
            <a:r>
              <a:rPr lang="en-US" baseline="0" dirty="0" err="1" smtClean="0"/>
              <a:t>hunan</a:t>
            </a:r>
            <a:r>
              <a:rPr lang="en-US" baseline="0" dirty="0" smtClean="0"/>
              <a:t> wok chains, and which </a:t>
            </a:r>
            <a:r>
              <a:rPr lang="en-US" baseline="0" dirty="0" err="1" smtClean="0"/>
              <a:t>busineses</a:t>
            </a:r>
            <a:r>
              <a:rPr lang="en-US" baseline="0" dirty="0" smtClean="0"/>
              <a:t> are their members. </a:t>
            </a:r>
            <a:endParaRPr lang="en-US" dirty="0"/>
          </a:p>
        </p:txBody>
      </p:sp>
      <p:sp>
        <p:nvSpPr>
          <p:cNvPr id="4" name="Slide Number Placeholder 3"/>
          <p:cNvSpPr>
            <a:spLocks noGrp="1"/>
          </p:cNvSpPr>
          <p:nvPr>
            <p:ph type="sldNum" sz="quarter" idx="10"/>
          </p:nvPr>
        </p:nvSpPr>
        <p:spPr/>
        <p:txBody>
          <a:bodyPr/>
          <a:lstStyle/>
          <a:p>
            <a:fld id="{52325B6A-AFBD-4956-99C3-8391943125E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normAutofit/>
          </a:bodyPr>
          <a:lstStyle/>
          <a:p>
            <a:r>
              <a:rPr lang="it-IT" dirty="0" smtClean="0"/>
              <a:t>To summarize,</a:t>
            </a:r>
            <a:r>
              <a:rPr lang="it-IT" baseline="0" dirty="0" smtClean="0"/>
              <a:t> record linkage takes ... As input and find ... That refer to the same ...</a:t>
            </a:r>
          </a:p>
          <a:p>
            <a:endParaRPr lang="it-IT" baseline="0" dirty="0" smtClean="0"/>
          </a:p>
          <a:p>
            <a:r>
              <a:rPr lang="it-IT" baseline="0" dirty="0" smtClean="0"/>
              <a:t>Existing work: assume ... Fairly consistent; often focus on ..., e.g. </a:t>
            </a:r>
          </a:p>
          <a:p>
            <a:endParaRPr lang="it-IT" baseline="0" dirty="0" smtClean="0"/>
          </a:p>
          <a:p>
            <a:pPr lvl="2"/>
            <a:r>
              <a:rPr lang="en-US" dirty="0" smtClean="0"/>
              <a:t>Each cluster refers to a real-world entity</a:t>
            </a:r>
          </a:p>
          <a:p>
            <a:pPr lvl="2"/>
            <a:r>
              <a:rPr lang="en-US" dirty="0" smtClean="0"/>
              <a:t>Different clusters refer to different entities</a:t>
            </a:r>
          </a:p>
          <a:p>
            <a:endParaRPr lang="it-IT" baseline="0" dirty="0" smtClean="0"/>
          </a:p>
          <a:p>
            <a:endParaRPr lang="it-IT" baseline="0" dirty="0" smtClean="0"/>
          </a:p>
          <a:p>
            <a:r>
              <a:rPr lang="it-IT" baseline="0" dirty="0" smtClean="0"/>
              <a:t>W</a:t>
            </a:r>
            <a:endParaRPr lang="it-IT" dirty="0"/>
          </a:p>
        </p:txBody>
      </p:sp>
      <p:sp>
        <p:nvSpPr>
          <p:cNvPr id="4" name="Segnaposto numero diapositiva 3"/>
          <p:cNvSpPr>
            <a:spLocks noGrp="1"/>
          </p:cNvSpPr>
          <p:nvPr>
            <p:ph type="sldNum" sz="quarter" idx="10"/>
          </p:nvPr>
        </p:nvSpPr>
        <p:spPr/>
        <p:txBody>
          <a:bodyPr/>
          <a:lstStyle/>
          <a:p>
            <a:pPr>
              <a:defRPr/>
            </a:pPr>
            <a:fld id="{CD69AFBD-590C-4049-8E87-753C79A4E6D3}" type="slidenum">
              <a:rPr lang="en-GB"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In reality…. We observe the following reasons that cause value diversity: </a:t>
            </a:r>
          </a:p>
          <a:p>
            <a:r>
              <a:rPr lang="en-US" baseline="0" dirty="0" smtClean="0"/>
              <a:t>First, value can evolve over time. e.g., the Catholic Healthcare is a California-based public benefit corporation and changed its name to Dignity Health in 2012. </a:t>
            </a:r>
          </a:p>
          <a:p>
            <a:r>
              <a:rPr lang="en-US" baseline="0" dirty="0" smtClean="0"/>
              <a:t>Second, different members of the same group can have diversity. E.g., the three records belong to TX F.B. Insurance, where r1 and r3 is associated by a primary 800 phone number of the company, and r2 is associated w. its local phone #;</a:t>
            </a:r>
          </a:p>
          <a:p>
            <a:r>
              <a:rPr lang="en-US" baseline="0" dirty="0" smtClean="0"/>
              <a:t> third, in the process of data integration, some sources may provide erroneous data. E.g., the two records provided by two sources refer to the same company, and r2 has a wrong </a:t>
            </a:r>
            <a:r>
              <a:rPr lang="en-US" baseline="0" dirty="0" err="1" smtClean="0"/>
              <a:t>url</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52325B6A-AFBD-4956-99C3-8391943125E9}"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ITIS Lab  •••  http://www.itis.disco.unimib.it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ITIS Lab  •••  http://www.itis.disco.unimib.it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ITIS Lab  •••  http://www.itis.disco.unimib.it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12"/>
          <p:cNvSpPr>
            <a:spLocks noChangeArrowheads="1"/>
          </p:cNvSpPr>
          <p:nvPr userDrawn="1"/>
        </p:nvSpPr>
        <p:spPr bwMode="auto">
          <a:xfrm>
            <a:off x="0" y="6477000"/>
            <a:ext cx="9144000" cy="76200"/>
          </a:xfrm>
          <a:prstGeom prst="rect">
            <a:avLst/>
          </a:prstGeom>
          <a:gradFill rotWithShape="0">
            <a:gsLst>
              <a:gs pos="0">
                <a:srgbClr val="79B1E1"/>
              </a:gs>
              <a:gs pos="100000">
                <a:schemeClr val="bg1"/>
              </a:gs>
            </a:gsLst>
            <a:lin ang="0" scaled="1"/>
          </a:gradFill>
          <a:ln w="12700">
            <a:solidFill>
              <a:schemeClr val="bg1"/>
            </a:solidFill>
            <a:miter lim="800000"/>
            <a:headEnd/>
            <a:tailEnd/>
          </a:ln>
          <a:effectLst/>
        </p:spPr>
        <p:txBody>
          <a:bodyPr wrap="none" anchor="ctr"/>
          <a:lstStyle/>
          <a:p>
            <a:pPr eaLnBrk="0" fontAlgn="base" hangingPunct="0">
              <a:spcBef>
                <a:spcPct val="0"/>
              </a:spcBef>
              <a:spcAft>
                <a:spcPct val="0"/>
              </a:spcAft>
              <a:defRPr/>
            </a:pPr>
            <a:endParaRPr lang="it-IT" sz="2400">
              <a:solidFill>
                <a:srgbClr val="000000"/>
              </a:solidFill>
              <a:latin typeface="Times" charset="0"/>
              <a:ea typeface="ＭＳ Ｐゴシック" charset="-128"/>
            </a:endParaRPr>
          </a:p>
        </p:txBody>
      </p:sp>
      <p:sp>
        <p:nvSpPr>
          <p:cNvPr id="5" name="Rectangle 13"/>
          <p:cNvSpPr>
            <a:spLocks noChangeArrowheads="1"/>
          </p:cNvSpPr>
          <p:nvPr userDrawn="1"/>
        </p:nvSpPr>
        <p:spPr bwMode="auto">
          <a:xfrm>
            <a:off x="0" y="6553200"/>
            <a:ext cx="9144000" cy="76200"/>
          </a:xfrm>
          <a:prstGeom prst="rect">
            <a:avLst/>
          </a:prstGeom>
          <a:gradFill rotWithShape="0">
            <a:gsLst>
              <a:gs pos="0">
                <a:srgbClr val="79B1E1"/>
              </a:gs>
              <a:gs pos="100000">
                <a:schemeClr val="bg1"/>
              </a:gs>
            </a:gsLst>
            <a:lin ang="0" scaled="1"/>
          </a:gradFill>
          <a:ln w="12700">
            <a:solidFill>
              <a:schemeClr val="bg1"/>
            </a:solidFill>
            <a:miter lim="800000"/>
            <a:headEnd/>
            <a:tailEnd/>
          </a:ln>
          <a:effectLst/>
        </p:spPr>
        <p:txBody>
          <a:bodyPr wrap="none" anchor="ctr"/>
          <a:lstStyle/>
          <a:p>
            <a:pPr eaLnBrk="0" fontAlgn="base" hangingPunct="0">
              <a:spcBef>
                <a:spcPct val="0"/>
              </a:spcBef>
              <a:spcAft>
                <a:spcPct val="0"/>
              </a:spcAft>
              <a:defRPr/>
            </a:pPr>
            <a:endParaRPr lang="it-IT" sz="2400">
              <a:solidFill>
                <a:srgbClr val="000000"/>
              </a:solidFill>
              <a:latin typeface="Times" charset="0"/>
              <a:ea typeface="ＭＳ Ｐゴシック" charset="-128"/>
            </a:endParaRPr>
          </a:p>
        </p:txBody>
      </p:sp>
      <p:sp>
        <p:nvSpPr>
          <p:cNvPr id="6" name="Rectangle 14"/>
          <p:cNvSpPr>
            <a:spLocks noChangeArrowheads="1"/>
          </p:cNvSpPr>
          <p:nvPr userDrawn="1"/>
        </p:nvSpPr>
        <p:spPr bwMode="auto">
          <a:xfrm>
            <a:off x="0" y="6629400"/>
            <a:ext cx="9144000" cy="76200"/>
          </a:xfrm>
          <a:prstGeom prst="rect">
            <a:avLst/>
          </a:prstGeom>
          <a:gradFill rotWithShape="0">
            <a:gsLst>
              <a:gs pos="0">
                <a:srgbClr val="79B1E1"/>
              </a:gs>
              <a:gs pos="100000">
                <a:schemeClr val="bg1"/>
              </a:gs>
            </a:gsLst>
            <a:lin ang="0" scaled="1"/>
          </a:gradFill>
          <a:ln w="12700">
            <a:solidFill>
              <a:schemeClr val="bg1"/>
            </a:solidFill>
            <a:miter lim="800000"/>
            <a:headEnd/>
            <a:tailEnd/>
          </a:ln>
          <a:effectLst/>
        </p:spPr>
        <p:txBody>
          <a:bodyPr wrap="none" anchor="ctr"/>
          <a:lstStyle/>
          <a:p>
            <a:pPr eaLnBrk="0" fontAlgn="base" hangingPunct="0">
              <a:spcBef>
                <a:spcPct val="0"/>
              </a:spcBef>
              <a:spcAft>
                <a:spcPct val="0"/>
              </a:spcAft>
              <a:defRPr/>
            </a:pPr>
            <a:endParaRPr lang="it-IT" sz="2400">
              <a:solidFill>
                <a:srgbClr val="000000"/>
              </a:solidFill>
              <a:latin typeface="Times" charset="0"/>
              <a:ea typeface="ＭＳ Ｐゴシック" charset="-128"/>
            </a:endParaRPr>
          </a:p>
        </p:txBody>
      </p:sp>
      <p:pic>
        <p:nvPicPr>
          <p:cNvPr id="7" name="Picture 15" descr="ITIS-ppt"/>
          <p:cNvPicPr>
            <a:picLocks noChangeAspect="1" noChangeArrowheads="1"/>
          </p:cNvPicPr>
          <p:nvPr userDrawn="1"/>
        </p:nvPicPr>
        <p:blipFill>
          <a:blip r:embed="rId2" cstate="print"/>
          <a:srcRect/>
          <a:stretch>
            <a:fillRect/>
          </a:stretch>
        </p:blipFill>
        <p:spPr bwMode="auto">
          <a:xfrm>
            <a:off x="0" y="285750"/>
            <a:ext cx="9144000" cy="2914650"/>
          </a:xfrm>
          <a:prstGeom prst="rect">
            <a:avLst/>
          </a:prstGeom>
          <a:noFill/>
          <a:ln w="9525">
            <a:noFill/>
            <a:miter lim="800000"/>
            <a:headEnd/>
            <a:tailEnd/>
          </a:ln>
        </p:spPr>
      </p:pic>
      <p:sp>
        <p:nvSpPr>
          <p:cNvPr id="139266" name="Rectangle 2"/>
          <p:cNvSpPr>
            <a:spLocks noGrp="1" noChangeArrowheads="1"/>
          </p:cNvSpPr>
          <p:nvPr>
            <p:ph type="ctrTitle"/>
          </p:nvPr>
        </p:nvSpPr>
        <p:spPr>
          <a:xfrm>
            <a:off x="685800" y="3429000"/>
            <a:ext cx="7772400" cy="1143000"/>
          </a:xfrm>
        </p:spPr>
        <p:txBody>
          <a:bodyPr/>
          <a:lstStyle>
            <a:lvl1pPr algn="ctr">
              <a:defRPr/>
            </a:lvl1pPr>
          </a:lstStyle>
          <a:p>
            <a:r>
              <a:rPr lang="en-US"/>
              <a:t>Click to edit Master title style</a:t>
            </a:r>
          </a:p>
        </p:txBody>
      </p:sp>
      <p:sp>
        <p:nvSpPr>
          <p:cNvPr id="139267" name="Rectangle 3"/>
          <p:cNvSpPr>
            <a:spLocks noGrp="1" noChangeArrowheads="1"/>
          </p:cNvSpPr>
          <p:nvPr>
            <p:ph type="subTitle" idx="1"/>
          </p:nvPr>
        </p:nvSpPr>
        <p:spPr>
          <a:xfrm>
            <a:off x="1371600" y="4724400"/>
            <a:ext cx="6400800" cy="1752600"/>
          </a:xfrm>
        </p:spPr>
        <p:txBody>
          <a:bodyPr anchor="t"/>
          <a:lstStyle>
            <a:lvl1pPr marL="0" indent="0" algn="ctr">
              <a:buFont typeface="Times" pitchFamily="-111" charset="0"/>
              <a:buNone/>
              <a:defRPr sz="1400"/>
            </a:lvl1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Footer Placeholder 3"/>
          <p:cNvSpPr>
            <a:spLocks noGrp="1"/>
          </p:cNvSpPr>
          <p:nvPr>
            <p:ph type="ftr" sz="quarter" idx="10"/>
          </p:nvPr>
        </p:nvSpPr>
        <p:spPr/>
        <p:txBody>
          <a:bodyPr/>
          <a:lstStyle>
            <a:lvl1pPr>
              <a:defRPr/>
            </a:lvl1pPr>
          </a:lstStyle>
          <a:p>
            <a:pPr>
              <a:defRPr/>
            </a:pPr>
            <a:r>
              <a:rPr lang="fr-FR"/>
              <a:t>••• </a:t>
            </a:r>
            <a:r>
              <a:rPr lang="fr-FR">
                <a:solidFill>
                  <a:srgbClr val="FFCC66"/>
                </a:solidFill>
              </a:rPr>
              <a:t> </a:t>
            </a:r>
            <a:r>
              <a:rPr lang="en-GB" sz="1400" b="0">
                <a:solidFill>
                  <a:srgbClr val="000000"/>
                </a:solidFill>
              </a:rPr>
              <a:t>ITIS Lab  </a:t>
            </a:r>
            <a:r>
              <a:rPr lang="fr-FR">
                <a:solidFill>
                  <a:srgbClr val="FFFFFF"/>
                </a:solidFill>
              </a:rPr>
              <a:t>•••</a:t>
            </a:r>
            <a:r>
              <a:rPr lang="fr-FR">
                <a:solidFill>
                  <a:srgbClr val="FFCC66"/>
                </a:solidFill>
              </a:rPr>
              <a:t>  </a:t>
            </a:r>
            <a:r>
              <a:rPr lang="en-GB" sz="1400" b="0">
                <a:solidFill>
                  <a:srgbClr val="FFFFFF"/>
                </a:solidFill>
              </a:rPr>
              <a:t>http://www.itis.disco.unimib.it</a:t>
            </a:r>
          </a:p>
        </p:txBody>
      </p:sp>
      <p:sp>
        <p:nvSpPr>
          <p:cNvPr id="5" name="Slide Number Placeholder 4"/>
          <p:cNvSpPr>
            <a:spLocks noGrp="1"/>
          </p:cNvSpPr>
          <p:nvPr>
            <p:ph type="sldNum" sz="quarter" idx="11"/>
          </p:nvPr>
        </p:nvSpPr>
        <p:spPr/>
        <p:txBody>
          <a:bodyPr/>
          <a:lstStyle>
            <a:lvl1pPr>
              <a:defRPr/>
            </a:lvl1pPr>
          </a:lstStyle>
          <a:p>
            <a:pPr>
              <a:defRPr/>
            </a:pPr>
            <a:r>
              <a:rPr lang="fr-FR">
                <a:solidFill>
                  <a:srgbClr val="FFFFFF"/>
                </a:solidFill>
              </a:rPr>
              <a:t>•••</a:t>
            </a:r>
            <a:r>
              <a:rPr lang="fr-FR">
                <a:solidFill>
                  <a:srgbClr val="FFCC66"/>
                </a:solidFill>
              </a:rPr>
              <a:t> </a:t>
            </a:r>
            <a:fld id="{177843A4-1041-4596-AC67-A94DB8AF36B8}" type="slidenum">
              <a:rPr lang="fr-FR">
                <a:solidFill>
                  <a:srgbClr val="FFFFFF"/>
                </a:solidFill>
              </a:rPr>
              <a:pPr>
                <a:defRPr/>
              </a:pPr>
              <a:t>‹#›</a:t>
            </a:fld>
            <a:endParaRPr lang="fr-FR">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pPr>
              <a:defRPr/>
            </a:pPr>
            <a:r>
              <a:rPr lang="fr-FR"/>
              <a:t>••• </a:t>
            </a:r>
            <a:r>
              <a:rPr lang="fr-FR">
                <a:solidFill>
                  <a:srgbClr val="FFCC66"/>
                </a:solidFill>
              </a:rPr>
              <a:t> </a:t>
            </a:r>
            <a:r>
              <a:rPr lang="en-GB" sz="1400" b="0">
                <a:solidFill>
                  <a:srgbClr val="000000"/>
                </a:solidFill>
              </a:rPr>
              <a:t>ITIS Lab  </a:t>
            </a:r>
            <a:r>
              <a:rPr lang="fr-FR">
                <a:solidFill>
                  <a:srgbClr val="FFFFFF"/>
                </a:solidFill>
              </a:rPr>
              <a:t>•••</a:t>
            </a:r>
            <a:r>
              <a:rPr lang="fr-FR">
                <a:solidFill>
                  <a:srgbClr val="FFCC66"/>
                </a:solidFill>
              </a:rPr>
              <a:t>  </a:t>
            </a:r>
            <a:r>
              <a:rPr lang="en-GB" sz="1400" b="0">
                <a:solidFill>
                  <a:srgbClr val="FFFFFF"/>
                </a:solidFill>
              </a:rPr>
              <a:t>http://www.itis.disco.unimib.it</a:t>
            </a:r>
          </a:p>
        </p:txBody>
      </p:sp>
      <p:sp>
        <p:nvSpPr>
          <p:cNvPr id="5" name="Slide Number Placeholder 4"/>
          <p:cNvSpPr>
            <a:spLocks noGrp="1"/>
          </p:cNvSpPr>
          <p:nvPr>
            <p:ph type="sldNum" sz="quarter" idx="11"/>
          </p:nvPr>
        </p:nvSpPr>
        <p:spPr/>
        <p:txBody>
          <a:bodyPr/>
          <a:lstStyle>
            <a:lvl1pPr>
              <a:defRPr/>
            </a:lvl1pPr>
          </a:lstStyle>
          <a:p>
            <a:pPr>
              <a:defRPr/>
            </a:pPr>
            <a:r>
              <a:rPr lang="fr-FR">
                <a:solidFill>
                  <a:srgbClr val="FFFFFF"/>
                </a:solidFill>
              </a:rPr>
              <a:t>•••</a:t>
            </a:r>
            <a:r>
              <a:rPr lang="fr-FR">
                <a:solidFill>
                  <a:srgbClr val="FFCC66"/>
                </a:solidFill>
              </a:rPr>
              <a:t> </a:t>
            </a:r>
            <a:fld id="{DE91FE90-9206-418D-9CCC-0311FA4FC901}" type="slidenum">
              <a:rPr lang="fr-FR">
                <a:solidFill>
                  <a:srgbClr val="FFFFFF"/>
                </a:solidFill>
              </a:rPr>
              <a:pPr>
                <a:defRPr/>
              </a:pPr>
              <a:t>‹#›</a:t>
            </a:fld>
            <a:endParaRPr lang="fr-FR">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304800" y="1219200"/>
            <a:ext cx="4191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219200"/>
            <a:ext cx="41910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Footer Placeholder 4"/>
          <p:cNvSpPr>
            <a:spLocks noGrp="1"/>
          </p:cNvSpPr>
          <p:nvPr>
            <p:ph type="ftr" sz="quarter" idx="10"/>
          </p:nvPr>
        </p:nvSpPr>
        <p:spPr/>
        <p:txBody>
          <a:bodyPr/>
          <a:lstStyle>
            <a:lvl1pPr>
              <a:defRPr/>
            </a:lvl1pPr>
          </a:lstStyle>
          <a:p>
            <a:pPr>
              <a:defRPr/>
            </a:pPr>
            <a:r>
              <a:rPr lang="fr-FR"/>
              <a:t>••• </a:t>
            </a:r>
            <a:r>
              <a:rPr lang="fr-FR">
                <a:solidFill>
                  <a:srgbClr val="FFCC66"/>
                </a:solidFill>
              </a:rPr>
              <a:t> </a:t>
            </a:r>
            <a:r>
              <a:rPr lang="en-GB" sz="1400" b="0">
                <a:solidFill>
                  <a:srgbClr val="000000"/>
                </a:solidFill>
              </a:rPr>
              <a:t>ITIS Lab  </a:t>
            </a:r>
            <a:r>
              <a:rPr lang="fr-FR">
                <a:solidFill>
                  <a:srgbClr val="FFFFFF"/>
                </a:solidFill>
              </a:rPr>
              <a:t>•••</a:t>
            </a:r>
            <a:r>
              <a:rPr lang="fr-FR">
                <a:solidFill>
                  <a:srgbClr val="FFCC66"/>
                </a:solidFill>
              </a:rPr>
              <a:t>  </a:t>
            </a:r>
            <a:r>
              <a:rPr lang="en-GB" sz="1400" b="0">
                <a:solidFill>
                  <a:srgbClr val="FFFFFF"/>
                </a:solidFill>
              </a:rPr>
              <a:t>http://www.itis.disco.unimib.it</a:t>
            </a:r>
          </a:p>
        </p:txBody>
      </p:sp>
      <p:sp>
        <p:nvSpPr>
          <p:cNvPr id="6" name="Slide Number Placeholder 5"/>
          <p:cNvSpPr>
            <a:spLocks noGrp="1"/>
          </p:cNvSpPr>
          <p:nvPr>
            <p:ph type="sldNum" sz="quarter" idx="11"/>
          </p:nvPr>
        </p:nvSpPr>
        <p:spPr/>
        <p:txBody>
          <a:bodyPr/>
          <a:lstStyle>
            <a:lvl1pPr>
              <a:defRPr/>
            </a:lvl1pPr>
          </a:lstStyle>
          <a:p>
            <a:pPr>
              <a:defRPr/>
            </a:pPr>
            <a:r>
              <a:rPr lang="fr-FR">
                <a:solidFill>
                  <a:srgbClr val="FFFFFF"/>
                </a:solidFill>
              </a:rPr>
              <a:t>•••</a:t>
            </a:r>
            <a:r>
              <a:rPr lang="fr-FR">
                <a:solidFill>
                  <a:srgbClr val="FFCC66"/>
                </a:solidFill>
              </a:rPr>
              <a:t> </a:t>
            </a:r>
            <a:fld id="{6B9A917F-802C-4BA8-B951-17C0986BE0B2}" type="slidenum">
              <a:rPr lang="fr-FR">
                <a:solidFill>
                  <a:srgbClr val="FFFFFF"/>
                </a:solidFill>
              </a:rPr>
              <a:pPr>
                <a:defRPr/>
              </a:pPr>
              <a:t>‹#›</a:t>
            </a:fld>
            <a:endParaRPr lang="fr-FR">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it-IT"/>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Footer Placeholder 6"/>
          <p:cNvSpPr>
            <a:spLocks noGrp="1"/>
          </p:cNvSpPr>
          <p:nvPr>
            <p:ph type="ftr" sz="quarter" idx="10"/>
          </p:nvPr>
        </p:nvSpPr>
        <p:spPr/>
        <p:txBody>
          <a:bodyPr/>
          <a:lstStyle>
            <a:lvl1pPr>
              <a:defRPr/>
            </a:lvl1pPr>
          </a:lstStyle>
          <a:p>
            <a:pPr>
              <a:defRPr/>
            </a:pPr>
            <a:r>
              <a:rPr lang="fr-FR"/>
              <a:t>••• </a:t>
            </a:r>
            <a:r>
              <a:rPr lang="fr-FR">
                <a:solidFill>
                  <a:srgbClr val="FFCC66"/>
                </a:solidFill>
              </a:rPr>
              <a:t> </a:t>
            </a:r>
            <a:r>
              <a:rPr lang="en-GB" sz="1400" b="0">
                <a:solidFill>
                  <a:srgbClr val="000000"/>
                </a:solidFill>
              </a:rPr>
              <a:t>ITIS Lab  </a:t>
            </a:r>
            <a:r>
              <a:rPr lang="fr-FR">
                <a:solidFill>
                  <a:srgbClr val="FFFFFF"/>
                </a:solidFill>
              </a:rPr>
              <a:t>•••</a:t>
            </a:r>
            <a:r>
              <a:rPr lang="fr-FR">
                <a:solidFill>
                  <a:srgbClr val="FFCC66"/>
                </a:solidFill>
              </a:rPr>
              <a:t>  </a:t>
            </a:r>
            <a:r>
              <a:rPr lang="en-GB" sz="1400" b="0">
                <a:solidFill>
                  <a:srgbClr val="FFFFFF"/>
                </a:solidFill>
              </a:rPr>
              <a:t>http://www.itis.disco.unimib.it</a:t>
            </a:r>
          </a:p>
        </p:txBody>
      </p:sp>
      <p:sp>
        <p:nvSpPr>
          <p:cNvPr id="8" name="Slide Number Placeholder 7"/>
          <p:cNvSpPr>
            <a:spLocks noGrp="1"/>
          </p:cNvSpPr>
          <p:nvPr>
            <p:ph type="sldNum" sz="quarter" idx="11"/>
          </p:nvPr>
        </p:nvSpPr>
        <p:spPr/>
        <p:txBody>
          <a:bodyPr/>
          <a:lstStyle>
            <a:lvl1pPr>
              <a:defRPr/>
            </a:lvl1pPr>
          </a:lstStyle>
          <a:p>
            <a:pPr>
              <a:defRPr/>
            </a:pPr>
            <a:r>
              <a:rPr lang="fr-FR">
                <a:solidFill>
                  <a:srgbClr val="FFFFFF"/>
                </a:solidFill>
              </a:rPr>
              <a:t>•••</a:t>
            </a:r>
            <a:r>
              <a:rPr lang="fr-FR">
                <a:solidFill>
                  <a:srgbClr val="FFCC66"/>
                </a:solidFill>
              </a:rPr>
              <a:t> </a:t>
            </a:r>
            <a:fld id="{E0B28236-88B1-4EE2-95A8-75B6131741EF}" type="slidenum">
              <a:rPr lang="fr-FR">
                <a:solidFill>
                  <a:srgbClr val="FFFFFF"/>
                </a:solidFill>
              </a:rPr>
              <a:pPr>
                <a:defRPr/>
              </a:pPr>
              <a:t>‹#›</a:t>
            </a:fld>
            <a:endParaRPr lang="fr-FR">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Footer Placeholder 2"/>
          <p:cNvSpPr>
            <a:spLocks noGrp="1"/>
          </p:cNvSpPr>
          <p:nvPr>
            <p:ph type="ftr" sz="quarter" idx="10"/>
          </p:nvPr>
        </p:nvSpPr>
        <p:spPr/>
        <p:txBody>
          <a:bodyPr/>
          <a:lstStyle>
            <a:lvl1pPr>
              <a:defRPr/>
            </a:lvl1pPr>
          </a:lstStyle>
          <a:p>
            <a:pPr>
              <a:defRPr/>
            </a:pPr>
            <a:r>
              <a:rPr lang="fr-FR"/>
              <a:t>••• </a:t>
            </a:r>
            <a:r>
              <a:rPr lang="fr-FR">
                <a:solidFill>
                  <a:srgbClr val="FFCC66"/>
                </a:solidFill>
              </a:rPr>
              <a:t> </a:t>
            </a:r>
            <a:r>
              <a:rPr lang="en-GB" sz="1400" b="0">
                <a:solidFill>
                  <a:srgbClr val="000000"/>
                </a:solidFill>
              </a:rPr>
              <a:t>ITIS Lab  </a:t>
            </a:r>
            <a:r>
              <a:rPr lang="fr-FR">
                <a:solidFill>
                  <a:srgbClr val="FFFFFF"/>
                </a:solidFill>
              </a:rPr>
              <a:t>•••</a:t>
            </a:r>
            <a:r>
              <a:rPr lang="fr-FR">
                <a:solidFill>
                  <a:srgbClr val="FFCC66"/>
                </a:solidFill>
              </a:rPr>
              <a:t>  </a:t>
            </a:r>
            <a:r>
              <a:rPr lang="en-GB" sz="1400" b="0">
                <a:solidFill>
                  <a:srgbClr val="FFFFFF"/>
                </a:solidFill>
              </a:rPr>
              <a:t>http://www.itis.disco.unimib.it</a:t>
            </a:r>
          </a:p>
        </p:txBody>
      </p:sp>
      <p:sp>
        <p:nvSpPr>
          <p:cNvPr id="4" name="Slide Number Placeholder 3"/>
          <p:cNvSpPr>
            <a:spLocks noGrp="1"/>
          </p:cNvSpPr>
          <p:nvPr>
            <p:ph type="sldNum" sz="quarter" idx="11"/>
          </p:nvPr>
        </p:nvSpPr>
        <p:spPr/>
        <p:txBody>
          <a:bodyPr/>
          <a:lstStyle>
            <a:lvl1pPr>
              <a:defRPr/>
            </a:lvl1pPr>
          </a:lstStyle>
          <a:p>
            <a:pPr>
              <a:defRPr/>
            </a:pPr>
            <a:r>
              <a:rPr lang="fr-FR">
                <a:solidFill>
                  <a:srgbClr val="FFFFFF"/>
                </a:solidFill>
              </a:rPr>
              <a:t>•••</a:t>
            </a:r>
            <a:r>
              <a:rPr lang="fr-FR">
                <a:solidFill>
                  <a:srgbClr val="FFCC66"/>
                </a:solidFill>
              </a:rPr>
              <a:t> </a:t>
            </a:r>
            <a:fld id="{B329689B-61C1-4852-BA59-5DB17EE7E8E4}" type="slidenum">
              <a:rPr lang="fr-FR">
                <a:solidFill>
                  <a:srgbClr val="FFFFFF"/>
                </a:solidFill>
              </a:rPr>
              <a:pPr>
                <a:defRPr/>
              </a:pPr>
              <a:t>‹#›</a:t>
            </a:fld>
            <a:endParaRPr lang="fr-FR">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pPr>
              <a:defRPr/>
            </a:pPr>
            <a:r>
              <a:rPr lang="fr-FR"/>
              <a:t>••• </a:t>
            </a:r>
            <a:r>
              <a:rPr lang="fr-FR">
                <a:solidFill>
                  <a:srgbClr val="FFCC66"/>
                </a:solidFill>
              </a:rPr>
              <a:t> </a:t>
            </a:r>
            <a:r>
              <a:rPr lang="en-GB" sz="1400" b="0">
                <a:solidFill>
                  <a:srgbClr val="000000"/>
                </a:solidFill>
              </a:rPr>
              <a:t>ITIS Lab  </a:t>
            </a:r>
            <a:r>
              <a:rPr lang="fr-FR">
                <a:solidFill>
                  <a:srgbClr val="FFFFFF"/>
                </a:solidFill>
              </a:rPr>
              <a:t>•••</a:t>
            </a:r>
            <a:r>
              <a:rPr lang="fr-FR">
                <a:solidFill>
                  <a:srgbClr val="FFCC66"/>
                </a:solidFill>
              </a:rPr>
              <a:t>  </a:t>
            </a:r>
            <a:r>
              <a:rPr lang="en-GB" sz="1400" b="0">
                <a:solidFill>
                  <a:srgbClr val="FFFFFF"/>
                </a:solidFill>
              </a:rPr>
              <a:t>http://www.itis.disco.unimib.it</a:t>
            </a:r>
          </a:p>
        </p:txBody>
      </p:sp>
      <p:sp>
        <p:nvSpPr>
          <p:cNvPr id="3" name="Slide Number Placeholder 2"/>
          <p:cNvSpPr>
            <a:spLocks noGrp="1"/>
          </p:cNvSpPr>
          <p:nvPr>
            <p:ph type="sldNum" sz="quarter" idx="11"/>
          </p:nvPr>
        </p:nvSpPr>
        <p:spPr/>
        <p:txBody>
          <a:bodyPr/>
          <a:lstStyle>
            <a:lvl1pPr>
              <a:defRPr/>
            </a:lvl1pPr>
          </a:lstStyle>
          <a:p>
            <a:pPr>
              <a:defRPr/>
            </a:pPr>
            <a:r>
              <a:rPr lang="fr-FR">
                <a:solidFill>
                  <a:srgbClr val="FFFFFF"/>
                </a:solidFill>
              </a:rPr>
              <a:t>•••</a:t>
            </a:r>
            <a:r>
              <a:rPr lang="fr-FR">
                <a:solidFill>
                  <a:srgbClr val="FFCC66"/>
                </a:solidFill>
              </a:rPr>
              <a:t> </a:t>
            </a:r>
            <a:fld id="{2159F63A-6E64-41FA-A3C7-1FE203EF2A21}" type="slidenum">
              <a:rPr lang="fr-FR">
                <a:solidFill>
                  <a:srgbClr val="FFFFFF"/>
                </a:solidFill>
              </a:rPr>
              <a:pPr>
                <a:defRPr/>
              </a:pPr>
              <a:t>‹#›</a:t>
            </a:fld>
            <a:endParaRPr lang="fr-FR">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it-IT"/>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fr-FR"/>
              <a:t>••• </a:t>
            </a:r>
            <a:r>
              <a:rPr lang="fr-FR">
                <a:solidFill>
                  <a:srgbClr val="FFCC66"/>
                </a:solidFill>
              </a:rPr>
              <a:t> </a:t>
            </a:r>
            <a:r>
              <a:rPr lang="en-GB" sz="1400" b="0">
                <a:solidFill>
                  <a:srgbClr val="000000"/>
                </a:solidFill>
              </a:rPr>
              <a:t>ITIS Lab  </a:t>
            </a:r>
            <a:r>
              <a:rPr lang="fr-FR">
                <a:solidFill>
                  <a:srgbClr val="FFFFFF"/>
                </a:solidFill>
              </a:rPr>
              <a:t>•••</a:t>
            </a:r>
            <a:r>
              <a:rPr lang="fr-FR">
                <a:solidFill>
                  <a:srgbClr val="FFCC66"/>
                </a:solidFill>
              </a:rPr>
              <a:t>  </a:t>
            </a:r>
            <a:r>
              <a:rPr lang="en-GB" sz="1400" b="0">
                <a:solidFill>
                  <a:srgbClr val="FFFFFF"/>
                </a:solidFill>
              </a:rPr>
              <a:t>http://www.itis.disco.unimib.it</a:t>
            </a:r>
          </a:p>
        </p:txBody>
      </p:sp>
      <p:sp>
        <p:nvSpPr>
          <p:cNvPr id="6" name="Slide Number Placeholder 5"/>
          <p:cNvSpPr>
            <a:spLocks noGrp="1"/>
          </p:cNvSpPr>
          <p:nvPr>
            <p:ph type="sldNum" sz="quarter" idx="11"/>
          </p:nvPr>
        </p:nvSpPr>
        <p:spPr/>
        <p:txBody>
          <a:bodyPr/>
          <a:lstStyle>
            <a:lvl1pPr>
              <a:defRPr/>
            </a:lvl1pPr>
          </a:lstStyle>
          <a:p>
            <a:pPr>
              <a:defRPr/>
            </a:pPr>
            <a:r>
              <a:rPr lang="fr-FR">
                <a:solidFill>
                  <a:srgbClr val="FFFFFF"/>
                </a:solidFill>
              </a:rPr>
              <a:t>•••</a:t>
            </a:r>
            <a:r>
              <a:rPr lang="fr-FR">
                <a:solidFill>
                  <a:srgbClr val="FFCC66"/>
                </a:solidFill>
              </a:rPr>
              <a:t> </a:t>
            </a:r>
            <a:fld id="{6D6D408E-4A8A-433A-ABE7-8548BCE9E2BD}" type="slidenum">
              <a:rPr lang="fr-FR">
                <a:solidFill>
                  <a:srgbClr val="FFFFFF"/>
                </a:solidFill>
              </a:rPr>
              <a:pPr>
                <a:defRPr/>
              </a:pPr>
              <a:t>‹#›</a:t>
            </a:fld>
            <a:endParaRPr lang="fr-FR">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ITIS Lab  •••  http://www.itis.disco.unimib.it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it-IT"/>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pPr>
              <a:defRPr/>
            </a:pPr>
            <a:r>
              <a:rPr lang="fr-FR"/>
              <a:t>••• </a:t>
            </a:r>
            <a:r>
              <a:rPr lang="fr-FR">
                <a:solidFill>
                  <a:srgbClr val="FFCC66"/>
                </a:solidFill>
              </a:rPr>
              <a:t> </a:t>
            </a:r>
            <a:r>
              <a:rPr lang="en-GB" sz="1400" b="0">
                <a:solidFill>
                  <a:srgbClr val="000000"/>
                </a:solidFill>
              </a:rPr>
              <a:t>ITIS Lab  </a:t>
            </a:r>
            <a:r>
              <a:rPr lang="fr-FR">
                <a:solidFill>
                  <a:srgbClr val="FFFFFF"/>
                </a:solidFill>
              </a:rPr>
              <a:t>•••</a:t>
            </a:r>
            <a:r>
              <a:rPr lang="fr-FR">
                <a:solidFill>
                  <a:srgbClr val="FFCC66"/>
                </a:solidFill>
              </a:rPr>
              <a:t>  </a:t>
            </a:r>
            <a:r>
              <a:rPr lang="en-GB" sz="1400" b="0">
                <a:solidFill>
                  <a:srgbClr val="FFFFFF"/>
                </a:solidFill>
              </a:rPr>
              <a:t>http://www.itis.disco.unimib.it</a:t>
            </a:r>
          </a:p>
        </p:txBody>
      </p:sp>
      <p:sp>
        <p:nvSpPr>
          <p:cNvPr id="6" name="Slide Number Placeholder 5"/>
          <p:cNvSpPr>
            <a:spLocks noGrp="1"/>
          </p:cNvSpPr>
          <p:nvPr>
            <p:ph type="sldNum" sz="quarter" idx="11"/>
          </p:nvPr>
        </p:nvSpPr>
        <p:spPr/>
        <p:txBody>
          <a:bodyPr/>
          <a:lstStyle>
            <a:lvl1pPr>
              <a:defRPr/>
            </a:lvl1pPr>
          </a:lstStyle>
          <a:p>
            <a:pPr>
              <a:defRPr/>
            </a:pPr>
            <a:r>
              <a:rPr lang="fr-FR">
                <a:solidFill>
                  <a:srgbClr val="FFFFFF"/>
                </a:solidFill>
              </a:rPr>
              <a:t>•••</a:t>
            </a:r>
            <a:r>
              <a:rPr lang="fr-FR">
                <a:solidFill>
                  <a:srgbClr val="FFCC66"/>
                </a:solidFill>
              </a:rPr>
              <a:t> </a:t>
            </a:r>
            <a:fld id="{C05B8853-BDB2-438C-A614-2F032F7DE200}" type="slidenum">
              <a:rPr lang="fr-FR">
                <a:solidFill>
                  <a:srgbClr val="FFFFFF"/>
                </a:solidFill>
              </a:rPr>
              <a:pPr>
                <a:defRPr/>
              </a:pPr>
              <a:t>‹#›</a:t>
            </a:fld>
            <a:endParaRPr lang="fr-FR">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Footer Placeholder 3"/>
          <p:cNvSpPr>
            <a:spLocks noGrp="1"/>
          </p:cNvSpPr>
          <p:nvPr>
            <p:ph type="ftr" sz="quarter" idx="10"/>
          </p:nvPr>
        </p:nvSpPr>
        <p:spPr/>
        <p:txBody>
          <a:bodyPr/>
          <a:lstStyle>
            <a:lvl1pPr>
              <a:defRPr/>
            </a:lvl1pPr>
          </a:lstStyle>
          <a:p>
            <a:pPr>
              <a:defRPr/>
            </a:pPr>
            <a:r>
              <a:rPr lang="fr-FR"/>
              <a:t>••• </a:t>
            </a:r>
            <a:r>
              <a:rPr lang="fr-FR">
                <a:solidFill>
                  <a:srgbClr val="FFCC66"/>
                </a:solidFill>
              </a:rPr>
              <a:t> </a:t>
            </a:r>
            <a:r>
              <a:rPr lang="en-GB" sz="1400" b="0">
                <a:solidFill>
                  <a:srgbClr val="000000"/>
                </a:solidFill>
              </a:rPr>
              <a:t>ITIS Lab  </a:t>
            </a:r>
            <a:r>
              <a:rPr lang="fr-FR">
                <a:solidFill>
                  <a:srgbClr val="FFFFFF"/>
                </a:solidFill>
              </a:rPr>
              <a:t>•••</a:t>
            </a:r>
            <a:r>
              <a:rPr lang="fr-FR">
                <a:solidFill>
                  <a:srgbClr val="FFCC66"/>
                </a:solidFill>
              </a:rPr>
              <a:t>  </a:t>
            </a:r>
            <a:r>
              <a:rPr lang="en-GB" sz="1400" b="0">
                <a:solidFill>
                  <a:srgbClr val="FFFFFF"/>
                </a:solidFill>
              </a:rPr>
              <a:t>http://www.itis.disco.unimib.it</a:t>
            </a:r>
          </a:p>
        </p:txBody>
      </p:sp>
      <p:sp>
        <p:nvSpPr>
          <p:cNvPr id="5" name="Slide Number Placeholder 4"/>
          <p:cNvSpPr>
            <a:spLocks noGrp="1"/>
          </p:cNvSpPr>
          <p:nvPr>
            <p:ph type="sldNum" sz="quarter" idx="11"/>
          </p:nvPr>
        </p:nvSpPr>
        <p:spPr/>
        <p:txBody>
          <a:bodyPr/>
          <a:lstStyle>
            <a:lvl1pPr>
              <a:defRPr/>
            </a:lvl1pPr>
          </a:lstStyle>
          <a:p>
            <a:pPr>
              <a:defRPr/>
            </a:pPr>
            <a:r>
              <a:rPr lang="fr-FR">
                <a:solidFill>
                  <a:srgbClr val="FFFFFF"/>
                </a:solidFill>
              </a:rPr>
              <a:t>•••</a:t>
            </a:r>
            <a:r>
              <a:rPr lang="fr-FR">
                <a:solidFill>
                  <a:srgbClr val="FFCC66"/>
                </a:solidFill>
              </a:rPr>
              <a:t> </a:t>
            </a:r>
            <a:fld id="{B18858C7-3917-4443-868E-31EBFA55E28E}" type="slidenum">
              <a:rPr lang="fr-FR">
                <a:solidFill>
                  <a:srgbClr val="FFFFFF"/>
                </a:solidFill>
              </a:rPr>
              <a:pPr>
                <a:defRPr/>
              </a:pPr>
              <a:t>‹#›</a:t>
            </a:fld>
            <a:endParaRPr lang="fr-FR">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7050" y="152400"/>
            <a:ext cx="2190750" cy="6172200"/>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304800" y="152400"/>
            <a:ext cx="641985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Footer Placeholder 3"/>
          <p:cNvSpPr>
            <a:spLocks noGrp="1"/>
          </p:cNvSpPr>
          <p:nvPr>
            <p:ph type="ftr" sz="quarter" idx="10"/>
          </p:nvPr>
        </p:nvSpPr>
        <p:spPr/>
        <p:txBody>
          <a:bodyPr/>
          <a:lstStyle>
            <a:lvl1pPr>
              <a:defRPr/>
            </a:lvl1pPr>
          </a:lstStyle>
          <a:p>
            <a:pPr>
              <a:defRPr/>
            </a:pPr>
            <a:r>
              <a:rPr lang="fr-FR"/>
              <a:t>••• </a:t>
            </a:r>
            <a:r>
              <a:rPr lang="fr-FR">
                <a:solidFill>
                  <a:srgbClr val="FFCC66"/>
                </a:solidFill>
              </a:rPr>
              <a:t> </a:t>
            </a:r>
            <a:r>
              <a:rPr lang="en-GB" sz="1400" b="0">
                <a:solidFill>
                  <a:srgbClr val="000000"/>
                </a:solidFill>
              </a:rPr>
              <a:t>ITIS Lab  </a:t>
            </a:r>
            <a:r>
              <a:rPr lang="fr-FR">
                <a:solidFill>
                  <a:srgbClr val="FFFFFF"/>
                </a:solidFill>
              </a:rPr>
              <a:t>•••</a:t>
            </a:r>
            <a:r>
              <a:rPr lang="fr-FR">
                <a:solidFill>
                  <a:srgbClr val="FFCC66"/>
                </a:solidFill>
              </a:rPr>
              <a:t>  </a:t>
            </a:r>
            <a:r>
              <a:rPr lang="en-GB" sz="1400" b="0">
                <a:solidFill>
                  <a:srgbClr val="FFFFFF"/>
                </a:solidFill>
              </a:rPr>
              <a:t>http://www.itis.disco.unimib.it</a:t>
            </a:r>
          </a:p>
        </p:txBody>
      </p:sp>
      <p:sp>
        <p:nvSpPr>
          <p:cNvPr id="5" name="Slide Number Placeholder 4"/>
          <p:cNvSpPr>
            <a:spLocks noGrp="1"/>
          </p:cNvSpPr>
          <p:nvPr>
            <p:ph type="sldNum" sz="quarter" idx="11"/>
          </p:nvPr>
        </p:nvSpPr>
        <p:spPr/>
        <p:txBody>
          <a:bodyPr/>
          <a:lstStyle>
            <a:lvl1pPr>
              <a:defRPr/>
            </a:lvl1pPr>
          </a:lstStyle>
          <a:p>
            <a:pPr>
              <a:defRPr/>
            </a:pPr>
            <a:r>
              <a:rPr lang="fr-FR">
                <a:solidFill>
                  <a:srgbClr val="FFFFFF"/>
                </a:solidFill>
              </a:rPr>
              <a:t>•••</a:t>
            </a:r>
            <a:r>
              <a:rPr lang="fr-FR">
                <a:solidFill>
                  <a:srgbClr val="FFCC66"/>
                </a:solidFill>
              </a:rPr>
              <a:t> </a:t>
            </a:r>
            <a:fld id="{953CA6A6-79D5-4FF7-9915-731A35859B86}" type="slidenum">
              <a:rPr lang="fr-FR">
                <a:solidFill>
                  <a:srgbClr val="FFFFFF"/>
                </a:solidFill>
              </a:rPr>
              <a:pPr>
                <a:defRPr/>
              </a:pPr>
              <a:t>‹#›</a:t>
            </a:fld>
            <a:endParaRPr lang="fr-FR">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7086600" cy="762000"/>
          </a:xfrm>
        </p:spPr>
        <p:txBody>
          <a:bodyPr/>
          <a:lstStyle/>
          <a:p>
            <a:r>
              <a:rPr lang="en-US" smtClean="0"/>
              <a:t>Click to edit Master title style</a:t>
            </a:r>
            <a:endParaRPr lang="it-IT"/>
          </a:p>
        </p:txBody>
      </p:sp>
      <p:sp>
        <p:nvSpPr>
          <p:cNvPr id="3" name="Text Placeholder 2"/>
          <p:cNvSpPr>
            <a:spLocks noGrp="1"/>
          </p:cNvSpPr>
          <p:nvPr>
            <p:ph type="body" sz="half" idx="1"/>
          </p:nvPr>
        </p:nvSpPr>
        <p:spPr>
          <a:xfrm>
            <a:off x="304800" y="1219200"/>
            <a:ext cx="4191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4648200" y="1219200"/>
            <a:ext cx="4191000" cy="5105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Footer Placeholder 4"/>
          <p:cNvSpPr>
            <a:spLocks noGrp="1"/>
          </p:cNvSpPr>
          <p:nvPr>
            <p:ph type="ftr" sz="quarter" idx="10"/>
          </p:nvPr>
        </p:nvSpPr>
        <p:spPr/>
        <p:txBody>
          <a:bodyPr/>
          <a:lstStyle>
            <a:lvl1pPr>
              <a:defRPr/>
            </a:lvl1pPr>
          </a:lstStyle>
          <a:p>
            <a:pPr>
              <a:defRPr/>
            </a:pPr>
            <a:r>
              <a:rPr lang="fr-FR"/>
              <a:t>••• </a:t>
            </a:r>
            <a:r>
              <a:rPr lang="fr-FR">
                <a:solidFill>
                  <a:srgbClr val="FFCC66"/>
                </a:solidFill>
              </a:rPr>
              <a:t> </a:t>
            </a:r>
            <a:r>
              <a:rPr lang="en-GB" sz="1400" b="0">
                <a:solidFill>
                  <a:srgbClr val="000000"/>
                </a:solidFill>
              </a:rPr>
              <a:t>ITIS Lab  </a:t>
            </a:r>
            <a:r>
              <a:rPr lang="fr-FR">
                <a:solidFill>
                  <a:srgbClr val="FFFFFF"/>
                </a:solidFill>
              </a:rPr>
              <a:t>•••</a:t>
            </a:r>
            <a:r>
              <a:rPr lang="fr-FR">
                <a:solidFill>
                  <a:srgbClr val="FFCC66"/>
                </a:solidFill>
              </a:rPr>
              <a:t>  </a:t>
            </a:r>
            <a:r>
              <a:rPr lang="en-GB" sz="1400" b="0">
                <a:solidFill>
                  <a:srgbClr val="FFFFFF"/>
                </a:solidFill>
              </a:rPr>
              <a:t>http://www.itis.disco.unimib.it</a:t>
            </a:r>
          </a:p>
        </p:txBody>
      </p:sp>
      <p:sp>
        <p:nvSpPr>
          <p:cNvPr id="6" name="Slide Number Placeholder 5"/>
          <p:cNvSpPr>
            <a:spLocks noGrp="1"/>
          </p:cNvSpPr>
          <p:nvPr>
            <p:ph type="sldNum" sz="quarter" idx="11"/>
          </p:nvPr>
        </p:nvSpPr>
        <p:spPr/>
        <p:txBody>
          <a:bodyPr/>
          <a:lstStyle>
            <a:lvl1pPr>
              <a:defRPr/>
            </a:lvl1pPr>
          </a:lstStyle>
          <a:p>
            <a:pPr>
              <a:defRPr/>
            </a:pPr>
            <a:r>
              <a:rPr lang="fr-FR">
                <a:solidFill>
                  <a:srgbClr val="FFFFFF"/>
                </a:solidFill>
              </a:rPr>
              <a:t>•••</a:t>
            </a:r>
            <a:r>
              <a:rPr lang="fr-FR">
                <a:solidFill>
                  <a:srgbClr val="FFCC66"/>
                </a:solidFill>
              </a:rPr>
              <a:t> </a:t>
            </a:r>
            <a:fld id="{D45A0E13-EC05-444F-9D09-74E7EDC6D3E6}" type="slidenum">
              <a:rPr lang="fr-FR">
                <a:solidFill>
                  <a:srgbClr val="FFFFFF"/>
                </a:solidFill>
              </a:rPr>
              <a:pPr>
                <a:defRPr/>
              </a:pPr>
              <a:t>‹#›</a:t>
            </a:fld>
            <a:endParaRPr lang="fr-FR">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r>
              <a:rPr lang="en-US" smtClean="0"/>
              <a:t>•••  ITIS Lab  •••  http://www.itis.disco.unimib.it</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6F15528-21DE-4FAA-801E-634DDDAF4B2B}"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ITIS Lab  •••  http://www.itis.disco.unimib.it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smtClean="0"/>
              <a:t>•••  ITIS Lab  •••  http://www.itis.disco.unimib.it</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ITIS Lab  •••  http://www.itis.disco.unimib.it</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ITIS Lab  •••  http://www.itis.disco.unimib.it</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ITIS Lab  •••  http://www.itis.disco.unimib.it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ITIS Lab  •••  http://www.itis.disco.unimib.it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  ITIS Lab  •••  http://www.itis.disco.unimib.it</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ITIS Lab  •••  http://www.itis.disco.unimib.it</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smtClean="0"/>
              <a:t>•••  ITIS Lab  •••  http://www.itis.disco.unimib.it</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6F15528-21DE-4FAA-801E-634DDDAF4B2B}"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ITIS Lab  •••  http://www.itis.disco.unimib.it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ITIS Lab  •••  http://www.itis.disco.unimib.it</a:t>
            </a:r>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ITIS Lab  •••  http://www.itis.disco.unimib.it</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ITIS Lab  •••  http://www.itis.disco.unimib.it</a:t>
            </a:r>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ITIS Lab  •••  http://www.itis.disco.unimib.it</a:t>
            </a:r>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r>
              <a:rPr lang="en-US" smtClean="0"/>
              <a:t>•••  ITIS Lab  •••  http://www.itis.disco.unimib.it</a:t>
            </a:r>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ITIS Lab  •••  http://www.itis.disco.unimib.it</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ITIS Lab  •••  http://www.itis.disco.unimib.it</a:t>
            </a:r>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6"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2.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  ITIS Lab  •••  http://www.itis.disco.unimib.it</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6" name="Rectangle 22"/>
          <p:cNvSpPr>
            <a:spLocks noChangeArrowheads="1"/>
          </p:cNvSpPr>
          <p:nvPr/>
        </p:nvSpPr>
        <p:spPr bwMode="auto">
          <a:xfrm>
            <a:off x="1588" y="6553200"/>
            <a:ext cx="9144000" cy="304800"/>
          </a:xfrm>
          <a:prstGeom prst="rect">
            <a:avLst/>
          </a:prstGeom>
          <a:gradFill rotWithShape="0">
            <a:gsLst>
              <a:gs pos="0">
                <a:schemeClr val="bg1"/>
              </a:gs>
              <a:gs pos="100000">
                <a:srgbClr val="79B1E1"/>
              </a:gs>
            </a:gsLst>
            <a:lin ang="0" scaled="1"/>
          </a:gradFill>
          <a:ln w="0">
            <a:noFill/>
            <a:miter lim="800000"/>
            <a:headEnd/>
            <a:tailEnd/>
          </a:ln>
          <a:effectLst/>
        </p:spPr>
        <p:txBody>
          <a:bodyPr wrap="none" anchor="ctr"/>
          <a:lstStyle/>
          <a:p>
            <a:pPr eaLnBrk="0" fontAlgn="base" hangingPunct="0">
              <a:spcBef>
                <a:spcPct val="0"/>
              </a:spcBef>
              <a:spcAft>
                <a:spcPct val="0"/>
              </a:spcAft>
              <a:defRPr/>
            </a:pPr>
            <a:endParaRPr lang="it-IT" sz="2400">
              <a:solidFill>
                <a:srgbClr val="000000"/>
              </a:solidFill>
              <a:latin typeface="Times" charset="0"/>
              <a:ea typeface="ＭＳ Ｐゴシック" charset="-128"/>
            </a:endParaRPr>
          </a:p>
        </p:txBody>
      </p:sp>
      <p:sp>
        <p:nvSpPr>
          <p:cNvPr id="1027" name="Rectangle 3"/>
          <p:cNvSpPr>
            <a:spLocks noGrp="1" noChangeArrowheads="1"/>
          </p:cNvSpPr>
          <p:nvPr>
            <p:ph type="body" idx="1"/>
          </p:nvPr>
        </p:nvSpPr>
        <p:spPr bwMode="auto">
          <a:xfrm>
            <a:off x="304800" y="1219200"/>
            <a:ext cx="8534400" cy="51054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9" name="Rectangle 5"/>
          <p:cNvSpPr>
            <a:spLocks noGrp="1" noChangeArrowheads="1"/>
          </p:cNvSpPr>
          <p:nvPr>
            <p:ph type="ftr" sz="quarter" idx="3"/>
          </p:nvPr>
        </p:nvSpPr>
        <p:spPr bwMode="auto">
          <a:xfrm>
            <a:off x="2667000" y="6553200"/>
            <a:ext cx="5410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1">
                <a:solidFill>
                  <a:srgbClr val="79B1E1"/>
                </a:solidFill>
                <a:latin typeface="Verdana" charset="0"/>
                <a:ea typeface="ＭＳ Ｐゴシック" charset="-128"/>
                <a:cs typeface="+mn-cs"/>
              </a:defRPr>
            </a:lvl1pPr>
          </a:lstStyle>
          <a:p>
            <a:pPr fontAlgn="base">
              <a:spcBef>
                <a:spcPct val="0"/>
              </a:spcBef>
              <a:spcAft>
                <a:spcPct val="0"/>
              </a:spcAft>
              <a:defRPr/>
            </a:pPr>
            <a:r>
              <a:rPr lang="fr-FR"/>
              <a:t>••• </a:t>
            </a:r>
            <a:r>
              <a:rPr lang="fr-FR">
                <a:solidFill>
                  <a:srgbClr val="FFCC66"/>
                </a:solidFill>
              </a:rPr>
              <a:t> </a:t>
            </a:r>
            <a:r>
              <a:rPr lang="en-GB" sz="1400"/>
              <a:t>ITIS Lab  </a:t>
            </a:r>
            <a:r>
              <a:rPr lang="fr-FR">
                <a:solidFill>
                  <a:srgbClr val="FFFFFF"/>
                </a:solidFill>
              </a:rPr>
              <a:t>•••</a:t>
            </a:r>
            <a:r>
              <a:rPr lang="fr-FR">
                <a:solidFill>
                  <a:srgbClr val="FFCC66"/>
                </a:solidFill>
              </a:rPr>
              <a:t>  </a:t>
            </a:r>
            <a:r>
              <a:rPr lang="en-GB" sz="1400">
                <a:solidFill>
                  <a:srgbClr val="FFFFFF"/>
                </a:solidFill>
              </a:rPr>
              <a:t>http://www.itis.disco.unimib.it</a:t>
            </a:r>
          </a:p>
        </p:txBody>
      </p:sp>
      <p:sp>
        <p:nvSpPr>
          <p:cNvPr id="1030" name="Rectangle 6"/>
          <p:cNvSpPr>
            <a:spLocks noGrp="1" noChangeArrowheads="1"/>
          </p:cNvSpPr>
          <p:nvPr>
            <p:ph type="sldNum" sz="quarter" idx="4"/>
          </p:nvPr>
        </p:nvSpPr>
        <p:spPr bwMode="auto">
          <a:xfrm>
            <a:off x="8077200" y="6553200"/>
            <a:ext cx="1066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b="1">
                <a:solidFill>
                  <a:schemeClr val="bg1"/>
                </a:solidFill>
                <a:latin typeface="Verdana" charset="0"/>
                <a:ea typeface="ＭＳ Ｐゴシック" charset="-128"/>
                <a:cs typeface="+mn-cs"/>
              </a:defRPr>
            </a:lvl1pPr>
          </a:lstStyle>
          <a:p>
            <a:pPr fontAlgn="base">
              <a:spcBef>
                <a:spcPct val="0"/>
              </a:spcBef>
              <a:spcAft>
                <a:spcPct val="0"/>
              </a:spcAft>
              <a:defRPr/>
            </a:pPr>
            <a:r>
              <a:rPr lang="fr-FR">
                <a:solidFill>
                  <a:srgbClr val="FFFFFF"/>
                </a:solidFill>
              </a:rPr>
              <a:t>•••</a:t>
            </a:r>
            <a:r>
              <a:rPr lang="fr-FR">
                <a:solidFill>
                  <a:srgbClr val="FFCC66"/>
                </a:solidFill>
              </a:rPr>
              <a:t> </a:t>
            </a:r>
            <a:fld id="{F7E69C3C-CFAC-46AB-A140-C1A45FECCAE5}" type="slidenum">
              <a:rPr lang="fr-FR">
                <a:solidFill>
                  <a:srgbClr val="FFFFFF"/>
                </a:solidFill>
              </a:rPr>
              <a:pPr fontAlgn="base">
                <a:spcBef>
                  <a:spcPct val="0"/>
                </a:spcBef>
                <a:spcAft>
                  <a:spcPct val="0"/>
                </a:spcAft>
                <a:defRPr/>
              </a:pPr>
              <a:t>‹#›</a:t>
            </a:fld>
            <a:endParaRPr lang="fr-FR">
              <a:solidFill>
                <a:srgbClr val="FFFFFF"/>
              </a:solidFill>
            </a:endParaRPr>
          </a:p>
        </p:txBody>
      </p:sp>
      <p:sp>
        <p:nvSpPr>
          <p:cNvPr id="1035" name="Rectangle 11"/>
          <p:cNvSpPr>
            <a:spLocks noChangeArrowheads="1"/>
          </p:cNvSpPr>
          <p:nvPr/>
        </p:nvSpPr>
        <p:spPr bwMode="auto">
          <a:xfrm>
            <a:off x="8448675" y="5992813"/>
            <a:ext cx="184150" cy="457200"/>
          </a:xfrm>
          <a:prstGeom prst="rect">
            <a:avLst/>
          </a:prstGeom>
          <a:noFill/>
          <a:ln w="9525">
            <a:noFill/>
            <a:miter lim="800000"/>
            <a:headEnd/>
            <a:tailEnd/>
          </a:ln>
          <a:effectLst/>
        </p:spPr>
        <p:txBody>
          <a:bodyPr wrap="none">
            <a:spAutoFit/>
          </a:bodyPr>
          <a:lstStyle/>
          <a:p>
            <a:pPr eaLnBrk="0" fontAlgn="base" hangingPunct="0">
              <a:spcBef>
                <a:spcPct val="0"/>
              </a:spcBef>
              <a:spcAft>
                <a:spcPct val="0"/>
              </a:spcAft>
              <a:defRPr/>
            </a:pPr>
            <a:endParaRPr lang="en-US" sz="2400">
              <a:solidFill>
                <a:srgbClr val="000000"/>
              </a:solidFill>
              <a:latin typeface="Times" charset="0"/>
              <a:ea typeface="ＭＳ Ｐゴシック" charset="-128"/>
            </a:endParaRPr>
          </a:p>
        </p:txBody>
      </p:sp>
      <p:pic>
        <p:nvPicPr>
          <p:cNvPr id="1031" name="Picture 18" descr="matematica"/>
          <p:cNvPicPr>
            <a:picLocks noChangeAspect="1" noChangeArrowheads="1"/>
          </p:cNvPicPr>
          <p:nvPr/>
        </p:nvPicPr>
        <p:blipFill>
          <a:blip r:embed="rId14" cstate="print"/>
          <a:srcRect/>
          <a:stretch>
            <a:fillRect/>
          </a:stretch>
        </p:blipFill>
        <p:spPr bwMode="auto">
          <a:xfrm>
            <a:off x="22225" y="6418263"/>
            <a:ext cx="439738" cy="439737"/>
          </a:xfrm>
          <a:prstGeom prst="rect">
            <a:avLst/>
          </a:prstGeom>
          <a:noFill/>
          <a:ln w="9525">
            <a:noFill/>
            <a:miter lim="800000"/>
            <a:headEnd/>
            <a:tailEnd/>
          </a:ln>
        </p:spPr>
      </p:pic>
      <p:sp>
        <p:nvSpPr>
          <p:cNvPr id="1044" name="Rectangle 20"/>
          <p:cNvSpPr>
            <a:spLocks noChangeArrowheads="1"/>
          </p:cNvSpPr>
          <p:nvPr/>
        </p:nvSpPr>
        <p:spPr bwMode="auto">
          <a:xfrm>
            <a:off x="0" y="0"/>
            <a:ext cx="9144000" cy="990600"/>
          </a:xfrm>
          <a:prstGeom prst="rect">
            <a:avLst/>
          </a:prstGeom>
          <a:gradFill rotWithShape="0">
            <a:gsLst>
              <a:gs pos="0">
                <a:srgbClr val="79B1E1"/>
              </a:gs>
              <a:gs pos="100000">
                <a:schemeClr val="bg1"/>
              </a:gs>
            </a:gsLst>
            <a:lin ang="0" scaled="1"/>
          </a:gradFill>
          <a:ln w="0">
            <a:noFill/>
            <a:miter lim="800000"/>
            <a:headEnd/>
            <a:tailEnd/>
          </a:ln>
          <a:effectLst/>
        </p:spPr>
        <p:txBody>
          <a:bodyPr wrap="none" anchor="ctr"/>
          <a:lstStyle/>
          <a:p>
            <a:pPr eaLnBrk="0" fontAlgn="base" hangingPunct="0">
              <a:spcBef>
                <a:spcPct val="0"/>
              </a:spcBef>
              <a:spcAft>
                <a:spcPct val="0"/>
              </a:spcAft>
              <a:defRPr/>
            </a:pPr>
            <a:endParaRPr lang="it-IT" sz="2400">
              <a:solidFill>
                <a:srgbClr val="000000"/>
              </a:solidFill>
              <a:latin typeface="Times" charset="0"/>
              <a:ea typeface="ＭＳ Ｐゴシック" charset="-128"/>
            </a:endParaRPr>
          </a:p>
        </p:txBody>
      </p:sp>
      <p:sp>
        <p:nvSpPr>
          <p:cNvPr id="1026" name="Rectangle 2"/>
          <p:cNvSpPr>
            <a:spLocks noGrp="1" noChangeArrowheads="1"/>
          </p:cNvSpPr>
          <p:nvPr>
            <p:ph type="title"/>
          </p:nvPr>
        </p:nvSpPr>
        <p:spPr bwMode="auto">
          <a:xfrm>
            <a:off x="1981200" y="152400"/>
            <a:ext cx="7086600" cy="762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fr-FR" smtClean="0"/>
              <a:t>Click to edit Master title style</a:t>
            </a:r>
          </a:p>
        </p:txBody>
      </p:sp>
      <p:pic>
        <p:nvPicPr>
          <p:cNvPr id="1034" name="Picture 21" descr="itis-logo-white"/>
          <p:cNvPicPr>
            <a:picLocks noChangeAspect="1" noChangeArrowheads="1"/>
          </p:cNvPicPr>
          <p:nvPr/>
        </p:nvPicPr>
        <p:blipFill>
          <a:blip r:embed="rId15" cstate="print"/>
          <a:srcRect/>
          <a:stretch>
            <a:fillRect/>
          </a:stretch>
        </p:blipFill>
        <p:spPr bwMode="auto">
          <a:xfrm>
            <a:off x="76200" y="76200"/>
            <a:ext cx="1524000" cy="847725"/>
          </a:xfrm>
          <a:prstGeom prst="rect">
            <a:avLst/>
          </a:prstGeom>
          <a:noFill/>
          <a:ln w="9525">
            <a:noFill/>
            <a:miter lim="800000"/>
            <a:headEnd/>
            <a:tailEnd/>
          </a:ln>
        </p:spPr>
      </p:pic>
      <p:pic>
        <p:nvPicPr>
          <p:cNvPr id="2" name="Picture 23" descr="logo-disco"/>
          <p:cNvPicPr>
            <a:picLocks noChangeAspect="1" noChangeArrowheads="1"/>
          </p:cNvPicPr>
          <p:nvPr/>
        </p:nvPicPr>
        <p:blipFill>
          <a:blip r:embed="rId16" cstate="print"/>
          <a:srcRect/>
          <a:stretch>
            <a:fillRect/>
          </a:stretch>
        </p:blipFill>
        <p:spPr bwMode="auto">
          <a:xfrm>
            <a:off x="533400" y="6416675"/>
            <a:ext cx="457200" cy="434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r" rtl="0" eaLnBrk="0" fontAlgn="base" hangingPunct="0">
        <a:spcBef>
          <a:spcPct val="0"/>
        </a:spcBef>
        <a:spcAft>
          <a:spcPct val="0"/>
        </a:spcAft>
        <a:defRPr sz="3600" b="1">
          <a:solidFill>
            <a:schemeClr val="tx1"/>
          </a:solidFill>
          <a:effectLst>
            <a:outerShdw blurRad="38100" dist="38100" dir="2700000" algn="tl">
              <a:srgbClr val="DDDDDD"/>
            </a:outerShdw>
          </a:effectLst>
          <a:latin typeface="+mj-lt"/>
          <a:ea typeface="ＭＳ Ｐゴシック" pitchFamily="-65" charset="-128"/>
          <a:cs typeface="ＭＳ Ｐゴシック" pitchFamily="-65" charset="-128"/>
        </a:defRPr>
      </a:lvl1pPr>
      <a:lvl2pPr algn="r" rtl="0" eaLnBrk="0" fontAlgn="base" hangingPunct="0">
        <a:spcBef>
          <a:spcPct val="0"/>
        </a:spcBef>
        <a:spcAft>
          <a:spcPct val="0"/>
        </a:spcAft>
        <a:defRPr sz="3600" b="1">
          <a:solidFill>
            <a:schemeClr val="tx1"/>
          </a:solidFill>
          <a:effectLst>
            <a:outerShdw blurRad="38100" dist="38100" dir="2700000" algn="tl">
              <a:srgbClr val="DDDDDD"/>
            </a:outerShdw>
          </a:effectLst>
          <a:latin typeface="Verdana" pitchFamily="-111" charset="0"/>
          <a:ea typeface="ＭＳ Ｐゴシック" pitchFamily="-65" charset="-128"/>
          <a:cs typeface="ＭＳ Ｐゴシック" pitchFamily="-65" charset="-128"/>
        </a:defRPr>
      </a:lvl2pPr>
      <a:lvl3pPr algn="r" rtl="0" eaLnBrk="0" fontAlgn="base" hangingPunct="0">
        <a:spcBef>
          <a:spcPct val="0"/>
        </a:spcBef>
        <a:spcAft>
          <a:spcPct val="0"/>
        </a:spcAft>
        <a:defRPr sz="3600" b="1">
          <a:solidFill>
            <a:schemeClr val="tx1"/>
          </a:solidFill>
          <a:effectLst>
            <a:outerShdw blurRad="38100" dist="38100" dir="2700000" algn="tl">
              <a:srgbClr val="DDDDDD"/>
            </a:outerShdw>
          </a:effectLst>
          <a:latin typeface="Verdana" pitchFamily="-111" charset="0"/>
          <a:ea typeface="ＭＳ Ｐゴシック" pitchFamily="-65" charset="-128"/>
          <a:cs typeface="ＭＳ Ｐゴシック" pitchFamily="-65" charset="-128"/>
        </a:defRPr>
      </a:lvl3pPr>
      <a:lvl4pPr algn="r" rtl="0" eaLnBrk="0" fontAlgn="base" hangingPunct="0">
        <a:spcBef>
          <a:spcPct val="0"/>
        </a:spcBef>
        <a:spcAft>
          <a:spcPct val="0"/>
        </a:spcAft>
        <a:defRPr sz="3600" b="1">
          <a:solidFill>
            <a:schemeClr val="tx1"/>
          </a:solidFill>
          <a:effectLst>
            <a:outerShdw blurRad="38100" dist="38100" dir="2700000" algn="tl">
              <a:srgbClr val="DDDDDD"/>
            </a:outerShdw>
          </a:effectLst>
          <a:latin typeface="Verdana" pitchFamily="-111" charset="0"/>
          <a:ea typeface="ＭＳ Ｐゴシック" pitchFamily="-65" charset="-128"/>
          <a:cs typeface="ＭＳ Ｐゴシック" pitchFamily="-65" charset="-128"/>
        </a:defRPr>
      </a:lvl4pPr>
      <a:lvl5pPr algn="r" rtl="0" eaLnBrk="0" fontAlgn="base" hangingPunct="0">
        <a:spcBef>
          <a:spcPct val="0"/>
        </a:spcBef>
        <a:spcAft>
          <a:spcPct val="0"/>
        </a:spcAft>
        <a:defRPr sz="3600" b="1">
          <a:solidFill>
            <a:schemeClr val="tx1"/>
          </a:solidFill>
          <a:effectLst>
            <a:outerShdw blurRad="38100" dist="38100" dir="2700000" algn="tl">
              <a:srgbClr val="DDDDDD"/>
            </a:outerShdw>
          </a:effectLst>
          <a:latin typeface="Verdana" pitchFamily="-111" charset="0"/>
          <a:ea typeface="ＭＳ Ｐゴシック" pitchFamily="-65" charset="-128"/>
          <a:cs typeface="ＭＳ Ｐゴシック" pitchFamily="-65" charset="-128"/>
        </a:defRPr>
      </a:lvl5pPr>
      <a:lvl6pPr marL="457200" algn="r" rtl="0" fontAlgn="base">
        <a:spcBef>
          <a:spcPct val="0"/>
        </a:spcBef>
        <a:spcAft>
          <a:spcPct val="0"/>
        </a:spcAft>
        <a:defRPr sz="3600" b="1">
          <a:solidFill>
            <a:schemeClr val="tx1"/>
          </a:solidFill>
          <a:effectLst>
            <a:outerShdw blurRad="38100" dist="38100" dir="2700000" algn="tl">
              <a:srgbClr val="DDDDDD"/>
            </a:outerShdw>
          </a:effectLst>
          <a:latin typeface="Verdana" pitchFamily="-111" charset="0"/>
        </a:defRPr>
      </a:lvl6pPr>
      <a:lvl7pPr marL="914400" algn="r" rtl="0" fontAlgn="base">
        <a:spcBef>
          <a:spcPct val="0"/>
        </a:spcBef>
        <a:spcAft>
          <a:spcPct val="0"/>
        </a:spcAft>
        <a:defRPr sz="3600" b="1">
          <a:solidFill>
            <a:schemeClr val="tx1"/>
          </a:solidFill>
          <a:effectLst>
            <a:outerShdw blurRad="38100" dist="38100" dir="2700000" algn="tl">
              <a:srgbClr val="DDDDDD"/>
            </a:outerShdw>
          </a:effectLst>
          <a:latin typeface="Verdana" pitchFamily="-111" charset="0"/>
        </a:defRPr>
      </a:lvl7pPr>
      <a:lvl8pPr marL="1371600" algn="r" rtl="0" fontAlgn="base">
        <a:spcBef>
          <a:spcPct val="0"/>
        </a:spcBef>
        <a:spcAft>
          <a:spcPct val="0"/>
        </a:spcAft>
        <a:defRPr sz="3600" b="1">
          <a:solidFill>
            <a:schemeClr val="tx1"/>
          </a:solidFill>
          <a:effectLst>
            <a:outerShdw blurRad="38100" dist="38100" dir="2700000" algn="tl">
              <a:srgbClr val="DDDDDD"/>
            </a:outerShdw>
          </a:effectLst>
          <a:latin typeface="Verdana" pitchFamily="-111" charset="0"/>
        </a:defRPr>
      </a:lvl8pPr>
      <a:lvl9pPr marL="1828800" algn="r" rtl="0" fontAlgn="base">
        <a:spcBef>
          <a:spcPct val="0"/>
        </a:spcBef>
        <a:spcAft>
          <a:spcPct val="0"/>
        </a:spcAft>
        <a:defRPr sz="3600" b="1">
          <a:solidFill>
            <a:schemeClr val="tx1"/>
          </a:solidFill>
          <a:effectLst>
            <a:outerShdw blurRad="38100" dist="38100" dir="2700000" algn="tl">
              <a:srgbClr val="DDDDDD"/>
            </a:outerShdw>
          </a:effectLst>
          <a:latin typeface="Verdana" pitchFamily="-111" charset="0"/>
        </a:defRPr>
      </a:lvl9pPr>
    </p:titleStyle>
    <p:bodyStyle>
      <a:lvl1pPr marL="342900" indent="-342900" algn="l" rtl="0" eaLnBrk="0" fontAlgn="base" hangingPunct="0">
        <a:spcBef>
          <a:spcPct val="20000"/>
        </a:spcBef>
        <a:spcAft>
          <a:spcPct val="0"/>
        </a:spcAft>
        <a:buClr>
          <a:srgbClr val="79B1E1"/>
        </a:buClr>
        <a:buFont typeface="Times" pitchFamily="18" charset="0"/>
        <a:buChar char="•"/>
        <a:defRPr sz="2400">
          <a:solidFill>
            <a:schemeClr val="tx1"/>
          </a:solidFill>
          <a:latin typeface="+mn-lt"/>
          <a:ea typeface="ＭＳ Ｐゴシック" pitchFamily="-65" charset="-128"/>
          <a:cs typeface="ＭＳ Ｐゴシック" pitchFamily="-65" charset="-128"/>
        </a:defRPr>
      </a:lvl1pPr>
      <a:lvl2pPr marL="742950" indent="-285750" algn="l" rtl="0" eaLnBrk="0" fontAlgn="base" hangingPunct="0">
        <a:spcBef>
          <a:spcPct val="20000"/>
        </a:spcBef>
        <a:spcAft>
          <a:spcPct val="0"/>
        </a:spcAft>
        <a:buClr>
          <a:srgbClr val="79B1E1"/>
        </a:buClr>
        <a:buFont typeface="Times" pitchFamily="18" charset="0"/>
        <a:buChar char="•"/>
        <a:defRPr sz="2000">
          <a:solidFill>
            <a:schemeClr val="tx1"/>
          </a:solidFill>
          <a:latin typeface="+mn-lt"/>
          <a:ea typeface="ＭＳ Ｐゴシック" pitchFamily="-111" charset="-128"/>
        </a:defRPr>
      </a:lvl2pPr>
      <a:lvl3pPr marL="1143000" indent="-228600" algn="l" rtl="0" eaLnBrk="0" fontAlgn="base" hangingPunct="0">
        <a:spcBef>
          <a:spcPct val="20000"/>
        </a:spcBef>
        <a:spcAft>
          <a:spcPct val="0"/>
        </a:spcAft>
        <a:buClr>
          <a:srgbClr val="79B1E1"/>
        </a:buClr>
        <a:buFont typeface="Times" pitchFamily="18" charset="0"/>
        <a:buChar char="•"/>
        <a:defRPr>
          <a:solidFill>
            <a:schemeClr val="tx1"/>
          </a:solidFill>
          <a:latin typeface="+mn-lt"/>
          <a:ea typeface="ＭＳ Ｐゴシック" pitchFamily="-111" charset="-128"/>
        </a:defRPr>
      </a:lvl3pPr>
      <a:lvl4pPr marL="1562100" indent="-228600" algn="l" rtl="0" eaLnBrk="0" fontAlgn="base" hangingPunct="0">
        <a:spcBef>
          <a:spcPct val="20000"/>
        </a:spcBef>
        <a:spcAft>
          <a:spcPct val="0"/>
        </a:spcAft>
        <a:buClr>
          <a:srgbClr val="79B1E1"/>
        </a:buClr>
        <a:buFont typeface="Times" pitchFamily="18" charset="0"/>
        <a:buChar char="•"/>
        <a:defRPr>
          <a:solidFill>
            <a:schemeClr val="tx1"/>
          </a:solidFill>
          <a:latin typeface="+mn-lt"/>
          <a:ea typeface="ＭＳ Ｐゴシック" pitchFamily="-111" charset="-128"/>
        </a:defRPr>
      </a:lvl4pPr>
      <a:lvl5pPr marL="1981200" indent="-228600" algn="l" rtl="0" eaLnBrk="0" fontAlgn="base" hangingPunct="0">
        <a:spcBef>
          <a:spcPct val="20000"/>
        </a:spcBef>
        <a:spcAft>
          <a:spcPct val="0"/>
        </a:spcAft>
        <a:buClr>
          <a:srgbClr val="79B1E1"/>
        </a:buClr>
        <a:buFont typeface="Times" pitchFamily="18" charset="0"/>
        <a:buChar char="•"/>
        <a:defRPr>
          <a:solidFill>
            <a:schemeClr val="tx1"/>
          </a:solidFill>
          <a:latin typeface="+mn-lt"/>
          <a:ea typeface="ＭＳ Ｐゴシック" pitchFamily="-111" charset="-128"/>
        </a:defRPr>
      </a:lvl5pPr>
      <a:lvl6pPr marL="2438400" indent="-228600" algn="just" rtl="0" fontAlgn="base">
        <a:spcBef>
          <a:spcPct val="20000"/>
        </a:spcBef>
        <a:spcAft>
          <a:spcPct val="0"/>
        </a:spcAft>
        <a:buClr>
          <a:srgbClr val="79B1E1"/>
        </a:buClr>
        <a:buFont typeface="Times" pitchFamily="-111" charset="0"/>
        <a:buChar char="•"/>
        <a:defRPr sz="2000">
          <a:solidFill>
            <a:schemeClr val="tx1"/>
          </a:solidFill>
          <a:latin typeface="+mn-lt"/>
          <a:ea typeface="ＭＳ Ｐゴシック" pitchFamily="-111" charset="-128"/>
        </a:defRPr>
      </a:lvl6pPr>
      <a:lvl7pPr marL="2895600" indent="-228600" algn="just" rtl="0" fontAlgn="base">
        <a:spcBef>
          <a:spcPct val="20000"/>
        </a:spcBef>
        <a:spcAft>
          <a:spcPct val="0"/>
        </a:spcAft>
        <a:buClr>
          <a:srgbClr val="79B1E1"/>
        </a:buClr>
        <a:buFont typeface="Times" pitchFamily="-111" charset="0"/>
        <a:buChar char="•"/>
        <a:defRPr sz="2000">
          <a:solidFill>
            <a:schemeClr val="tx1"/>
          </a:solidFill>
          <a:latin typeface="+mn-lt"/>
          <a:ea typeface="ＭＳ Ｐゴシック" pitchFamily="-111" charset="-128"/>
        </a:defRPr>
      </a:lvl7pPr>
      <a:lvl8pPr marL="3352800" indent="-228600" algn="just" rtl="0" fontAlgn="base">
        <a:spcBef>
          <a:spcPct val="20000"/>
        </a:spcBef>
        <a:spcAft>
          <a:spcPct val="0"/>
        </a:spcAft>
        <a:buClr>
          <a:srgbClr val="79B1E1"/>
        </a:buClr>
        <a:buFont typeface="Times" pitchFamily="-111" charset="0"/>
        <a:buChar char="•"/>
        <a:defRPr sz="2000">
          <a:solidFill>
            <a:schemeClr val="tx1"/>
          </a:solidFill>
          <a:latin typeface="+mn-lt"/>
          <a:ea typeface="ＭＳ Ｐゴシック" pitchFamily="-111" charset="-128"/>
        </a:defRPr>
      </a:lvl8pPr>
      <a:lvl9pPr marL="3810000" indent="-228600" algn="just" rtl="0" fontAlgn="base">
        <a:spcBef>
          <a:spcPct val="20000"/>
        </a:spcBef>
        <a:spcAft>
          <a:spcPct val="0"/>
        </a:spcAft>
        <a:buClr>
          <a:srgbClr val="79B1E1"/>
        </a:buClr>
        <a:buFont typeface="Times" pitchFamily="-111" charset="0"/>
        <a:buChar char="•"/>
        <a:defRPr sz="2000">
          <a:solidFill>
            <a:schemeClr val="tx1"/>
          </a:solidFill>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smtClean="0"/>
              <a:t>•••  ITIS Lab  •••  http://www.itis.disco.unimib.it</a:t>
            </a: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ft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hyperlink" Target="http://siti-rack.siti.disco.unimib.it:8080/Chronos/" TargetMode="Externa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8.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9.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7.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0.xml.rels><?xml version="1.0" encoding="UTF-8" standalone="yes"?>
<Relationships xmlns="http://schemas.openxmlformats.org/package/2006/relationships"><Relationship Id="rId3" Type="http://schemas.openxmlformats.org/officeDocument/2006/relationships/hyperlink" Target="http://images.google.com/imgres?imgurl=http://www.imgtec.com/images/partnerslogos/50x50/microsoft.gif&amp;imgrefurl=http://www.imgtec.com/partners/Technology-Partners.asp&amp;h=50&amp;w=50&amp;sz=2&amp;hl=zh-CN&amp;start=104&amp;um=1&amp;usg=__AdxGo5jcgI87p7675RGs0ZIfigg=&amp;tbnid=Tm9I9Vpf0dKMFM:&amp;tbnh=50&amp;tbnw=50&amp;prev=/images?q=microsoft&amp;start=90&amp;imgsz=icon&amp;ndsp=18&amp;um=1&amp;hl=zh-CN&amp;rlz=1T4GGLS_zh-CNUS280US280&amp;sa=N" TargetMode="External"/><Relationship Id="rId2" Type="http://schemas.openxmlformats.org/officeDocument/2006/relationships/notesSlide" Target="../notesSlides/notesSlide59.xml"/><Relationship Id="rId1" Type="http://schemas.openxmlformats.org/officeDocument/2006/relationships/slideLayout" Target="../slideLayouts/slideLayout13.xml"/><Relationship Id="rId6" Type="http://schemas.openxmlformats.org/officeDocument/2006/relationships/image" Target="../media/image32.png"/><Relationship Id="rId5" Type="http://schemas.openxmlformats.org/officeDocument/2006/relationships/hyperlink" Target="http://www.macrosoftinc.com/index.html" TargetMode="External"/><Relationship Id="rId4" Type="http://schemas.openxmlformats.org/officeDocument/2006/relationships/image" Target="../media/image31.jpe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 name="Rectangle 30"/>
          <p:cNvSpPr>
            <a:spLocks noGrp="1" noChangeArrowheads="1"/>
          </p:cNvSpPr>
          <p:nvPr>
            <p:ph type="ctrTitle"/>
          </p:nvPr>
        </p:nvSpPr>
        <p:spPr/>
        <p:txBody>
          <a:bodyPr/>
          <a:lstStyle/>
          <a:p>
            <a:pPr eaLnBrk="1" hangingPunct="1">
              <a:defRPr/>
            </a:pPr>
            <a:r>
              <a:rPr lang="en-US" noProof="0" dirty="0" smtClean="0">
                <a:effectLst>
                  <a:outerShdw blurRad="38100" dist="38100" dir="2700000" algn="tl">
                    <a:srgbClr val="C0C0C0"/>
                  </a:outerShdw>
                </a:effectLst>
                <a:ea typeface="ＭＳ Ｐゴシック" charset="-128"/>
              </a:rPr>
              <a:t>Linking Records with Value Diversity</a:t>
            </a:r>
          </a:p>
        </p:txBody>
      </p:sp>
      <p:sp>
        <p:nvSpPr>
          <p:cNvPr id="14339" name="Rectangle 31"/>
          <p:cNvSpPr>
            <a:spLocks noGrp="1" noChangeArrowheads="1"/>
          </p:cNvSpPr>
          <p:nvPr>
            <p:ph type="subTitle" idx="1"/>
          </p:nvPr>
        </p:nvSpPr>
        <p:spPr>
          <a:xfrm>
            <a:off x="685800" y="4724400"/>
            <a:ext cx="8077200" cy="1752600"/>
          </a:xfrm>
        </p:spPr>
        <p:txBody>
          <a:bodyPr/>
          <a:lstStyle/>
          <a:p>
            <a:pPr lvl="0" eaLnBrk="1" fontAlgn="auto" hangingPunct="1">
              <a:spcAft>
                <a:spcPts val="0"/>
              </a:spcAft>
              <a:buClrTx/>
            </a:pPr>
            <a:r>
              <a:rPr lang="en-US" sz="2400" b="1" dirty="0" smtClean="0">
                <a:ea typeface="ＭＳ Ｐゴシック" pitchFamily="34" charset="-128"/>
              </a:rPr>
              <a:t>Xin Luna Dong</a:t>
            </a:r>
          </a:p>
          <a:p>
            <a:pPr lvl="0" eaLnBrk="1" fontAlgn="auto" hangingPunct="1">
              <a:spcAft>
                <a:spcPts val="0"/>
              </a:spcAft>
              <a:buClrTx/>
            </a:pPr>
            <a:r>
              <a:rPr lang="en-US" sz="2000" kern="1200" dirty="0" smtClean="0">
                <a:solidFill>
                  <a:prstClr val="black"/>
                </a:solidFill>
                <a:latin typeface="Calibri"/>
                <a:ea typeface="+mn-ea"/>
                <a:cs typeface="+mn-cs"/>
              </a:rPr>
              <a:t>Database Department, AT&amp;T Labs-Research</a:t>
            </a:r>
          </a:p>
          <a:p>
            <a:pPr eaLnBrk="1" fontAlgn="auto" hangingPunct="1">
              <a:spcAft>
                <a:spcPts val="0"/>
              </a:spcAft>
              <a:buClrTx/>
            </a:pPr>
            <a:r>
              <a:rPr lang="en-US" sz="2000" kern="1200" dirty="0" smtClean="0">
                <a:solidFill>
                  <a:prstClr val="black"/>
                </a:solidFill>
                <a:latin typeface="Calibri"/>
              </a:rPr>
              <a:t>Collaborators: Pei Li, Andrea Maurino (Univ. of Milan-</a:t>
            </a:r>
            <a:r>
              <a:rPr lang="en-US" sz="2000" kern="1200" dirty="0" err="1" smtClean="0">
                <a:solidFill>
                  <a:prstClr val="black"/>
                </a:solidFill>
                <a:latin typeface="Calibri"/>
              </a:rPr>
              <a:t>Bicocca</a:t>
            </a:r>
            <a:r>
              <a:rPr lang="en-US" sz="2000" kern="1200" dirty="0" smtClean="0">
                <a:solidFill>
                  <a:prstClr val="black"/>
                </a:solidFill>
                <a:latin typeface="Calibri"/>
              </a:rPr>
              <a:t>),</a:t>
            </a:r>
          </a:p>
          <a:p>
            <a:pPr eaLnBrk="1" fontAlgn="auto" hangingPunct="1">
              <a:spcAft>
                <a:spcPts val="0"/>
              </a:spcAft>
              <a:buClrTx/>
            </a:pPr>
            <a:r>
              <a:rPr lang="en-US" sz="2000" kern="1200" dirty="0" smtClean="0">
                <a:solidFill>
                  <a:prstClr val="black"/>
                </a:solidFill>
                <a:latin typeface="Calibri"/>
                <a:ea typeface="+mn-ea"/>
                <a:cs typeface="+mn-cs"/>
              </a:rPr>
              <a:t>Songtao Guo (</a:t>
            </a:r>
            <a:r>
              <a:rPr lang="en-US" sz="2000" kern="1200" dirty="0" err="1" smtClean="0">
                <a:solidFill>
                  <a:prstClr val="black"/>
                </a:solidFill>
                <a:latin typeface="Calibri"/>
                <a:ea typeface="+mn-ea"/>
                <a:cs typeface="+mn-cs"/>
              </a:rPr>
              <a:t>ATTi</a:t>
            </a:r>
            <a:r>
              <a:rPr lang="en-US" sz="2000" kern="1200" dirty="0" smtClean="0">
                <a:solidFill>
                  <a:prstClr val="black"/>
                </a:solidFill>
                <a:latin typeface="Calibri"/>
                <a:ea typeface="+mn-ea"/>
                <a:cs typeface="+mn-cs"/>
              </a:rPr>
              <a:t>), Divesh Srivastava (AT&amp;T)</a:t>
            </a:r>
          </a:p>
          <a:p>
            <a:pPr eaLnBrk="1" fontAlgn="auto" hangingPunct="1">
              <a:spcAft>
                <a:spcPts val="0"/>
              </a:spcAft>
              <a:buClrTx/>
            </a:pPr>
            <a:r>
              <a:rPr lang="en-US" sz="2000" kern="1200" dirty="0" smtClean="0">
                <a:solidFill>
                  <a:prstClr val="black"/>
                </a:solidFill>
                <a:latin typeface="Calibri"/>
                <a:ea typeface="+mn-ea"/>
                <a:cs typeface="+mn-cs"/>
              </a:rPr>
              <a:t>December, 2012</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Goal</a:t>
            </a:r>
            <a:endParaRPr lang="en-US" dirty="0"/>
          </a:p>
        </p:txBody>
      </p:sp>
      <p:sp>
        <p:nvSpPr>
          <p:cNvPr id="3" name="Content Placeholder 2"/>
          <p:cNvSpPr>
            <a:spLocks noGrp="1"/>
          </p:cNvSpPr>
          <p:nvPr>
            <p:ph idx="1"/>
          </p:nvPr>
        </p:nvSpPr>
        <p:spPr>
          <a:xfrm>
            <a:off x="152400" y="1219200"/>
            <a:ext cx="8839200" cy="5105400"/>
          </a:xfrm>
        </p:spPr>
        <p:txBody>
          <a:bodyPr/>
          <a:lstStyle/>
          <a:p>
            <a:r>
              <a:rPr lang="en-US" sz="2800" dirty="0" smtClean="0"/>
              <a:t>To improve the linkage quality of integrated data with fairly high </a:t>
            </a:r>
            <a:r>
              <a:rPr lang="en-US" sz="2800" i="1" dirty="0" smtClean="0"/>
              <a:t>diversity</a:t>
            </a:r>
            <a:r>
              <a:rPr lang="en-US" sz="2800" dirty="0" smtClean="0"/>
              <a:t> </a:t>
            </a:r>
            <a:endParaRPr lang="en-US" sz="2800" b="1" dirty="0" smtClean="0"/>
          </a:p>
          <a:p>
            <a:pPr lvl="1"/>
            <a:endParaRPr lang="en-US" sz="1200" dirty="0" smtClean="0"/>
          </a:p>
          <a:p>
            <a:pPr lvl="2"/>
            <a:r>
              <a:rPr lang="en-US" sz="2200" b="1" dirty="0" smtClean="0">
                <a:solidFill>
                  <a:srgbClr val="C00000"/>
                </a:solidFill>
              </a:rPr>
              <a:t>Linking temporal records</a:t>
            </a:r>
          </a:p>
          <a:p>
            <a:pPr lvl="2">
              <a:buNone/>
            </a:pPr>
            <a:r>
              <a:rPr lang="en-US" sz="2200" dirty="0" smtClean="0"/>
              <a:t>[VLDB ’11] [VLDB ’12 demo][FCS Journal ’12]</a:t>
            </a:r>
          </a:p>
          <a:p>
            <a:pPr lvl="2"/>
            <a:endParaRPr lang="en-US" sz="1200" b="1" dirty="0" smtClean="0">
              <a:solidFill>
                <a:srgbClr val="C00000"/>
              </a:solidFill>
            </a:endParaRPr>
          </a:p>
          <a:p>
            <a:pPr lvl="2"/>
            <a:r>
              <a:rPr lang="en-US" sz="2200" b="1" dirty="0" smtClean="0">
                <a:solidFill>
                  <a:srgbClr val="C00000"/>
                </a:solidFill>
              </a:rPr>
              <a:t>Linking records of the same group</a:t>
            </a:r>
          </a:p>
          <a:p>
            <a:pPr lvl="2">
              <a:buNone/>
            </a:pPr>
            <a:r>
              <a:rPr lang="en-US" sz="2200" dirty="0" smtClean="0"/>
              <a:t>[Under submission]</a:t>
            </a:r>
          </a:p>
          <a:p>
            <a:pPr lvl="2"/>
            <a:endParaRPr lang="en-US" sz="1200" b="1" dirty="0" smtClean="0">
              <a:solidFill>
                <a:srgbClr val="C00000"/>
              </a:solidFill>
            </a:endParaRPr>
          </a:p>
          <a:p>
            <a:pPr lvl="2"/>
            <a:r>
              <a:rPr lang="en-US" sz="2200" b="1" dirty="0" smtClean="0">
                <a:solidFill>
                  <a:srgbClr val="C00000"/>
                </a:solidFill>
              </a:rPr>
              <a:t>Linking records with erroneous values</a:t>
            </a:r>
          </a:p>
          <a:p>
            <a:pPr lvl="2">
              <a:buNone/>
            </a:pPr>
            <a:r>
              <a:rPr lang="en-US" sz="2200" dirty="0" smtClean="0"/>
              <a:t>[VLDB’10]</a:t>
            </a:r>
          </a:p>
        </p:txBody>
      </p:sp>
      <p:sp>
        <p:nvSpPr>
          <p:cNvPr id="5" name="Slide Number Placeholder 4"/>
          <p:cNvSpPr>
            <a:spLocks noGrp="1"/>
          </p:cNvSpPr>
          <p:nvPr>
            <p:ph type="sldNum" sz="quarter" idx="11"/>
          </p:nvPr>
        </p:nvSpPr>
        <p:spPr/>
        <p:txBody>
          <a:bodyPr/>
          <a:lstStyle/>
          <a:p>
            <a:pPr>
              <a:defRPr/>
            </a:pPr>
            <a:r>
              <a:rPr lang="fr-FR" smtClean="0">
                <a:solidFill>
                  <a:srgbClr val="FFFFFF"/>
                </a:solidFill>
              </a:rPr>
              <a:t>•••</a:t>
            </a:r>
            <a:r>
              <a:rPr lang="fr-FR" smtClean="0">
                <a:solidFill>
                  <a:srgbClr val="FFCC66"/>
                </a:solidFill>
              </a:rPr>
              <a:t> </a:t>
            </a:r>
            <a:fld id="{177843A4-1041-4596-AC67-A94DB8AF36B8}" type="slidenum">
              <a:rPr lang="fr-FR" smtClean="0">
                <a:solidFill>
                  <a:srgbClr val="FFFFFF"/>
                </a:solidFill>
              </a:rPr>
              <a:pPr>
                <a:defRPr/>
              </a:pPr>
              <a:t>10</a:t>
            </a:fld>
            <a:endParaRPr lang="fr-FR">
              <a:solidFill>
                <a:srgbClr val="000000"/>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sz="3000" b="1" dirty="0" smtClean="0">
                <a:solidFill>
                  <a:schemeClr val="bg1">
                    <a:lumMod val="75000"/>
                  </a:schemeClr>
                </a:solidFill>
                <a:latin typeface="Perpetua" pitchFamily="18" charset="0"/>
              </a:rPr>
              <a:t>Motivation</a:t>
            </a:r>
          </a:p>
          <a:p>
            <a:r>
              <a:rPr lang="en-US" sz="3000" b="1" dirty="0" smtClean="0">
                <a:latin typeface="Perpetua" pitchFamily="18" charset="0"/>
              </a:rPr>
              <a:t>Linking temporal records</a:t>
            </a:r>
          </a:p>
          <a:p>
            <a:pPr lvl="1"/>
            <a:r>
              <a:rPr lang="en-US" sz="2600" b="1" dirty="0" smtClean="0">
                <a:latin typeface="Perpetua" pitchFamily="18" charset="0"/>
              </a:rPr>
              <a:t>Decay</a:t>
            </a:r>
          </a:p>
          <a:p>
            <a:pPr lvl="1"/>
            <a:r>
              <a:rPr lang="en-US" sz="2600" b="1" dirty="0" smtClean="0">
                <a:latin typeface="Perpetua" pitchFamily="18" charset="0"/>
              </a:rPr>
              <a:t>Temporal clustering</a:t>
            </a:r>
          </a:p>
          <a:p>
            <a:pPr lvl="1"/>
            <a:r>
              <a:rPr lang="en-US" sz="2600" b="1" dirty="0" smtClean="0">
                <a:latin typeface="Perpetua" pitchFamily="18" charset="0"/>
              </a:rPr>
              <a:t>Demo</a:t>
            </a:r>
          </a:p>
          <a:p>
            <a:r>
              <a:rPr lang="en-US" sz="3000" b="1" dirty="0" smtClean="0">
                <a:latin typeface="Perpetua" pitchFamily="18" charset="0"/>
              </a:rPr>
              <a:t>Linking records of the same group</a:t>
            </a:r>
          </a:p>
          <a:p>
            <a:r>
              <a:rPr lang="en-US" sz="3000" b="1" dirty="0" smtClean="0">
                <a:latin typeface="Perpetua" pitchFamily="18" charset="0"/>
              </a:rPr>
              <a:t>Linking records with erroneous values</a:t>
            </a:r>
          </a:p>
          <a:p>
            <a:r>
              <a:rPr lang="en-US" sz="3000" b="1" dirty="0" smtClean="0">
                <a:latin typeface="Perpetua" pitchFamily="18" charset="0"/>
              </a:rPr>
              <a:t>Related work</a:t>
            </a:r>
          </a:p>
          <a:p>
            <a:r>
              <a:rPr lang="en-US" sz="3000" b="1" dirty="0" smtClean="0">
                <a:latin typeface="Perpetua" pitchFamily="18" charset="0"/>
              </a:rPr>
              <a:t>Conclusions</a:t>
            </a:r>
            <a:endParaRPr lang="en-US" sz="3000" b="1" dirty="0">
              <a:latin typeface="Perpetua" pitchFamily="18" charset="0"/>
            </a:endParaRPr>
          </a:p>
        </p:txBody>
      </p:sp>
      <p:sp>
        <p:nvSpPr>
          <p:cNvPr id="5" name="Slide Number Placeholder 4"/>
          <p:cNvSpPr>
            <a:spLocks noGrp="1"/>
          </p:cNvSpPr>
          <p:nvPr>
            <p:ph type="sldNum" sz="quarter" idx="11"/>
          </p:nvPr>
        </p:nvSpPr>
        <p:spPr/>
        <p:txBody>
          <a:bodyPr/>
          <a:lstStyle/>
          <a:p>
            <a:pPr>
              <a:defRPr/>
            </a:pPr>
            <a:r>
              <a:rPr lang="fr-FR" smtClean="0">
                <a:solidFill>
                  <a:srgbClr val="FFFFFF"/>
                </a:solidFill>
              </a:rPr>
              <a:t>•••</a:t>
            </a:r>
            <a:r>
              <a:rPr lang="fr-FR" smtClean="0">
                <a:solidFill>
                  <a:srgbClr val="FFCC66"/>
                </a:solidFill>
              </a:rPr>
              <a:t> </a:t>
            </a:r>
            <a:fld id="{177843A4-1041-4596-AC67-A94DB8AF36B8}" type="slidenum">
              <a:rPr lang="fr-FR" smtClean="0">
                <a:solidFill>
                  <a:srgbClr val="FFFFFF"/>
                </a:solidFill>
              </a:rPr>
              <a:pPr>
                <a:defRPr/>
              </a:pPr>
              <a:t>11</a:t>
            </a:fld>
            <a:endParaRPr lang="fr-FR">
              <a:solidFill>
                <a:srgbClr val="00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1676400" y="3124200"/>
            <a:ext cx="7315200" cy="609600"/>
          </a:xfrm>
          <a:prstGeom prs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5" name="Rectangle 4"/>
          <p:cNvSpPr/>
          <p:nvPr/>
        </p:nvSpPr>
        <p:spPr>
          <a:xfrm>
            <a:off x="152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b="1" i="1" dirty="0" smtClean="0">
                <a:solidFill>
                  <a:srgbClr val="000000"/>
                </a:solidFill>
                <a:latin typeface="Corbel" pitchFamily="34" charset="0"/>
              </a:rPr>
              <a:t>1991</a:t>
            </a:r>
          </a:p>
        </p:txBody>
      </p:sp>
      <p:sp>
        <p:nvSpPr>
          <p:cNvPr id="7" name="Rectangle 6"/>
          <p:cNvSpPr/>
          <p:nvPr/>
        </p:nvSpPr>
        <p:spPr>
          <a:xfrm>
            <a:off x="1447800" y="3276600"/>
            <a:ext cx="1524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8" name="Rectangle 7"/>
          <p:cNvSpPr/>
          <p:nvPr/>
        </p:nvSpPr>
        <p:spPr>
          <a:xfrm>
            <a:off x="1219200" y="3276600"/>
            <a:ext cx="1524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9" name="Rectangle 8"/>
          <p:cNvSpPr/>
          <p:nvPr/>
        </p:nvSpPr>
        <p:spPr>
          <a:xfrm>
            <a:off x="990600" y="3276600"/>
            <a:ext cx="1524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10" name="Rectangle 9"/>
          <p:cNvSpPr/>
          <p:nvPr/>
        </p:nvSpPr>
        <p:spPr>
          <a:xfrm>
            <a:off x="1676400" y="3276600"/>
            <a:ext cx="6858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i="1" dirty="0" smtClean="0">
                <a:solidFill>
                  <a:srgbClr val="000000"/>
                </a:solidFill>
                <a:latin typeface="Corbel" pitchFamily="34" charset="0"/>
              </a:rPr>
              <a:t>1991</a:t>
            </a:r>
          </a:p>
        </p:txBody>
      </p:sp>
      <p:sp>
        <p:nvSpPr>
          <p:cNvPr id="11" name="Rectangle 10"/>
          <p:cNvSpPr/>
          <p:nvPr/>
        </p:nvSpPr>
        <p:spPr>
          <a:xfrm>
            <a:off x="2362200" y="3276600"/>
            <a:ext cx="6858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i="1" dirty="0" smtClean="0">
                <a:solidFill>
                  <a:srgbClr val="000000"/>
                </a:solidFill>
                <a:latin typeface="Corbel" pitchFamily="34" charset="0"/>
              </a:rPr>
              <a:t>1991</a:t>
            </a:r>
          </a:p>
        </p:txBody>
      </p:sp>
      <p:sp>
        <p:nvSpPr>
          <p:cNvPr id="12" name="Rectangle 11"/>
          <p:cNvSpPr/>
          <p:nvPr/>
        </p:nvSpPr>
        <p:spPr>
          <a:xfrm>
            <a:off x="3048000" y="3276600"/>
            <a:ext cx="6858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i="1" dirty="0" smtClean="0">
                <a:solidFill>
                  <a:srgbClr val="000000"/>
                </a:solidFill>
                <a:latin typeface="Corbel" pitchFamily="34" charset="0"/>
              </a:rPr>
              <a:t>1991</a:t>
            </a:r>
          </a:p>
        </p:txBody>
      </p:sp>
      <p:sp>
        <p:nvSpPr>
          <p:cNvPr id="13" name="Rectangle 12"/>
          <p:cNvSpPr/>
          <p:nvPr/>
        </p:nvSpPr>
        <p:spPr>
          <a:xfrm>
            <a:off x="3733800" y="3276600"/>
            <a:ext cx="6858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i="1" dirty="0" smtClean="0">
                <a:solidFill>
                  <a:srgbClr val="000000"/>
                </a:solidFill>
                <a:latin typeface="Corbel" pitchFamily="34" charset="0"/>
              </a:rPr>
              <a:t>1991</a:t>
            </a:r>
          </a:p>
        </p:txBody>
      </p:sp>
      <p:sp>
        <p:nvSpPr>
          <p:cNvPr id="14" name="Rectangle 13"/>
          <p:cNvSpPr/>
          <p:nvPr/>
        </p:nvSpPr>
        <p:spPr>
          <a:xfrm>
            <a:off x="1676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b="1" i="1" dirty="0" smtClean="0">
                <a:solidFill>
                  <a:srgbClr val="000000"/>
                </a:solidFill>
                <a:latin typeface="Corbel" pitchFamily="34" charset="0"/>
              </a:rPr>
              <a:t>2004</a:t>
            </a:r>
          </a:p>
        </p:txBody>
      </p:sp>
      <p:sp>
        <p:nvSpPr>
          <p:cNvPr id="15" name="Rectangle 14"/>
          <p:cNvSpPr/>
          <p:nvPr/>
        </p:nvSpPr>
        <p:spPr>
          <a:xfrm>
            <a:off x="2438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b="1" i="1" dirty="0" smtClean="0">
                <a:solidFill>
                  <a:srgbClr val="000000"/>
                </a:solidFill>
                <a:latin typeface="Corbel" pitchFamily="34" charset="0"/>
              </a:rPr>
              <a:t>2005</a:t>
            </a:r>
          </a:p>
        </p:txBody>
      </p:sp>
      <p:sp>
        <p:nvSpPr>
          <p:cNvPr id="16" name="Rectangle 15"/>
          <p:cNvSpPr/>
          <p:nvPr/>
        </p:nvSpPr>
        <p:spPr>
          <a:xfrm>
            <a:off x="3200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b="1" i="1" dirty="0" smtClean="0">
                <a:solidFill>
                  <a:srgbClr val="000000"/>
                </a:solidFill>
                <a:latin typeface="Corbel" pitchFamily="34" charset="0"/>
              </a:rPr>
              <a:t>2006</a:t>
            </a:r>
          </a:p>
        </p:txBody>
      </p:sp>
      <p:sp>
        <p:nvSpPr>
          <p:cNvPr id="17" name="Rectangle 16"/>
          <p:cNvSpPr/>
          <p:nvPr/>
        </p:nvSpPr>
        <p:spPr>
          <a:xfrm>
            <a:off x="3962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b="1" i="1" dirty="0" smtClean="0">
                <a:solidFill>
                  <a:srgbClr val="000000"/>
                </a:solidFill>
                <a:latin typeface="Corbel" pitchFamily="34" charset="0"/>
              </a:rPr>
              <a:t>2007</a:t>
            </a:r>
          </a:p>
        </p:txBody>
      </p:sp>
      <p:sp>
        <p:nvSpPr>
          <p:cNvPr id="18" name="Rectangle 17"/>
          <p:cNvSpPr/>
          <p:nvPr/>
        </p:nvSpPr>
        <p:spPr>
          <a:xfrm>
            <a:off x="4724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b="1" i="1" dirty="0" smtClean="0">
                <a:solidFill>
                  <a:srgbClr val="000000"/>
                </a:solidFill>
                <a:latin typeface="Corbel" pitchFamily="34" charset="0"/>
              </a:rPr>
              <a:t>2008</a:t>
            </a:r>
          </a:p>
        </p:txBody>
      </p:sp>
      <p:sp>
        <p:nvSpPr>
          <p:cNvPr id="19" name="Rectangle 18"/>
          <p:cNvSpPr/>
          <p:nvPr/>
        </p:nvSpPr>
        <p:spPr>
          <a:xfrm>
            <a:off x="5486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b="1" i="1" dirty="0" smtClean="0">
                <a:solidFill>
                  <a:srgbClr val="000000"/>
                </a:solidFill>
                <a:latin typeface="Corbel" pitchFamily="34" charset="0"/>
              </a:rPr>
              <a:t>2009</a:t>
            </a:r>
          </a:p>
        </p:txBody>
      </p:sp>
      <p:sp>
        <p:nvSpPr>
          <p:cNvPr id="20" name="Rectangle 19"/>
          <p:cNvSpPr/>
          <p:nvPr/>
        </p:nvSpPr>
        <p:spPr>
          <a:xfrm>
            <a:off x="6248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b="1" i="1" dirty="0" smtClean="0">
                <a:solidFill>
                  <a:srgbClr val="000000"/>
                </a:solidFill>
                <a:latin typeface="Corbel" pitchFamily="34" charset="0"/>
              </a:rPr>
              <a:t>2010</a:t>
            </a:r>
          </a:p>
        </p:txBody>
      </p:sp>
      <p:sp>
        <p:nvSpPr>
          <p:cNvPr id="21" name="Line Callout 1 (Accent Bar) 20"/>
          <p:cNvSpPr/>
          <p:nvPr/>
        </p:nvSpPr>
        <p:spPr>
          <a:xfrm>
            <a:off x="381000" y="304800"/>
            <a:ext cx="3200400" cy="457200"/>
          </a:xfrm>
          <a:prstGeom prst="accentCallout1">
            <a:avLst>
              <a:gd name="adj1" fmla="val 62662"/>
              <a:gd name="adj2" fmla="val -2949"/>
              <a:gd name="adj3" fmla="val 649575"/>
              <a:gd name="adj4" fmla="val -3757"/>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r1</a:t>
            </a:r>
            <a:r>
              <a:rPr lang="en-US" sz="2000" b="1" u="sng" dirty="0" smtClean="0">
                <a:solidFill>
                  <a:sysClr val="windowText" lastClr="000000"/>
                </a:solidFill>
              </a:rPr>
              <a:t>: Xin Dong </a:t>
            </a:r>
          </a:p>
          <a:p>
            <a:r>
              <a:rPr lang="en-US" sz="2000" b="1" u="sng" dirty="0" smtClean="0">
                <a:solidFill>
                  <a:sysClr val="windowText" lastClr="000000"/>
                </a:solidFill>
              </a:rPr>
              <a:t>R. Polytechnic Institute</a:t>
            </a:r>
          </a:p>
        </p:txBody>
      </p:sp>
      <p:sp>
        <p:nvSpPr>
          <p:cNvPr id="22" name="Line Callout 1 (Accent Bar) 21"/>
          <p:cNvSpPr/>
          <p:nvPr/>
        </p:nvSpPr>
        <p:spPr>
          <a:xfrm>
            <a:off x="1905000" y="914400"/>
            <a:ext cx="3429000" cy="685800"/>
          </a:xfrm>
          <a:prstGeom prst="accentCallout1">
            <a:avLst>
              <a:gd name="adj1" fmla="val 44480"/>
              <a:gd name="adj2" fmla="val -2578"/>
              <a:gd name="adj3" fmla="val 347888"/>
              <a:gd name="adj4" fmla="val -3038"/>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r2</a:t>
            </a:r>
            <a:r>
              <a:rPr lang="en-US" sz="2000" b="1" u="sng" dirty="0" smtClean="0">
                <a:solidFill>
                  <a:sysClr val="windowText" lastClr="000000"/>
                </a:solidFill>
              </a:rPr>
              <a:t>: Xin Dong  </a:t>
            </a:r>
          </a:p>
          <a:p>
            <a:r>
              <a:rPr lang="en-US" sz="2000" b="1" u="sng" dirty="0" smtClean="0">
                <a:solidFill>
                  <a:sysClr val="windowText" lastClr="000000"/>
                </a:solidFill>
              </a:rPr>
              <a:t>University of Washington</a:t>
            </a:r>
          </a:p>
        </p:txBody>
      </p:sp>
      <p:sp>
        <p:nvSpPr>
          <p:cNvPr id="23" name="Line Callout 1 (Accent Bar) 22"/>
          <p:cNvSpPr/>
          <p:nvPr/>
        </p:nvSpPr>
        <p:spPr>
          <a:xfrm>
            <a:off x="1905000" y="6019800"/>
            <a:ext cx="2895600" cy="457200"/>
          </a:xfrm>
          <a:prstGeom prst="accentCallout1">
            <a:avLst>
              <a:gd name="adj1" fmla="val 49778"/>
              <a:gd name="adj2" fmla="val -2840"/>
              <a:gd name="adj3" fmla="val -529715"/>
              <a:gd name="adj4" fmla="val -3118"/>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r7</a:t>
            </a:r>
            <a:r>
              <a:rPr lang="en-US" sz="2000" b="1" u="sng" dirty="0" smtClean="0">
                <a:solidFill>
                  <a:sysClr val="windowText" lastClr="000000"/>
                </a:solidFill>
              </a:rPr>
              <a:t>: Dong Xin  </a:t>
            </a:r>
          </a:p>
          <a:p>
            <a:r>
              <a:rPr lang="en-US" sz="2000" b="1" u="sng" dirty="0" smtClean="0">
                <a:solidFill>
                  <a:sysClr val="windowText" lastClr="000000"/>
                </a:solidFill>
              </a:rPr>
              <a:t>University of Illinois</a:t>
            </a:r>
          </a:p>
        </p:txBody>
      </p:sp>
      <p:sp>
        <p:nvSpPr>
          <p:cNvPr id="25" name="Line Callout 1 (Accent Bar) 24"/>
          <p:cNvSpPr/>
          <p:nvPr/>
        </p:nvSpPr>
        <p:spPr>
          <a:xfrm>
            <a:off x="2590800" y="1752600"/>
            <a:ext cx="2895600" cy="457200"/>
          </a:xfrm>
          <a:prstGeom prst="accentCallout1">
            <a:avLst>
              <a:gd name="adj1" fmla="val 89313"/>
              <a:gd name="adj2" fmla="val -2840"/>
              <a:gd name="adj3" fmla="val 335763"/>
              <a:gd name="adj4" fmla="val -2574"/>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r3</a:t>
            </a:r>
            <a:r>
              <a:rPr lang="en-US" sz="2000" b="1" u="sng" dirty="0" smtClean="0">
                <a:solidFill>
                  <a:sysClr val="windowText" lastClr="000000"/>
                </a:solidFill>
              </a:rPr>
              <a:t>: Xin Dong  </a:t>
            </a:r>
          </a:p>
          <a:p>
            <a:r>
              <a:rPr lang="en-US" sz="2000" b="1" u="sng" dirty="0" smtClean="0">
                <a:solidFill>
                  <a:sysClr val="windowText" lastClr="000000"/>
                </a:solidFill>
              </a:rPr>
              <a:t>University of Washington</a:t>
            </a:r>
          </a:p>
        </p:txBody>
      </p:sp>
      <p:sp>
        <p:nvSpPr>
          <p:cNvPr id="26" name="Line Callout 1 (Accent Bar) 25"/>
          <p:cNvSpPr/>
          <p:nvPr/>
        </p:nvSpPr>
        <p:spPr>
          <a:xfrm>
            <a:off x="4114800" y="381000"/>
            <a:ext cx="2971800" cy="457200"/>
          </a:xfrm>
          <a:prstGeom prst="accentCallout1">
            <a:avLst>
              <a:gd name="adj1" fmla="val 41883"/>
              <a:gd name="adj2" fmla="val -2578"/>
              <a:gd name="adj3" fmla="val 631635"/>
              <a:gd name="adj4" fmla="val -3236"/>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r4</a:t>
            </a:r>
            <a:r>
              <a:rPr lang="en-US" sz="2000" b="1" u="sng" dirty="0" smtClean="0">
                <a:solidFill>
                  <a:sysClr val="windowText" lastClr="000000"/>
                </a:solidFill>
              </a:rPr>
              <a:t>: Xin Luna Dong</a:t>
            </a:r>
          </a:p>
          <a:p>
            <a:r>
              <a:rPr lang="en-US" sz="2000" b="1" u="sng" dirty="0" smtClean="0">
                <a:solidFill>
                  <a:sysClr val="windowText" lastClr="000000"/>
                </a:solidFill>
              </a:rPr>
              <a:t>University of Washington</a:t>
            </a:r>
          </a:p>
        </p:txBody>
      </p:sp>
      <p:sp>
        <p:nvSpPr>
          <p:cNvPr id="27" name="Line Callout 1 (Accent Bar) 26"/>
          <p:cNvSpPr/>
          <p:nvPr/>
        </p:nvSpPr>
        <p:spPr>
          <a:xfrm>
            <a:off x="4114800" y="4419600"/>
            <a:ext cx="2895600" cy="457200"/>
          </a:xfrm>
          <a:prstGeom prst="accentCallout1">
            <a:avLst>
              <a:gd name="adj1" fmla="val 49778"/>
              <a:gd name="adj2" fmla="val -2840"/>
              <a:gd name="adj3" fmla="val -177224"/>
              <a:gd name="adj4" fmla="val -3567"/>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r8</a:t>
            </a:r>
            <a:r>
              <a:rPr lang="en-US" sz="2000" b="1" u="sng" dirty="0" smtClean="0">
                <a:solidFill>
                  <a:sysClr val="windowText" lastClr="000000"/>
                </a:solidFill>
              </a:rPr>
              <a:t>:Dong Xin</a:t>
            </a:r>
          </a:p>
          <a:p>
            <a:r>
              <a:rPr lang="en-US" sz="2000" b="1" u="sng" dirty="0" smtClean="0">
                <a:solidFill>
                  <a:sysClr val="windowText" lastClr="000000"/>
                </a:solidFill>
              </a:rPr>
              <a:t>University of Illinois</a:t>
            </a:r>
          </a:p>
        </p:txBody>
      </p:sp>
      <p:sp>
        <p:nvSpPr>
          <p:cNvPr id="28" name="Line Callout 1 (Accent Bar) 27"/>
          <p:cNvSpPr/>
          <p:nvPr/>
        </p:nvSpPr>
        <p:spPr>
          <a:xfrm>
            <a:off x="4876800" y="5181600"/>
            <a:ext cx="2819400" cy="457200"/>
          </a:xfrm>
          <a:prstGeom prst="accentCallout1">
            <a:avLst>
              <a:gd name="adj1" fmla="val 41883"/>
              <a:gd name="adj2" fmla="val -2578"/>
              <a:gd name="adj3" fmla="val -347624"/>
              <a:gd name="adj4" fmla="val -2163"/>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r9</a:t>
            </a:r>
            <a:r>
              <a:rPr lang="en-US" sz="2000" b="1" u="sng" dirty="0" smtClean="0">
                <a:solidFill>
                  <a:sysClr val="windowText" lastClr="000000"/>
                </a:solidFill>
              </a:rPr>
              <a:t>: Dong Xin</a:t>
            </a:r>
          </a:p>
          <a:p>
            <a:r>
              <a:rPr lang="en-US" sz="2000" b="1" u="sng" dirty="0" smtClean="0">
                <a:solidFill>
                  <a:sysClr val="windowText" lastClr="000000"/>
                </a:solidFill>
              </a:rPr>
              <a:t>Microsoft Research</a:t>
            </a:r>
          </a:p>
        </p:txBody>
      </p:sp>
      <p:sp>
        <p:nvSpPr>
          <p:cNvPr id="29" name="Line Callout 1 (Accent Bar) 28"/>
          <p:cNvSpPr/>
          <p:nvPr/>
        </p:nvSpPr>
        <p:spPr>
          <a:xfrm>
            <a:off x="5715000" y="1066800"/>
            <a:ext cx="2514600" cy="457200"/>
          </a:xfrm>
          <a:prstGeom prst="accentCallout1">
            <a:avLst>
              <a:gd name="adj1" fmla="val 41883"/>
              <a:gd name="adj2" fmla="val -2578"/>
              <a:gd name="adj3" fmla="val 470833"/>
              <a:gd name="adj4" fmla="val -3037"/>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r5</a:t>
            </a:r>
            <a:r>
              <a:rPr lang="en-US" sz="2000" b="1" u="sng" dirty="0" smtClean="0">
                <a:solidFill>
                  <a:sysClr val="windowText" lastClr="000000"/>
                </a:solidFill>
              </a:rPr>
              <a:t>: Xin Luna Dong</a:t>
            </a:r>
          </a:p>
          <a:p>
            <a:r>
              <a:rPr lang="en-US" sz="2000" b="1" u="sng" dirty="0" smtClean="0">
                <a:solidFill>
                  <a:sysClr val="windowText" lastClr="000000"/>
                </a:solidFill>
              </a:rPr>
              <a:t>AT&amp;T Labs-Research</a:t>
            </a:r>
          </a:p>
        </p:txBody>
      </p:sp>
      <p:sp>
        <p:nvSpPr>
          <p:cNvPr id="31" name="Line Callout 1 (Accent Bar) 30"/>
          <p:cNvSpPr/>
          <p:nvPr/>
        </p:nvSpPr>
        <p:spPr>
          <a:xfrm>
            <a:off x="5715000" y="5791200"/>
            <a:ext cx="2895600" cy="457200"/>
          </a:xfrm>
          <a:prstGeom prst="accentCallout1">
            <a:avLst>
              <a:gd name="adj1" fmla="val 49778"/>
              <a:gd name="adj2" fmla="val -2840"/>
              <a:gd name="adj3" fmla="val -475442"/>
              <a:gd name="adj4" fmla="val -2345"/>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r10</a:t>
            </a:r>
            <a:r>
              <a:rPr lang="en-US" sz="2000" b="1" u="sng" dirty="0" smtClean="0">
                <a:solidFill>
                  <a:sysClr val="windowText" lastClr="000000"/>
                </a:solidFill>
              </a:rPr>
              <a:t>: Dong Xin  </a:t>
            </a:r>
          </a:p>
          <a:p>
            <a:r>
              <a:rPr lang="en-US" sz="2000" b="1" u="sng" dirty="0" smtClean="0">
                <a:solidFill>
                  <a:sysClr val="windowText" lastClr="000000"/>
                </a:solidFill>
              </a:rPr>
              <a:t>University of Illinois</a:t>
            </a:r>
          </a:p>
        </p:txBody>
      </p:sp>
      <p:sp>
        <p:nvSpPr>
          <p:cNvPr id="32" name="Line Callout 1 (Accent Bar) 31"/>
          <p:cNvSpPr/>
          <p:nvPr/>
        </p:nvSpPr>
        <p:spPr>
          <a:xfrm>
            <a:off x="5715000" y="3962400"/>
            <a:ext cx="2514600" cy="457200"/>
          </a:xfrm>
          <a:prstGeom prst="accentCallout1">
            <a:avLst>
              <a:gd name="adj1" fmla="val 41883"/>
              <a:gd name="adj2" fmla="val -2578"/>
              <a:gd name="adj3" fmla="val -85737"/>
              <a:gd name="adj4" fmla="val -2516"/>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r11</a:t>
            </a:r>
            <a:r>
              <a:rPr lang="en-US" sz="2000" b="1" u="sng" dirty="0" smtClean="0">
                <a:solidFill>
                  <a:sysClr val="windowText" lastClr="000000"/>
                </a:solidFill>
              </a:rPr>
              <a:t>: Dong Xin  </a:t>
            </a:r>
          </a:p>
          <a:p>
            <a:r>
              <a:rPr lang="en-US" sz="2000" b="1" u="sng" dirty="0" smtClean="0">
                <a:solidFill>
                  <a:sysClr val="windowText" lastClr="000000"/>
                </a:solidFill>
              </a:rPr>
              <a:t>Microsoft Research</a:t>
            </a:r>
          </a:p>
        </p:txBody>
      </p:sp>
      <p:sp>
        <p:nvSpPr>
          <p:cNvPr id="33" name="Line Callout 1 (Accent Bar) 32"/>
          <p:cNvSpPr/>
          <p:nvPr/>
        </p:nvSpPr>
        <p:spPr>
          <a:xfrm>
            <a:off x="6629400" y="1676400"/>
            <a:ext cx="2514600" cy="457200"/>
          </a:xfrm>
          <a:prstGeom prst="accentCallout1">
            <a:avLst>
              <a:gd name="adj1" fmla="val 41883"/>
              <a:gd name="adj2" fmla="val -2578"/>
              <a:gd name="adj3" fmla="val 348753"/>
              <a:gd name="adj4" fmla="val -2565"/>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r6</a:t>
            </a:r>
            <a:r>
              <a:rPr lang="en-US" sz="2000" b="1" u="sng" dirty="0" smtClean="0">
                <a:solidFill>
                  <a:sysClr val="windowText" lastClr="000000"/>
                </a:solidFill>
              </a:rPr>
              <a:t>: Xin Luna Dong</a:t>
            </a:r>
          </a:p>
          <a:p>
            <a:r>
              <a:rPr lang="en-US" sz="2000" b="1" u="sng" dirty="0" smtClean="0">
                <a:solidFill>
                  <a:sysClr val="windowText" lastClr="000000"/>
                </a:solidFill>
              </a:rPr>
              <a:t>AT&amp;T Labs-Research</a:t>
            </a:r>
          </a:p>
        </p:txBody>
      </p:sp>
      <p:sp>
        <p:nvSpPr>
          <p:cNvPr id="35" name="Line Callout 1 (Accent Bar) 34"/>
          <p:cNvSpPr/>
          <p:nvPr/>
        </p:nvSpPr>
        <p:spPr>
          <a:xfrm>
            <a:off x="6629400" y="4724400"/>
            <a:ext cx="2895600" cy="457200"/>
          </a:xfrm>
          <a:prstGeom prst="accentCallout1">
            <a:avLst>
              <a:gd name="adj1" fmla="val -968"/>
              <a:gd name="adj2" fmla="val 20255"/>
              <a:gd name="adj3" fmla="val -251734"/>
              <a:gd name="adj4" fmla="val 20254"/>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r12</a:t>
            </a:r>
            <a:r>
              <a:rPr lang="en-US" sz="2000" b="1" u="sng" dirty="0" smtClean="0">
                <a:solidFill>
                  <a:sysClr val="windowText" lastClr="000000"/>
                </a:solidFill>
              </a:rPr>
              <a:t>: Dong Xin  </a:t>
            </a:r>
          </a:p>
          <a:p>
            <a:r>
              <a:rPr lang="en-US" sz="2000" b="1" u="sng" dirty="0" smtClean="0">
                <a:solidFill>
                  <a:sysClr val="windowText" lastClr="000000"/>
                </a:solidFill>
              </a:rPr>
              <a:t>Microsoft Research</a:t>
            </a:r>
          </a:p>
        </p:txBody>
      </p:sp>
      <p:grpSp>
        <p:nvGrpSpPr>
          <p:cNvPr id="2" name="Group 37"/>
          <p:cNvGrpSpPr/>
          <p:nvPr/>
        </p:nvGrpSpPr>
        <p:grpSpPr>
          <a:xfrm>
            <a:off x="304800" y="2158425"/>
            <a:ext cx="6629400" cy="1118175"/>
            <a:chOff x="-152400" y="1969532"/>
            <a:chExt cx="7924800" cy="1118175"/>
          </a:xfrm>
        </p:grpSpPr>
        <p:pic>
          <p:nvPicPr>
            <p:cNvPr id="36" name="Picture 4"/>
            <p:cNvPicPr>
              <a:picLocks noChangeAspect="1" noChangeArrowheads="1"/>
            </p:cNvPicPr>
            <p:nvPr/>
          </p:nvPicPr>
          <p:blipFill>
            <a:blip r:embed="rId3" cstate="print"/>
            <a:srcRect/>
            <a:stretch>
              <a:fillRect/>
            </a:stretch>
          </p:blipFill>
          <p:spPr bwMode="auto">
            <a:xfrm>
              <a:off x="-152400" y="1969532"/>
              <a:ext cx="1057275" cy="1085850"/>
            </a:xfrm>
            <a:prstGeom prst="rect">
              <a:avLst/>
            </a:prstGeom>
            <a:noFill/>
            <a:ln w="9525">
              <a:noFill/>
              <a:miter lim="800000"/>
              <a:headEnd/>
              <a:tailEnd/>
            </a:ln>
          </p:spPr>
        </p:pic>
        <p:sp>
          <p:nvSpPr>
            <p:cNvPr id="37" name="TextBox 36"/>
            <p:cNvSpPr txBox="1"/>
            <p:nvPr/>
          </p:nvSpPr>
          <p:spPr>
            <a:xfrm>
              <a:off x="838200" y="2133600"/>
              <a:ext cx="6934200" cy="954107"/>
            </a:xfrm>
            <a:prstGeom prst="rect">
              <a:avLst/>
            </a:prstGeom>
            <a:noFill/>
          </p:spPr>
          <p:txBody>
            <a:bodyPr wrap="square" rtlCol="0">
              <a:spAutoFit/>
            </a:bodyPr>
            <a:lstStyle/>
            <a:p>
              <a:pPr>
                <a:buFontTx/>
                <a:buChar char="-"/>
              </a:pPr>
              <a:r>
                <a:rPr lang="en-US" sz="2800" b="1" dirty="0" smtClean="0">
                  <a:solidFill>
                    <a:srgbClr val="C00000"/>
                  </a:solidFill>
                  <a:ea typeface="ＭＳ Ｐゴシック" pitchFamily="34" charset="-128"/>
                </a:rPr>
                <a:t>How many authors?</a:t>
              </a:r>
            </a:p>
            <a:p>
              <a:pPr>
                <a:buFontTx/>
                <a:buChar char="-"/>
              </a:pPr>
              <a:r>
                <a:rPr lang="en-US" sz="2800" b="1" dirty="0" smtClean="0">
                  <a:solidFill>
                    <a:srgbClr val="C00000"/>
                  </a:solidFill>
                  <a:ea typeface="ＭＳ Ｐゴシック" pitchFamily="34" charset="-128"/>
                </a:rPr>
                <a:t>What are their authoring histories?</a:t>
              </a:r>
              <a:endParaRPr lang="en-US" sz="2800" b="1" dirty="0">
                <a:solidFill>
                  <a:srgbClr val="C00000"/>
                </a:solidFill>
                <a:ea typeface="ＭＳ Ｐゴシック" pitchFamily="34" charset="-128"/>
              </a:endParaRPr>
            </a:p>
          </p:txBody>
        </p:sp>
      </p:grpSp>
      <p:sp>
        <p:nvSpPr>
          <p:cNvPr id="34" name="Rectangle 33"/>
          <p:cNvSpPr/>
          <p:nvPr/>
        </p:nvSpPr>
        <p:spPr>
          <a:xfrm>
            <a:off x="7010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b="1" i="1" dirty="0" smtClean="0">
                <a:solidFill>
                  <a:srgbClr val="000000"/>
                </a:solidFill>
                <a:latin typeface="Corbel" pitchFamily="34" charset="0"/>
              </a:rPr>
              <a:t>2011</a:t>
            </a:r>
          </a:p>
        </p:txBody>
      </p:sp>
      <p:sp>
        <p:nvSpPr>
          <p:cNvPr id="38" name="Slide Number Placeholder 37"/>
          <p:cNvSpPr>
            <a:spLocks noGrp="1"/>
          </p:cNvSpPr>
          <p:nvPr>
            <p:ph type="sldNum" sz="quarter" idx="12"/>
          </p:nvPr>
        </p:nvSpPr>
        <p:spPr>
          <a:xfrm>
            <a:off x="146304" y="6210300"/>
            <a:ext cx="457200" cy="457200"/>
          </a:xfrm>
          <a:prstGeom prst="ellipse">
            <a:avLst/>
          </a:prstGeom>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1676400" y="3124200"/>
            <a:ext cx="7315200" cy="609600"/>
          </a:xfrm>
          <a:prstGeom prs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5" name="Rectangle 4"/>
          <p:cNvSpPr/>
          <p:nvPr/>
        </p:nvSpPr>
        <p:spPr>
          <a:xfrm>
            <a:off x="152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b="1" i="1" dirty="0" smtClean="0">
                <a:solidFill>
                  <a:srgbClr val="000000"/>
                </a:solidFill>
                <a:latin typeface="Corbel" pitchFamily="34" charset="0"/>
              </a:rPr>
              <a:t>1991</a:t>
            </a:r>
          </a:p>
        </p:txBody>
      </p:sp>
      <p:sp>
        <p:nvSpPr>
          <p:cNvPr id="7" name="Rectangle 6"/>
          <p:cNvSpPr/>
          <p:nvPr/>
        </p:nvSpPr>
        <p:spPr>
          <a:xfrm>
            <a:off x="1447800" y="3276600"/>
            <a:ext cx="1524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8" name="Rectangle 7"/>
          <p:cNvSpPr/>
          <p:nvPr/>
        </p:nvSpPr>
        <p:spPr>
          <a:xfrm>
            <a:off x="1219200" y="3276600"/>
            <a:ext cx="1524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9" name="Rectangle 8"/>
          <p:cNvSpPr/>
          <p:nvPr/>
        </p:nvSpPr>
        <p:spPr>
          <a:xfrm>
            <a:off x="990600" y="3276600"/>
            <a:ext cx="1524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10" name="Rectangle 9"/>
          <p:cNvSpPr/>
          <p:nvPr/>
        </p:nvSpPr>
        <p:spPr>
          <a:xfrm>
            <a:off x="1676400" y="3276600"/>
            <a:ext cx="6858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i="1" dirty="0" smtClean="0">
                <a:solidFill>
                  <a:srgbClr val="000000"/>
                </a:solidFill>
                <a:latin typeface="Corbel" pitchFamily="34" charset="0"/>
              </a:rPr>
              <a:t>1991</a:t>
            </a:r>
          </a:p>
        </p:txBody>
      </p:sp>
      <p:sp>
        <p:nvSpPr>
          <p:cNvPr id="11" name="Rectangle 10"/>
          <p:cNvSpPr/>
          <p:nvPr/>
        </p:nvSpPr>
        <p:spPr>
          <a:xfrm>
            <a:off x="2362200" y="3276600"/>
            <a:ext cx="6858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i="1" dirty="0" smtClean="0">
                <a:solidFill>
                  <a:srgbClr val="000000"/>
                </a:solidFill>
                <a:latin typeface="Corbel" pitchFamily="34" charset="0"/>
              </a:rPr>
              <a:t>1991</a:t>
            </a:r>
          </a:p>
        </p:txBody>
      </p:sp>
      <p:sp>
        <p:nvSpPr>
          <p:cNvPr id="12" name="Rectangle 11"/>
          <p:cNvSpPr/>
          <p:nvPr/>
        </p:nvSpPr>
        <p:spPr>
          <a:xfrm>
            <a:off x="3048000" y="3276600"/>
            <a:ext cx="6858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i="1" dirty="0" smtClean="0">
                <a:solidFill>
                  <a:srgbClr val="000000"/>
                </a:solidFill>
                <a:latin typeface="Corbel" pitchFamily="34" charset="0"/>
              </a:rPr>
              <a:t>1991</a:t>
            </a:r>
          </a:p>
        </p:txBody>
      </p:sp>
      <p:sp>
        <p:nvSpPr>
          <p:cNvPr id="13" name="Rectangle 12"/>
          <p:cNvSpPr/>
          <p:nvPr/>
        </p:nvSpPr>
        <p:spPr>
          <a:xfrm>
            <a:off x="3733800" y="3276600"/>
            <a:ext cx="6858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i="1" dirty="0" smtClean="0">
                <a:solidFill>
                  <a:srgbClr val="000000"/>
                </a:solidFill>
                <a:latin typeface="Corbel" pitchFamily="34" charset="0"/>
              </a:rPr>
              <a:t>1991</a:t>
            </a:r>
          </a:p>
        </p:txBody>
      </p:sp>
      <p:sp>
        <p:nvSpPr>
          <p:cNvPr id="14" name="Rectangle 13"/>
          <p:cNvSpPr/>
          <p:nvPr/>
        </p:nvSpPr>
        <p:spPr>
          <a:xfrm>
            <a:off x="1676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b="1" i="1" dirty="0" smtClean="0">
                <a:solidFill>
                  <a:srgbClr val="000000"/>
                </a:solidFill>
                <a:latin typeface="Corbel" pitchFamily="34" charset="0"/>
              </a:rPr>
              <a:t>2004</a:t>
            </a:r>
          </a:p>
        </p:txBody>
      </p:sp>
      <p:sp>
        <p:nvSpPr>
          <p:cNvPr id="15" name="Rectangle 14"/>
          <p:cNvSpPr/>
          <p:nvPr/>
        </p:nvSpPr>
        <p:spPr>
          <a:xfrm>
            <a:off x="2438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b="1" i="1" dirty="0" smtClean="0">
                <a:solidFill>
                  <a:srgbClr val="000000"/>
                </a:solidFill>
                <a:latin typeface="Corbel" pitchFamily="34" charset="0"/>
              </a:rPr>
              <a:t>2005</a:t>
            </a:r>
          </a:p>
        </p:txBody>
      </p:sp>
      <p:sp>
        <p:nvSpPr>
          <p:cNvPr id="16" name="Rectangle 15"/>
          <p:cNvSpPr/>
          <p:nvPr/>
        </p:nvSpPr>
        <p:spPr>
          <a:xfrm>
            <a:off x="3200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b="1" i="1" dirty="0" smtClean="0">
                <a:solidFill>
                  <a:srgbClr val="000000"/>
                </a:solidFill>
                <a:latin typeface="Corbel" pitchFamily="34" charset="0"/>
              </a:rPr>
              <a:t>2006</a:t>
            </a:r>
          </a:p>
        </p:txBody>
      </p:sp>
      <p:sp>
        <p:nvSpPr>
          <p:cNvPr id="17" name="Rectangle 16"/>
          <p:cNvSpPr/>
          <p:nvPr/>
        </p:nvSpPr>
        <p:spPr>
          <a:xfrm>
            <a:off x="3962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b="1" i="1" dirty="0" smtClean="0">
                <a:solidFill>
                  <a:srgbClr val="000000"/>
                </a:solidFill>
                <a:latin typeface="Corbel" pitchFamily="34" charset="0"/>
              </a:rPr>
              <a:t>2007</a:t>
            </a:r>
          </a:p>
        </p:txBody>
      </p:sp>
      <p:sp>
        <p:nvSpPr>
          <p:cNvPr id="18" name="Rectangle 17"/>
          <p:cNvSpPr/>
          <p:nvPr/>
        </p:nvSpPr>
        <p:spPr>
          <a:xfrm>
            <a:off x="4724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b="1" i="1" dirty="0" smtClean="0">
                <a:solidFill>
                  <a:srgbClr val="000000"/>
                </a:solidFill>
                <a:latin typeface="Corbel" pitchFamily="34" charset="0"/>
              </a:rPr>
              <a:t>2008</a:t>
            </a:r>
          </a:p>
        </p:txBody>
      </p:sp>
      <p:sp>
        <p:nvSpPr>
          <p:cNvPr id="19" name="Rectangle 18"/>
          <p:cNvSpPr/>
          <p:nvPr/>
        </p:nvSpPr>
        <p:spPr>
          <a:xfrm>
            <a:off x="5486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b="1" i="1" dirty="0" smtClean="0">
                <a:solidFill>
                  <a:srgbClr val="000000"/>
                </a:solidFill>
                <a:latin typeface="Corbel" pitchFamily="34" charset="0"/>
              </a:rPr>
              <a:t>2009</a:t>
            </a:r>
          </a:p>
        </p:txBody>
      </p:sp>
      <p:sp>
        <p:nvSpPr>
          <p:cNvPr id="20" name="Rectangle 19"/>
          <p:cNvSpPr/>
          <p:nvPr/>
        </p:nvSpPr>
        <p:spPr>
          <a:xfrm>
            <a:off x="6248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b="1" i="1" dirty="0" smtClean="0">
                <a:solidFill>
                  <a:srgbClr val="000000"/>
                </a:solidFill>
                <a:latin typeface="Corbel" pitchFamily="34" charset="0"/>
              </a:rPr>
              <a:t>2010</a:t>
            </a:r>
          </a:p>
        </p:txBody>
      </p:sp>
      <p:sp>
        <p:nvSpPr>
          <p:cNvPr id="21" name="Line Callout 1 (Accent Bar) 20"/>
          <p:cNvSpPr/>
          <p:nvPr/>
        </p:nvSpPr>
        <p:spPr>
          <a:xfrm>
            <a:off x="381000" y="304800"/>
            <a:ext cx="3200400" cy="457200"/>
          </a:xfrm>
          <a:prstGeom prst="accentCallout1">
            <a:avLst>
              <a:gd name="adj1" fmla="val 62662"/>
              <a:gd name="adj2" fmla="val -2949"/>
              <a:gd name="adj3" fmla="val 649575"/>
              <a:gd name="adj4" fmla="val -3757"/>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r1</a:t>
            </a:r>
            <a:r>
              <a:rPr lang="en-US" sz="2000" b="1" u="sng" dirty="0" smtClean="0">
                <a:solidFill>
                  <a:sysClr val="windowText" lastClr="000000"/>
                </a:solidFill>
              </a:rPr>
              <a:t>: Xin Dong </a:t>
            </a:r>
          </a:p>
          <a:p>
            <a:r>
              <a:rPr lang="en-US" sz="2000" b="1" u="sng" dirty="0" smtClean="0">
                <a:solidFill>
                  <a:sysClr val="windowText" lastClr="000000"/>
                </a:solidFill>
              </a:rPr>
              <a:t>R. Polytechnic Institute</a:t>
            </a:r>
          </a:p>
        </p:txBody>
      </p:sp>
      <p:sp>
        <p:nvSpPr>
          <p:cNvPr id="22" name="Line Callout 1 (Accent Bar) 21"/>
          <p:cNvSpPr/>
          <p:nvPr/>
        </p:nvSpPr>
        <p:spPr>
          <a:xfrm>
            <a:off x="1905000" y="914400"/>
            <a:ext cx="3429000" cy="685800"/>
          </a:xfrm>
          <a:prstGeom prst="accentCallout1">
            <a:avLst>
              <a:gd name="adj1" fmla="val 44480"/>
              <a:gd name="adj2" fmla="val -2578"/>
              <a:gd name="adj3" fmla="val 347888"/>
              <a:gd name="adj4" fmla="val -3038"/>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r2</a:t>
            </a:r>
            <a:r>
              <a:rPr lang="en-US" sz="2000" b="1" u="sng" dirty="0" smtClean="0">
                <a:solidFill>
                  <a:sysClr val="windowText" lastClr="000000"/>
                </a:solidFill>
              </a:rPr>
              <a:t>: Xin Dong  </a:t>
            </a:r>
          </a:p>
          <a:p>
            <a:r>
              <a:rPr lang="en-US" sz="2000" b="1" u="sng" dirty="0" smtClean="0">
                <a:solidFill>
                  <a:sysClr val="windowText" lastClr="000000"/>
                </a:solidFill>
              </a:rPr>
              <a:t>University of Washington</a:t>
            </a:r>
          </a:p>
        </p:txBody>
      </p:sp>
      <p:sp>
        <p:nvSpPr>
          <p:cNvPr id="23" name="Line Callout 1 (Accent Bar) 22"/>
          <p:cNvSpPr/>
          <p:nvPr/>
        </p:nvSpPr>
        <p:spPr>
          <a:xfrm>
            <a:off x="1905000" y="6019800"/>
            <a:ext cx="2895600" cy="457200"/>
          </a:xfrm>
          <a:prstGeom prst="accentCallout1">
            <a:avLst>
              <a:gd name="adj1" fmla="val 49778"/>
              <a:gd name="adj2" fmla="val -2840"/>
              <a:gd name="adj3" fmla="val -529715"/>
              <a:gd name="adj4" fmla="val -3118"/>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r7</a:t>
            </a:r>
            <a:r>
              <a:rPr lang="en-US" sz="2000" b="1" u="sng" dirty="0" smtClean="0">
                <a:solidFill>
                  <a:sysClr val="windowText" lastClr="000000"/>
                </a:solidFill>
              </a:rPr>
              <a:t>: Dong Xin  </a:t>
            </a:r>
          </a:p>
          <a:p>
            <a:r>
              <a:rPr lang="en-US" sz="2000" b="1" u="sng" dirty="0" smtClean="0">
                <a:solidFill>
                  <a:sysClr val="windowText" lastClr="000000"/>
                </a:solidFill>
              </a:rPr>
              <a:t>University of Illinois</a:t>
            </a:r>
          </a:p>
        </p:txBody>
      </p:sp>
      <p:sp>
        <p:nvSpPr>
          <p:cNvPr id="25" name="Line Callout 1 (Accent Bar) 24"/>
          <p:cNvSpPr/>
          <p:nvPr/>
        </p:nvSpPr>
        <p:spPr>
          <a:xfrm>
            <a:off x="2590800" y="1752600"/>
            <a:ext cx="2895600" cy="457200"/>
          </a:xfrm>
          <a:prstGeom prst="accentCallout1">
            <a:avLst>
              <a:gd name="adj1" fmla="val 89313"/>
              <a:gd name="adj2" fmla="val -2840"/>
              <a:gd name="adj3" fmla="val 335763"/>
              <a:gd name="adj4" fmla="val -2574"/>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r3</a:t>
            </a:r>
            <a:r>
              <a:rPr lang="en-US" sz="2000" b="1" u="sng" dirty="0" smtClean="0">
                <a:solidFill>
                  <a:sysClr val="windowText" lastClr="000000"/>
                </a:solidFill>
              </a:rPr>
              <a:t>: Xin Dong  </a:t>
            </a:r>
          </a:p>
          <a:p>
            <a:r>
              <a:rPr lang="en-US" sz="2000" b="1" u="sng" dirty="0" smtClean="0">
                <a:solidFill>
                  <a:sysClr val="windowText" lastClr="000000"/>
                </a:solidFill>
              </a:rPr>
              <a:t>University of Washington</a:t>
            </a:r>
          </a:p>
        </p:txBody>
      </p:sp>
      <p:sp>
        <p:nvSpPr>
          <p:cNvPr id="26" name="Line Callout 1 (Accent Bar) 25"/>
          <p:cNvSpPr/>
          <p:nvPr/>
        </p:nvSpPr>
        <p:spPr>
          <a:xfrm>
            <a:off x="4114800" y="381000"/>
            <a:ext cx="2971800" cy="457200"/>
          </a:xfrm>
          <a:prstGeom prst="accentCallout1">
            <a:avLst>
              <a:gd name="adj1" fmla="val 41883"/>
              <a:gd name="adj2" fmla="val -2578"/>
              <a:gd name="adj3" fmla="val 631635"/>
              <a:gd name="adj4" fmla="val -3236"/>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r4</a:t>
            </a:r>
            <a:r>
              <a:rPr lang="en-US" sz="2000" b="1" u="sng" dirty="0" smtClean="0">
                <a:solidFill>
                  <a:sysClr val="windowText" lastClr="000000"/>
                </a:solidFill>
              </a:rPr>
              <a:t>: Xin Luna Dong</a:t>
            </a:r>
          </a:p>
          <a:p>
            <a:r>
              <a:rPr lang="en-US" sz="2000" b="1" u="sng" dirty="0" smtClean="0">
                <a:solidFill>
                  <a:sysClr val="windowText" lastClr="000000"/>
                </a:solidFill>
              </a:rPr>
              <a:t>University of Washington</a:t>
            </a:r>
          </a:p>
        </p:txBody>
      </p:sp>
      <p:sp>
        <p:nvSpPr>
          <p:cNvPr id="27" name="Line Callout 1 (Accent Bar) 26"/>
          <p:cNvSpPr/>
          <p:nvPr/>
        </p:nvSpPr>
        <p:spPr>
          <a:xfrm>
            <a:off x="4114800" y="4419600"/>
            <a:ext cx="2895600" cy="457200"/>
          </a:xfrm>
          <a:prstGeom prst="accentCallout1">
            <a:avLst>
              <a:gd name="adj1" fmla="val 49778"/>
              <a:gd name="adj2" fmla="val -2840"/>
              <a:gd name="adj3" fmla="val -177224"/>
              <a:gd name="adj4" fmla="val -3567"/>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r8</a:t>
            </a:r>
            <a:r>
              <a:rPr lang="en-US" sz="2000" b="1" u="sng" dirty="0" smtClean="0">
                <a:solidFill>
                  <a:sysClr val="windowText" lastClr="000000"/>
                </a:solidFill>
              </a:rPr>
              <a:t>:Dong Xin</a:t>
            </a:r>
          </a:p>
          <a:p>
            <a:r>
              <a:rPr lang="en-US" sz="2000" b="1" u="sng" dirty="0" smtClean="0">
                <a:solidFill>
                  <a:sysClr val="windowText" lastClr="000000"/>
                </a:solidFill>
              </a:rPr>
              <a:t>University of Illinois</a:t>
            </a:r>
          </a:p>
        </p:txBody>
      </p:sp>
      <p:sp>
        <p:nvSpPr>
          <p:cNvPr id="28" name="Line Callout 1 (Accent Bar) 27"/>
          <p:cNvSpPr/>
          <p:nvPr/>
        </p:nvSpPr>
        <p:spPr>
          <a:xfrm>
            <a:off x="4876800" y="5181600"/>
            <a:ext cx="2819400" cy="457200"/>
          </a:xfrm>
          <a:prstGeom prst="accentCallout1">
            <a:avLst>
              <a:gd name="adj1" fmla="val 41883"/>
              <a:gd name="adj2" fmla="val -2578"/>
              <a:gd name="adj3" fmla="val -347624"/>
              <a:gd name="adj4" fmla="val -2163"/>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r9</a:t>
            </a:r>
            <a:r>
              <a:rPr lang="en-US" sz="2000" b="1" u="sng" dirty="0" smtClean="0">
                <a:solidFill>
                  <a:sysClr val="windowText" lastClr="000000"/>
                </a:solidFill>
              </a:rPr>
              <a:t>: Dong Xin</a:t>
            </a:r>
          </a:p>
          <a:p>
            <a:r>
              <a:rPr lang="en-US" sz="2000" b="1" u="sng" dirty="0" smtClean="0">
                <a:solidFill>
                  <a:sysClr val="windowText" lastClr="000000"/>
                </a:solidFill>
              </a:rPr>
              <a:t>Microsoft Research</a:t>
            </a:r>
          </a:p>
        </p:txBody>
      </p:sp>
      <p:sp>
        <p:nvSpPr>
          <p:cNvPr id="29" name="Line Callout 1 (Accent Bar) 28"/>
          <p:cNvSpPr/>
          <p:nvPr/>
        </p:nvSpPr>
        <p:spPr>
          <a:xfrm>
            <a:off x="5715000" y="1066800"/>
            <a:ext cx="2514600" cy="457200"/>
          </a:xfrm>
          <a:prstGeom prst="accentCallout1">
            <a:avLst>
              <a:gd name="adj1" fmla="val 41883"/>
              <a:gd name="adj2" fmla="val -2578"/>
              <a:gd name="adj3" fmla="val 478625"/>
              <a:gd name="adj4" fmla="val -3037"/>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r5</a:t>
            </a:r>
            <a:r>
              <a:rPr lang="en-US" sz="2000" b="1" u="sng" dirty="0" smtClean="0">
                <a:solidFill>
                  <a:sysClr val="windowText" lastClr="000000"/>
                </a:solidFill>
              </a:rPr>
              <a:t>: Xin Luna Dong</a:t>
            </a:r>
          </a:p>
          <a:p>
            <a:r>
              <a:rPr lang="en-US" sz="2000" b="1" u="sng" dirty="0" smtClean="0">
                <a:solidFill>
                  <a:sysClr val="windowText" lastClr="000000"/>
                </a:solidFill>
              </a:rPr>
              <a:t>AT&amp;T Labs-Research</a:t>
            </a:r>
          </a:p>
        </p:txBody>
      </p:sp>
      <p:sp>
        <p:nvSpPr>
          <p:cNvPr id="31" name="Line Callout 1 (Accent Bar) 30"/>
          <p:cNvSpPr/>
          <p:nvPr/>
        </p:nvSpPr>
        <p:spPr>
          <a:xfrm>
            <a:off x="5715000" y="5791200"/>
            <a:ext cx="2895600" cy="457200"/>
          </a:xfrm>
          <a:prstGeom prst="accentCallout1">
            <a:avLst>
              <a:gd name="adj1" fmla="val 49778"/>
              <a:gd name="adj2" fmla="val -2840"/>
              <a:gd name="adj3" fmla="val -475442"/>
              <a:gd name="adj4" fmla="val -2345"/>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r10</a:t>
            </a:r>
            <a:r>
              <a:rPr lang="en-US" sz="2000" b="1" u="sng" dirty="0" smtClean="0">
                <a:solidFill>
                  <a:sysClr val="windowText" lastClr="000000"/>
                </a:solidFill>
              </a:rPr>
              <a:t>: Dong Xin  </a:t>
            </a:r>
          </a:p>
          <a:p>
            <a:r>
              <a:rPr lang="en-US" sz="2000" b="1" u="sng" dirty="0" smtClean="0">
                <a:solidFill>
                  <a:sysClr val="windowText" lastClr="000000"/>
                </a:solidFill>
              </a:rPr>
              <a:t>University of Illinois</a:t>
            </a:r>
          </a:p>
        </p:txBody>
      </p:sp>
      <p:sp>
        <p:nvSpPr>
          <p:cNvPr id="32" name="Line Callout 1 (Accent Bar) 31"/>
          <p:cNvSpPr/>
          <p:nvPr/>
        </p:nvSpPr>
        <p:spPr>
          <a:xfrm>
            <a:off x="5715000" y="3962400"/>
            <a:ext cx="2514600" cy="457200"/>
          </a:xfrm>
          <a:prstGeom prst="accentCallout1">
            <a:avLst>
              <a:gd name="adj1" fmla="val 41883"/>
              <a:gd name="adj2" fmla="val -2578"/>
              <a:gd name="adj3" fmla="val -85737"/>
              <a:gd name="adj4" fmla="val -2516"/>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r11</a:t>
            </a:r>
            <a:r>
              <a:rPr lang="en-US" sz="2000" b="1" u="sng" dirty="0" smtClean="0">
                <a:solidFill>
                  <a:sysClr val="windowText" lastClr="000000"/>
                </a:solidFill>
              </a:rPr>
              <a:t>: Dong Xin  </a:t>
            </a:r>
          </a:p>
          <a:p>
            <a:r>
              <a:rPr lang="en-US" sz="2000" b="1" u="sng" dirty="0" smtClean="0">
                <a:solidFill>
                  <a:sysClr val="windowText" lastClr="000000"/>
                </a:solidFill>
              </a:rPr>
              <a:t>Microsoft Research</a:t>
            </a:r>
          </a:p>
        </p:txBody>
      </p:sp>
      <p:sp>
        <p:nvSpPr>
          <p:cNvPr id="33" name="Line Callout 1 (Accent Bar) 32"/>
          <p:cNvSpPr/>
          <p:nvPr/>
        </p:nvSpPr>
        <p:spPr>
          <a:xfrm>
            <a:off x="6629400" y="1676400"/>
            <a:ext cx="2514600" cy="457200"/>
          </a:xfrm>
          <a:prstGeom prst="accentCallout1">
            <a:avLst>
              <a:gd name="adj1" fmla="val 41883"/>
              <a:gd name="adj2" fmla="val -2578"/>
              <a:gd name="adj3" fmla="val 348753"/>
              <a:gd name="adj4" fmla="val -2565"/>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r6</a:t>
            </a:r>
            <a:r>
              <a:rPr lang="en-US" sz="2000" b="1" u="sng" dirty="0" smtClean="0">
                <a:solidFill>
                  <a:sysClr val="windowText" lastClr="000000"/>
                </a:solidFill>
              </a:rPr>
              <a:t>: Xin Luna Dong</a:t>
            </a:r>
          </a:p>
          <a:p>
            <a:r>
              <a:rPr lang="en-US" sz="2000" b="1" u="sng" dirty="0" smtClean="0">
                <a:solidFill>
                  <a:sysClr val="windowText" lastClr="000000"/>
                </a:solidFill>
              </a:rPr>
              <a:t>AT&amp;T Labs-Research</a:t>
            </a:r>
          </a:p>
        </p:txBody>
      </p:sp>
      <p:sp>
        <p:nvSpPr>
          <p:cNvPr id="35" name="Line Callout 1 (Accent Bar) 34"/>
          <p:cNvSpPr/>
          <p:nvPr/>
        </p:nvSpPr>
        <p:spPr>
          <a:xfrm>
            <a:off x="6629400" y="4724400"/>
            <a:ext cx="2895600" cy="457200"/>
          </a:xfrm>
          <a:prstGeom prst="accentCallout1">
            <a:avLst>
              <a:gd name="adj1" fmla="val 2017"/>
              <a:gd name="adj2" fmla="val 24026"/>
              <a:gd name="adj3" fmla="val -248749"/>
              <a:gd name="adj4" fmla="val 23554"/>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r12</a:t>
            </a:r>
            <a:r>
              <a:rPr lang="en-US" sz="2000" b="1" u="sng" dirty="0" smtClean="0">
                <a:solidFill>
                  <a:sysClr val="windowText" lastClr="000000"/>
                </a:solidFill>
              </a:rPr>
              <a:t>: Dong Xin  </a:t>
            </a:r>
          </a:p>
          <a:p>
            <a:r>
              <a:rPr lang="en-US" sz="2000" b="1" u="sng" dirty="0" smtClean="0">
                <a:solidFill>
                  <a:sysClr val="windowText" lastClr="000000"/>
                </a:solidFill>
              </a:rPr>
              <a:t>Microsoft Research</a:t>
            </a:r>
          </a:p>
        </p:txBody>
      </p:sp>
      <p:grpSp>
        <p:nvGrpSpPr>
          <p:cNvPr id="2" name="Group 39"/>
          <p:cNvGrpSpPr/>
          <p:nvPr/>
        </p:nvGrpSpPr>
        <p:grpSpPr>
          <a:xfrm>
            <a:off x="304800" y="2158425"/>
            <a:ext cx="6629400" cy="1085850"/>
            <a:chOff x="-152400" y="1969532"/>
            <a:chExt cx="7924800" cy="1085850"/>
          </a:xfrm>
        </p:grpSpPr>
        <p:pic>
          <p:nvPicPr>
            <p:cNvPr id="41" name="Picture 4"/>
            <p:cNvPicPr>
              <a:picLocks noChangeAspect="1" noChangeArrowheads="1"/>
            </p:cNvPicPr>
            <p:nvPr/>
          </p:nvPicPr>
          <p:blipFill>
            <a:blip r:embed="rId3" cstate="print"/>
            <a:srcRect/>
            <a:stretch>
              <a:fillRect/>
            </a:stretch>
          </p:blipFill>
          <p:spPr bwMode="auto">
            <a:xfrm>
              <a:off x="-152400" y="1969532"/>
              <a:ext cx="1057275" cy="1085850"/>
            </a:xfrm>
            <a:prstGeom prst="rect">
              <a:avLst/>
            </a:prstGeom>
            <a:noFill/>
            <a:ln w="9525">
              <a:noFill/>
              <a:miter lim="800000"/>
              <a:headEnd/>
              <a:tailEnd/>
            </a:ln>
          </p:spPr>
        </p:pic>
        <p:sp>
          <p:nvSpPr>
            <p:cNvPr id="42" name="TextBox 41"/>
            <p:cNvSpPr txBox="1"/>
            <p:nvPr/>
          </p:nvSpPr>
          <p:spPr>
            <a:xfrm>
              <a:off x="838200" y="2133600"/>
              <a:ext cx="6934200" cy="523220"/>
            </a:xfrm>
            <a:prstGeom prst="rect">
              <a:avLst/>
            </a:prstGeom>
            <a:noFill/>
          </p:spPr>
          <p:txBody>
            <a:bodyPr wrap="square" rtlCol="0">
              <a:spAutoFit/>
            </a:bodyPr>
            <a:lstStyle/>
            <a:p>
              <a:pPr>
                <a:buFontTx/>
                <a:buChar char="-"/>
              </a:pPr>
              <a:r>
                <a:rPr lang="en-US" sz="2800" b="1" dirty="0" smtClean="0">
                  <a:solidFill>
                    <a:srgbClr val="C00000"/>
                  </a:solidFill>
                  <a:ea typeface="ＭＳ Ｐゴシック" pitchFamily="34" charset="-128"/>
                </a:rPr>
                <a:t>Ground truth</a:t>
              </a:r>
            </a:p>
          </p:txBody>
        </p:sp>
      </p:grpSp>
      <p:sp>
        <p:nvSpPr>
          <p:cNvPr id="43" name="TextBox 42"/>
          <p:cNvSpPr txBox="1"/>
          <p:nvPr/>
        </p:nvSpPr>
        <p:spPr>
          <a:xfrm>
            <a:off x="609600" y="4572000"/>
            <a:ext cx="2819400" cy="523220"/>
          </a:xfrm>
          <a:prstGeom prst="rect">
            <a:avLst/>
          </a:prstGeom>
          <a:noFill/>
        </p:spPr>
        <p:txBody>
          <a:bodyPr wrap="square" rtlCol="0">
            <a:spAutoFit/>
          </a:bodyPr>
          <a:lstStyle/>
          <a:p>
            <a:r>
              <a:rPr lang="en-US" sz="2800" b="1" dirty="0" smtClean="0">
                <a:solidFill>
                  <a:srgbClr val="C00000"/>
                </a:solidFill>
                <a:ea typeface="ＭＳ Ｐゴシック" pitchFamily="34" charset="-128"/>
              </a:rPr>
              <a:t>3 authors </a:t>
            </a:r>
            <a:endParaRPr lang="en-US" sz="2800" b="1" dirty="0">
              <a:solidFill>
                <a:srgbClr val="C00000"/>
              </a:solidFill>
              <a:ea typeface="ＭＳ Ｐゴシック" pitchFamily="34" charset="-128"/>
            </a:endParaRPr>
          </a:p>
        </p:txBody>
      </p:sp>
      <p:sp>
        <p:nvSpPr>
          <p:cNvPr id="44" name="Freeform 43"/>
          <p:cNvSpPr/>
          <p:nvPr/>
        </p:nvSpPr>
        <p:spPr>
          <a:xfrm>
            <a:off x="967839" y="3689268"/>
            <a:ext cx="8281060" cy="3119251"/>
          </a:xfrm>
          <a:custGeom>
            <a:avLst/>
            <a:gdLst>
              <a:gd name="connsiteX0" fmla="*/ 4684816 w 8281060"/>
              <a:gd name="connsiteY0" fmla="*/ 134587 h 3119251"/>
              <a:gd name="connsiteX1" fmla="*/ 2369127 w 8281060"/>
              <a:gd name="connsiteY1" fmla="*/ 1072737 h 3119251"/>
              <a:gd name="connsiteX2" fmla="*/ 659080 w 8281060"/>
              <a:gd name="connsiteY2" fmla="*/ 2379023 h 3119251"/>
              <a:gd name="connsiteX3" fmla="*/ 1086592 w 8281060"/>
              <a:gd name="connsiteY3" fmla="*/ 2949038 h 3119251"/>
              <a:gd name="connsiteX4" fmla="*/ 7178634 w 8281060"/>
              <a:gd name="connsiteY4" fmla="*/ 2723407 h 3119251"/>
              <a:gd name="connsiteX5" fmla="*/ 7701148 w 8281060"/>
              <a:gd name="connsiteY5" fmla="*/ 573974 h 3119251"/>
              <a:gd name="connsiteX6" fmla="*/ 6002977 w 8281060"/>
              <a:gd name="connsiteY6" fmla="*/ 63335 h 3119251"/>
              <a:gd name="connsiteX7" fmla="*/ 4352306 w 8281060"/>
              <a:gd name="connsiteY7" fmla="*/ 193963 h 3119251"/>
              <a:gd name="connsiteX8" fmla="*/ 4352306 w 8281060"/>
              <a:gd name="connsiteY8" fmla="*/ 193963 h 311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1060" h="3119251">
                <a:moveTo>
                  <a:pt x="4684816" y="134587"/>
                </a:moveTo>
                <a:cubicBezTo>
                  <a:pt x="3862449" y="416625"/>
                  <a:pt x="3040083" y="698664"/>
                  <a:pt x="2369127" y="1072737"/>
                </a:cubicBezTo>
                <a:cubicBezTo>
                  <a:pt x="1698171" y="1446810"/>
                  <a:pt x="872836" y="2066306"/>
                  <a:pt x="659080" y="2379023"/>
                </a:cubicBezTo>
                <a:cubicBezTo>
                  <a:pt x="445324" y="2691740"/>
                  <a:pt x="0" y="2891641"/>
                  <a:pt x="1086592" y="2949038"/>
                </a:cubicBezTo>
                <a:cubicBezTo>
                  <a:pt x="2173184" y="3006435"/>
                  <a:pt x="6076208" y="3119251"/>
                  <a:pt x="7178634" y="2723407"/>
                </a:cubicBezTo>
                <a:cubicBezTo>
                  <a:pt x="8281060" y="2327563"/>
                  <a:pt x="7897091" y="1017319"/>
                  <a:pt x="7701148" y="573974"/>
                </a:cubicBezTo>
                <a:cubicBezTo>
                  <a:pt x="7505205" y="130629"/>
                  <a:pt x="6561117" y="126670"/>
                  <a:pt x="6002977" y="63335"/>
                </a:cubicBezTo>
                <a:cubicBezTo>
                  <a:pt x="5444837" y="0"/>
                  <a:pt x="4352306" y="193963"/>
                  <a:pt x="4352306" y="193963"/>
                </a:cubicBezTo>
                <a:lnTo>
                  <a:pt x="4352306" y="193963"/>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6" name="Freeform 35"/>
          <p:cNvSpPr/>
          <p:nvPr/>
        </p:nvSpPr>
        <p:spPr>
          <a:xfrm>
            <a:off x="45522" y="65315"/>
            <a:ext cx="3329049" cy="1033152"/>
          </a:xfrm>
          <a:custGeom>
            <a:avLst/>
            <a:gdLst>
              <a:gd name="connsiteX0" fmla="*/ 1723901 w 3329049"/>
              <a:gd name="connsiteY0" fmla="*/ 112815 h 1033152"/>
              <a:gd name="connsiteX1" fmla="*/ 405740 w 3329049"/>
              <a:gd name="connsiteY1" fmla="*/ 136566 h 1033152"/>
              <a:gd name="connsiteX2" fmla="*/ 417616 w 3329049"/>
              <a:gd name="connsiteY2" fmla="*/ 932212 h 1033152"/>
              <a:gd name="connsiteX3" fmla="*/ 2911434 w 3329049"/>
              <a:gd name="connsiteY3" fmla="*/ 742207 h 1033152"/>
              <a:gd name="connsiteX4" fmla="*/ 2923309 w 3329049"/>
              <a:gd name="connsiteY4" fmla="*/ 207817 h 1033152"/>
              <a:gd name="connsiteX5" fmla="*/ 1581397 w 3329049"/>
              <a:gd name="connsiteY5" fmla="*/ 100940 h 1033152"/>
              <a:gd name="connsiteX6" fmla="*/ 1581397 w 3329049"/>
              <a:gd name="connsiteY6" fmla="*/ 100940 h 103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9049" h="1033152">
                <a:moveTo>
                  <a:pt x="1723901" y="112815"/>
                </a:moveTo>
                <a:cubicBezTo>
                  <a:pt x="1173677" y="56407"/>
                  <a:pt x="623454" y="0"/>
                  <a:pt x="405740" y="136566"/>
                </a:cubicBezTo>
                <a:cubicBezTo>
                  <a:pt x="188026" y="273132"/>
                  <a:pt x="0" y="831272"/>
                  <a:pt x="417616" y="932212"/>
                </a:cubicBezTo>
                <a:cubicBezTo>
                  <a:pt x="835232" y="1033152"/>
                  <a:pt x="2493819" y="862939"/>
                  <a:pt x="2911434" y="742207"/>
                </a:cubicBezTo>
                <a:cubicBezTo>
                  <a:pt x="3329049" y="621475"/>
                  <a:pt x="3144982" y="314695"/>
                  <a:pt x="2923309" y="207817"/>
                </a:cubicBezTo>
                <a:cubicBezTo>
                  <a:pt x="2701636" y="100939"/>
                  <a:pt x="1581397" y="100940"/>
                  <a:pt x="1581397" y="100940"/>
                </a:cubicBezTo>
                <a:lnTo>
                  <a:pt x="1581397" y="100940"/>
                </a:lnTo>
              </a:path>
            </a:pathLst>
          </a:custGeom>
          <a:ln w="28575">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37" name="Freeform 36"/>
          <p:cNvSpPr/>
          <p:nvPr/>
        </p:nvSpPr>
        <p:spPr>
          <a:xfrm>
            <a:off x="1622962" y="118754"/>
            <a:ext cx="7703127" cy="2420586"/>
          </a:xfrm>
          <a:custGeom>
            <a:avLst/>
            <a:gdLst>
              <a:gd name="connsiteX0" fmla="*/ 2759033 w 7703127"/>
              <a:gd name="connsiteY0" fmla="*/ 142503 h 2420586"/>
              <a:gd name="connsiteX1" fmla="*/ 2010887 w 7703127"/>
              <a:gd name="connsiteY1" fmla="*/ 653142 h 2420586"/>
              <a:gd name="connsiteX2" fmla="*/ 229589 w 7703127"/>
              <a:gd name="connsiteY2" fmla="*/ 914399 h 2420586"/>
              <a:gd name="connsiteX3" fmla="*/ 633350 w 7703127"/>
              <a:gd name="connsiteY3" fmla="*/ 2101932 h 2420586"/>
              <a:gd name="connsiteX4" fmla="*/ 3792186 w 7703127"/>
              <a:gd name="connsiteY4" fmla="*/ 2291937 h 2420586"/>
              <a:gd name="connsiteX5" fmla="*/ 7283532 w 7703127"/>
              <a:gd name="connsiteY5" fmla="*/ 2161308 h 2420586"/>
              <a:gd name="connsiteX6" fmla="*/ 6309755 w 7703127"/>
              <a:gd name="connsiteY6" fmla="*/ 736269 h 2420586"/>
              <a:gd name="connsiteX7" fmla="*/ 4421578 w 7703127"/>
              <a:gd name="connsiteY7" fmla="*/ 95002 h 2420586"/>
              <a:gd name="connsiteX8" fmla="*/ 2687781 w 7703127"/>
              <a:gd name="connsiteY8" fmla="*/ 166254 h 2420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03127" h="2420586">
                <a:moveTo>
                  <a:pt x="2759033" y="142503"/>
                </a:moveTo>
                <a:cubicBezTo>
                  <a:pt x="2595747" y="333498"/>
                  <a:pt x="2432461" y="524493"/>
                  <a:pt x="2010887" y="653142"/>
                </a:cubicBezTo>
                <a:cubicBezTo>
                  <a:pt x="1589313" y="781791"/>
                  <a:pt x="459179" y="672934"/>
                  <a:pt x="229589" y="914399"/>
                </a:cubicBezTo>
                <a:cubicBezTo>
                  <a:pt x="0" y="1155864"/>
                  <a:pt x="39584" y="1872342"/>
                  <a:pt x="633350" y="2101932"/>
                </a:cubicBezTo>
                <a:cubicBezTo>
                  <a:pt x="1227116" y="2331522"/>
                  <a:pt x="2683822" y="2282041"/>
                  <a:pt x="3792186" y="2291937"/>
                </a:cubicBezTo>
                <a:cubicBezTo>
                  <a:pt x="4900550" y="2301833"/>
                  <a:pt x="6863937" y="2420586"/>
                  <a:pt x="7283532" y="2161308"/>
                </a:cubicBezTo>
                <a:cubicBezTo>
                  <a:pt x="7703127" y="1902030"/>
                  <a:pt x="6786747" y="1080653"/>
                  <a:pt x="6309755" y="736269"/>
                </a:cubicBezTo>
                <a:cubicBezTo>
                  <a:pt x="5832763" y="391885"/>
                  <a:pt x="5025240" y="190005"/>
                  <a:pt x="4421578" y="95002"/>
                </a:cubicBezTo>
                <a:cubicBezTo>
                  <a:pt x="3817916" y="0"/>
                  <a:pt x="3252848" y="83127"/>
                  <a:pt x="2687781" y="166254"/>
                </a:cubicBezTo>
              </a:path>
            </a:pathLst>
          </a:custGeom>
          <a:noFill/>
          <a:ln w="28575">
            <a:solidFill>
              <a:srgbClr val="FFC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endParaRPr>
          </a:p>
        </p:txBody>
      </p:sp>
      <p:sp>
        <p:nvSpPr>
          <p:cNvPr id="38" name="Rectangle 37"/>
          <p:cNvSpPr/>
          <p:nvPr/>
        </p:nvSpPr>
        <p:spPr>
          <a:xfrm>
            <a:off x="7010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b="1" i="1" dirty="0" smtClean="0">
                <a:solidFill>
                  <a:srgbClr val="000000"/>
                </a:solidFill>
                <a:latin typeface="Corbel" pitchFamily="34" charset="0"/>
              </a:rPr>
              <a:t>2011</a:t>
            </a:r>
          </a:p>
        </p:txBody>
      </p:sp>
      <p:sp>
        <p:nvSpPr>
          <p:cNvPr id="39" name="Slide Number Placeholder 38"/>
          <p:cNvSpPr>
            <a:spLocks noGrp="1"/>
          </p:cNvSpPr>
          <p:nvPr>
            <p:ph type="sldNum" sz="quarter" idx="12"/>
          </p:nvPr>
        </p:nvSpPr>
        <p:spPr>
          <a:xfrm>
            <a:off x="146304" y="6210300"/>
            <a:ext cx="457200" cy="457200"/>
          </a:xfrm>
          <a:prstGeom prst="ellipse">
            <a:avLst/>
          </a:prstGeom>
        </p:spPr>
        <p:txBody>
          <a:bodyPr/>
          <a:lstStyle/>
          <a:p>
            <a:fld id="{B6F15528-21DE-4FAA-801E-634DDDAF4B2B}" type="slidenum">
              <a:rPr lang="en-US" smtClean="0"/>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1676400" y="3124200"/>
            <a:ext cx="7315200" cy="609600"/>
          </a:xfrm>
          <a:prstGeom prs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5" name="Rectangle 4"/>
          <p:cNvSpPr/>
          <p:nvPr/>
        </p:nvSpPr>
        <p:spPr>
          <a:xfrm>
            <a:off x="152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b="1" i="1" dirty="0" smtClean="0">
                <a:solidFill>
                  <a:srgbClr val="000000"/>
                </a:solidFill>
                <a:latin typeface="Corbel" pitchFamily="34" charset="0"/>
              </a:rPr>
              <a:t>1991</a:t>
            </a:r>
          </a:p>
        </p:txBody>
      </p:sp>
      <p:sp>
        <p:nvSpPr>
          <p:cNvPr id="7" name="Rectangle 6"/>
          <p:cNvSpPr/>
          <p:nvPr/>
        </p:nvSpPr>
        <p:spPr>
          <a:xfrm>
            <a:off x="1447800" y="3276600"/>
            <a:ext cx="1524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8" name="Rectangle 7"/>
          <p:cNvSpPr/>
          <p:nvPr/>
        </p:nvSpPr>
        <p:spPr>
          <a:xfrm>
            <a:off x="1219200" y="3276600"/>
            <a:ext cx="1524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9" name="Rectangle 8"/>
          <p:cNvSpPr/>
          <p:nvPr/>
        </p:nvSpPr>
        <p:spPr>
          <a:xfrm>
            <a:off x="990600" y="3276600"/>
            <a:ext cx="1524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solidFill>
                <a:prstClr val="black"/>
              </a:solidFill>
            </a:endParaRPr>
          </a:p>
        </p:txBody>
      </p:sp>
      <p:sp>
        <p:nvSpPr>
          <p:cNvPr id="10" name="Rectangle 9"/>
          <p:cNvSpPr/>
          <p:nvPr/>
        </p:nvSpPr>
        <p:spPr>
          <a:xfrm>
            <a:off x="1676400" y="3276600"/>
            <a:ext cx="6858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i="1" dirty="0" smtClean="0">
                <a:solidFill>
                  <a:srgbClr val="000000"/>
                </a:solidFill>
                <a:latin typeface="Corbel" pitchFamily="34" charset="0"/>
              </a:rPr>
              <a:t>1991</a:t>
            </a:r>
          </a:p>
        </p:txBody>
      </p:sp>
      <p:sp>
        <p:nvSpPr>
          <p:cNvPr id="11" name="Rectangle 10"/>
          <p:cNvSpPr/>
          <p:nvPr/>
        </p:nvSpPr>
        <p:spPr>
          <a:xfrm>
            <a:off x="2362200" y="3276600"/>
            <a:ext cx="6858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i="1" dirty="0" smtClean="0">
                <a:solidFill>
                  <a:srgbClr val="000000"/>
                </a:solidFill>
                <a:latin typeface="Corbel" pitchFamily="34" charset="0"/>
              </a:rPr>
              <a:t>1991</a:t>
            </a:r>
          </a:p>
        </p:txBody>
      </p:sp>
      <p:sp>
        <p:nvSpPr>
          <p:cNvPr id="12" name="Rectangle 11"/>
          <p:cNvSpPr/>
          <p:nvPr/>
        </p:nvSpPr>
        <p:spPr>
          <a:xfrm>
            <a:off x="3048000" y="3276600"/>
            <a:ext cx="6858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i="1" dirty="0" smtClean="0">
                <a:solidFill>
                  <a:srgbClr val="000000"/>
                </a:solidFill>
                <a:latin typeface="Corbel" pitchFamily="34" charset="0"/>
              </a:rPr>
              <a:t>1991</a:t>
            </a:r>
          </a:p>
        </p:txBody>
      </p:sp>
      <p:sp>
        <p:nvSpPr>
          <p:cNvPr id="13" name="Rectangle 12"/>
          <p:cNvSpPr/>
          <p:nvPr/>
        </p:nvSpPr>
        <p:spPr>
          <a:xfrm>
            <a:off x="3733800" y="3276600"/>
            <a:ext cx="6858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i="1" dirty="0" smtClean="0">
                <a:solidFill>
                  <a:srgbClr val="000000"/>
                </a:solidFill>
                <a:latin typeface="Corbel" pitchFamily="34" charset="0"/>
              </a:rPr>
              <a:t>1991</a:t>
            </a:r>
          </a:p>
        </p:txBody>
      </p:sp>
      <p:sp>
        <p:nvSpPr>
          <p:cNvPr id="14" name="Rectangle 13"/>
          <p:cNvSpPr/>
          <p:nvPr/>
        </p:nvSpPr>
        <p:spPr>
          <a:xfrm>
            <a:off x="1676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b="1" i="1" dirty="0" smtClean="0">
                <a:solidFill>
                  <a:srgbClr val="000000"/>
                </a:solidFill>
                <a:latin typeface="Corbel" pitchFamily="34" charset="0"/>
              </a:rPr>
              <a:t>2004</a:t>
            </a:r>
          </a:p>
        </p:txBody>
      </p:sp>
      <p:sp>
        <p:nvSpPr>
          <p:cNvPr id="15" name="Rectangle 14"/>
          <p:cNvSpPr/>
          <p:nvPr/>
        </p:nvSpPr>
        <p:spPr>
          <a:xfrm>
            <a:off x="2438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b="1" i="1" dirty="0" smtClean="0">
                <a:solidFill>
                  <a:srgbClr val="000000"/>
                </a:solidFill>
                <a:latin typeface="Corbel" pitchFamily="34" charset="0"/>
              </a:rPr>
              <a:t>2005</a:t>
            </a:r>
          </a:p>
        </p:txBody>
      </p:sp>
      <p:sp>
        <p:nvSpPr>
          <p:cNvPr id="16" name="Rectangle 15"/>
          <p:cNvSpPr/>
          <p:nvPr/>
        </p:nvSpPr>
        <p:spPr>
          <a:xfrm>
            <a:off x="3200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b="1" i="1" dirty="0" smtClean="0">
                <a:solidFill>
                  <a:srgbClr val="000000"/>
                </a:solidFill>
                <a:latin typeface="Corbel" pitchFamily="34" charset="0"/>
              </a:rPr>
              <a:t>2006</a:t>
            </a:r>
          </a:p>
        </p:txBody>
      </p:sp>
      <p:sp>
        <p:nvSpPr>
          <p:cNvPr id="17" name="Rectangle 16"/>
          <p:cNvSpPr/>
          <p:nvPr/>
        </p:nvSpPr>
        <p:spPr>
          <a:xfrm>
            <a:off x="3962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b="1" i="1" dirty="0" smtClean="0">
                <a:solidFill>
                  <a:srgbClr val="000000"/>
                </a:solidFill>
                <a:latin typeface="Corbel" pitchFamily="34" charset="0"/>
              </a:rPr>
              <a:t>2007</a:t>
            </a:r>
          </a:p>
        </p:txBody>
      </p:sp>
      <p:sp>
        <p:nvSpPr>
          <p:cNvPr id="18" name="Rectangle 17"/>
          <p:cNvSpPr/>
          <p:nvPr/>
        </p:nvSpPr>
        <p:spPr>
          <a:xfrm>
            <a:off x="4724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b="1" i="1" dirty="0" smtClean="0">
                <a:solidFill>
                  <a:srgbClr val="000000"/>
                </a:solidFill>
                <a:latin typeface="Corbel" pitchFamily="34" charset="0"/>
              </a:rPr>
              <a:t>2008</a:t>
            </a:r>
          </a:p>
        </p:txBody>
      </p:sp>
      <p:sp>
        <p:nvSpPr>
          <p:cNvPr id="19" name="Rectangle 18"/>
          <p:cNvSpPr/>
          <p:nvPr/>
        </p:nvSpPr>
        <p:spPr>
          <a:xfrm>
            <a:off x="5486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b="1" i="1" dirty="0" smtClean="0">
                <a:solidFill>
                  <a:srgbClr val="000000"/>
                </a:solidFill>
                <a:latin typeface="Corbel" pitchFamily="34" charset="0"/>
              </a:rPr>
              <a:t>2009</a:t>
            </a:r>
          </a:p>
        </p:txBody>
      </p:sp>
      <p:sp>
        <p:nvSpPr>
          <p:cNvPr id="20" name="Rectangle 19"/>
          <p:cNvSpPr/>
          <p:nvPr/>
        </p:nvSpPr>
        <p:spPr>
          <a:xfrm>
            <a:off x="6248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b="1" i="1" dirty="0" smtClean="0">
                <a:solidFill>
                  <a:srgbClr val="000000"/>
                </a:solidFill>
                <a:latin typeface="Corbel" pitchFamily="34" charset="0"/>
              </a:rPr>
              <a:t>2010</a:t>
            </a:r>
          </a:p>
        </p:txBody>
      </p:sp>
      <p:sp>
        <p:nvSpPr>
          <p:cNvPr id="21" name="Line Callout 1 (Accent Bar) 20"/>
          <p:cNvSpPr/>
          <p:nvPr/>
        </p:nvSpPr>
        <p:spPr>
          <a:xfrm>
            <a:off x="381000" y="304800"/>
            <a:ext cx="3200400" cy="457200"/>
          </a:xfrm>
          <a:prstGeom prst="accentCallout1">
            <a:avLst>
              <a:gd name="adj1" fmla="val 62662"/>
              <a:gd name="adj2" fmla="val -2949"/>
              <a:gd name="adj3" fmla="val 649575"/>
              <a:gd name="adj4" fmla="val -3757"/>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r1</a:t>
            </a:r>
            <a:r>
              <a:rPr lang="en-US" sz="2000" b="1" u="sng" dirty="0" smtClean="0">
                <a:solidFill>
                  <a:sysClr val="windowText" lastClr="000000"/>
                </a:solidFill>
              </a:rPr>
              <a:t>: Xin Dong </a:t>
            </a:r>
          </a:p>
          <a:p>
            <a:r>
              <a:rPr lang="en-US" sz="2000" b="1" u="sng" dirty="0" smtClean="0">
                <a:solidFill>
                  <a:sysClr val="windowText" lastClr="000000"/>
                </a:solidFill>
              </a:rPr>
              <a:t>R. Polytechnic Institute</a:t>
            </a:r>
          </a:p>
        </p:txBody>
      </p:sp>
      <p:sp>
        <p:nvSpPr>
          <p:cNvPr id="22" name="Line Callout 1 (Accent Bar) 21"/>
          <p:cNvSpPr/>
          <p:nvPr/>
        </p:nvSpPr>
        <p:spPr>
          <a:xfrm>
            <a:off x="1905000" y="914400"/>
            <a:ext cx="3429000" cy="685800"/>
          </a:xfrm>
          <a:prstGeom prst="accentCallout1">
            <a:avLst>
              <a:gd name="adj1" fmla="val 44480"/>
              <a:gd name="adj2" fmla="val -2578"/>
              <a:gd name="adj3" fmla="val 347888"/>
              <a:gd name="adj4" fmla="val -3038"/>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r2</a:t>
            </a:r>
            <a:r>
              <a:rPr lang="en-US" sz="2000" b="1" u="sng" dirty="0" smtClean="0">
                <a:solidFill>
                  <a:sysClr val="windowText" lastClr="000000"/>
                </a:solidFill>
              </a:rPr>
              <a:t>: Xin Dong  </a:t>
            </a:r>
          </a:p>
          <a:p>
            <a:r>
              <a:rPr lang="en-US" sz="2000" b="1" u="sng" dirty="0" smtClean="0">
                <a:solidFill>
                  <a:sysClr val="windowText" lastClr="000000"/>
                </a:solidFill>
              </a:rPr>
              <a:t>University of Washington</a:t>
            </a:r>
          </a:p>
        </p:txBody>
      </p:sp>
      <p:sp>
        <p:nvSpPr>
          <p:cNvPr id="23" name="Line Callout 1 (Accent Bar) 22"/>
          <p:cNvSpPr/>
          <p:nvPr/>
        </p:nvSpPr>
        <p:spPr>
          <a:xfrm>
            <a:off x="1905000" y="6019800"/>
            <a:ext cx="2895600" cy="457200"/>
          </a:xfrm>
          <a:prstGeom prst="accentCallout1">
            <a:avLst>
              <a:gd name="adj1" fmla="val 49778"/>
              <a:gd name="adj2" fmla="val -2840"/>
              <a:gd name="adj3" fmla="val -529715"/>
              <a:gd name="adj4" fmla="val -3118"/>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r7</a:t>
            </a:r>
            <a:r>
              <a:rPr lang="en-US" sz="2000" b="1" u="sng" dirty="0" smtClean="0">
                <a:solidFill>
                  <a:sysClr val="windowText" lastClr="000000"/>
                </a:solidFill>
              </a:rPr>
              <a:t>: Dong Xin  </a:t>
            </a:r>
          </a:p>
          <a:p>
            <a:r>
              <a:rPr lang="en-US" sz="2000" b="1" u="sng" dirty="0" smtClean="0">
                <a:solidFill>
                  <a:sysClr val="windowText" lastClr="000000"/>
                </a:solidFill>
              </a:rPr>
              <a:t>University of Illinois</a:t>
            </a:r>
          </a:p>
        </p:txBody>
      </p:sp>
      <p:sp>
        <p:nvSpPr>
          <p:cNvPr id="25" name="Line Callout 1 (Accent Bar) 24"/>
          <p:cNvSpPr/>
          <p:nvPr/>
        </p:nvSpPr>
        <p:spPr>
          <a:xfrm>
            <a:off x="2590800" y="1752600"/>
            <a:ext cx="2895600" cy="457200"/>
          </a:xfrm>
          <a:prstGeom prst="accentCallout1">
            <a:avLst>
              <a:gd name="adj1" fmla="val 89313"/>
              <a:gd name="adj2" fmla="val -2840"/>
              <a:gd name="adj3" fmla="val 335763"/>
              <a:gd name="adj4" fmla="val -2574"/>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r3</a:t>
            </a:r>
            <a:r>
              <a:rPr lang="en-US" sz="2000" b="1" u="sng" dirty="0" smtClean="0">
                <a:solidFill>
                  <a:sysClr val="windowText" lastClr="000000"/>
                </a:solidFill>
              </a:rPr>
              <a:t>: Xin Dong  </a:t>
            </a:r>
          </a:p>
          <a:p>
            <a:r>
              <a:rPr lang="en-US" sz="2000" b="1" u="sng" dirty="0" smtClean="0">
                <a:solidFill>
                  <a:sysClr val="windowText" lastClr="000000"/>
                </a:solidFill>
              </a:rPr>
              <a:t>University of Washington</a:t>
            </a:r>
          </a:p>
        </p:txBody>
      </p:sp>
      <p:sp>
        <p:nvSpPr>
          <p:cNvPr id="26" name="Line Callout 1 (Accent Bar) 25"/>
          <p:cNvSpPr/>
          <p:nvPr/>
        </p:nvSpPr>
        <p:spPr>
          <a:xfrm>
            <a:off x="4114800" y="381000"/>
            <a:ext cx="2971800" cy="457200"/>
          </a:xfrm>
          <a:prstGeom prst="accentCallout1">
            <a:avLst>
              <a:gd name="adj1" fmla="val 41883"/>
              <a:gd name="adj2" fmla="val -2578"/>
              <a:gd name="adj3" fmla="val 631635"/>
              <a:gd name="adj4" fmla="val -3236"/>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r4</a:t>
            </a:r>
            <a:r>
              <a:rPr lang="en-US" sz="2000" b="1" u="sng" dirty="0" smtClean="0">
                <a:solidFill>
                  <a:sysClr val="windowText" lastClr="000000"/>
                </a:solidFill>
              </a:rPr>
              <a:t>: Xin Luna Dong</a:t>
            </a:r>
          </a:p>
          <a:p>
            <a:r>
              <a:rPr lang="en-US" sz="2000" b="1" u="sng" dirty="0" smtClean="0">
                <a:solidFill>
                  <a:sysClr val="windowText" lastClr="000000"/>
                </a:solidFill>
              </a:rPr>
              <a:t>University of Washington</a:t>
            </a:r>
          </a:p>
        </p:txBody>
      </p:sp>
      <p:sp>
        <p:nvSpPr>
          <p:cNvPr id="27" name="Line Callout 1 (Accent Bar) 26"/>
          <p:cNvSpPr/>
          <p:nvPr/>
        </p:nvSpPr>
        <p:spPr>
          <a:xfrm>
            <a:off x="4114800" y="4419600"/>
            <a:ext cx="2895600" cy="457200"/>
          </a:xfrm>
          <a:prstGeom prst="accentCallout1">
            <a:avLst>
              <a:gd name="adj1" fmla="val 49778"/>
              <a:gd name="adj2" fmla="val -2840"/>
              <a:gd name="adj3" fmla="val -177224"/>
              <a:gd name="adj4" fmla="val -3567"/>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r8</a:t>
            </a:r>
            <a:r>
              <a:rPr lang="en-US" sz="2000" b="1" u="sng" dirty="0" smtClean="0">
                <a:solidFill>
                  <a:sysClr val="windowText" lastClr="000000"/>
                </a:solidFill>
              </a:rPr>
              <a:t>:Dong Xin</a:t>
            </a:r>
          </a:p>
          <a:p>
            <a:r>
              <a:rPr lang="en-US" sz="2000" b="1" u="sng" dirty="0" smtClean="0">
                <a:solidFill>
                  <a:sysClr val="windowText" lastClr="000000"/>
                </a:solidFill>
              </a:rPr>
              <a:t>University of Illinois</a:t>
            </a:r>
          </a:p>
        </p:txBody>
      </p:sp>
      <p:sp>
        <p:nvSpPr>
          <p:cNvPr id="28" name="Line Callout 1 (Accent Bar) 27"/>
          <p:cNvSpPr/>
          <p:nvPr/>
        </p:nvSpPr>
        <p:spPr>
          <a:xfrm>
            <a:off x="4876800" y="5181600"/>
            <a:ext cx="2819400" cy="457200"/>
          </a:xfrm>
          <a:prstGeom prst="accentCallout1">
            <a:avLst>
              <a:gd name="adj1" fmla="val 41883"/>
              <a:gd name="adj2" fmla="val -2578"/>
              <a:gd name="adj3" fmla="val -347624"/>
              <a:gd name="adj4" fmla="val -2163"/>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r9</a:t>
            </a:r>
            <a:r>
              <a:rPr lang="en-US" sz="2000" b="1" u="sng" dirty="0" smtClean="0">
                <a:solidFill>
                  <a:sysClr val="windowText" lastClr="000000"/>
                </a:solidFill>
              </a:rPr>
              <a:t>: Dong Xin</a:t>
            </a:r>
          </a:p>
          <a:p>
            <a:r>
              <a:rPr lang="en-US" sz="2000" b="1" u="sng" dirty="0" smtClean="0">
                <a:solidFill>
                  <a:sysClr val="windowText" lastClr="000000"/>
                </a:solidFill>
              </a:rPr>
              <a:t>Microsoft Research</a:t>
            </a:r>
          </a:p>
        </p:txBody>
      </p:sp>
      <p:sp>
        <p:nvSpPr>
          <p:cNvPr id="29" name="Line Callout 1 (Accent Bar) 28"/>
          <p:cNvSpPr/>
          <p:nvPr/>
        </p:nvSpPr>
        <p:spPr>
          <a:xfrm>
            <a:off x="5715000" y="1066800"/>
            <a:ext cx="2514600" cy="457200"/>
          </a:xfrm>
          <a:prstGeom prst="accentCallout1">
            <a:avLst>
              <a:gd name="adj1" fmla="val 41883"/>
              <a:gd name="adj2" fmla="val -2578"/>
              <a:gd name="adj3" fmla="val 478625"/>
              <a:gd name="adj4" fmla="val -3037"/>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r5</a:t>
            </a:r>
            <a:r>
              <a:rPr lang="en-US" sz="2000" b="1" u="sng" dirty="0" smtClean="0">
                <a:solidFill>
                  <a:sysClr val="windowText" lastClr="000000"/>
                </a:solidFill>
              </a:rPr>
              <a:t>: Xin Luna Dong</a:t>
            </a:r>
          </a:p>
          <a:p>
            <a:r>
              <a:rPr lang="en-US" sz="2000" b="1" u="sng" dirty="0" smtClean="0">
                <a:solidFill>
                  <a:sysClr val="windowText" lastClr="000000"/>
                </a:solidFill>
              </a:rPr>
              <a:t>AT&amp;T Labs-Research</a:t>
            </a:r>
          </a:p>
        </p:txBody>
      </p:sp>
      <p:sp>
        <p:nvSpPr>
          <p:cNvPr id="31" name="Line Callout 1 (Accent Bar) 30"/>
          <p:cNvSpPr/>
          <p:nvPr/>
        </p:nvSpPr>
        <p:spPr>
          <a:xfrm>
            <a:off x="5715000" y="5791200"/>
            <a:ext cx="2895600" cy="457200"/>
          </a:xfrm>
          <a:prstGeom prst="accentCallout1">
            <a:avLst>
              <a:gd name="adj1" fmla="val 49778"/>
              <a:gd name="adj2" fmla="val -2840"/>
              <a:gd name="adj3" fmla="val -475442"/>
              <a:gd name="adj4" fmla="val -2345"/>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r10</a:t>
            </a:r>
            <a:r>
              <a:rPr lang="en-US" sz="2000" b="1" u="sng" dirty="0" smtClean="0">
                <a:solidFill>
                  <a:sysClr val="windowText" lastClr="000000"/>
                </a:solidFill>
              </a:rPr>
              <a:t>: Dong Xin  </a:t>
            </a:r>
          </a:p>
          <a:p>
            <a:r>
              <a:rPr lang="en-US" sz="2000" b="1" u="sng" dirty="0" smtClean="0">
                <a:solidFill>
                  <a:sysClr val="windowText" lastClr="000000"/>
                </a:solidFill>
              </a:rPr>
              <a:t>University of Illinois</a:t>
            </a:r>
          </a:p>
        </p:txBody>
      </p:sp>
      <p:sp>
        <p:nvSpPr>
          <p:cNvPr id="32" name="Line Callout 1 (Accent Bar) 31"/>
          <p:cNvSpPr/>
          <p:nvPr/>
        </p:nvSpPr>
        <p:spPr>
          <a:xfrm>
            <a:off x="5715000" y="3962400"/>
            <a:ext cx="2514600" cy="457200"/>
          </a:xfrm>
          <a:prstGeom prst="accentCallout1">
            <a:avLst>
              <a:gd name="adj1" fmla="val 41883"/>
              <a:gd name="adj2" fmla="val -2578"/>
              <a:gd name="adj3" fmla="val -85737"/>
              <a:gd name="adj4" fmla="val -2516"/>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r11</a:t>
            </a:r>
            <a:r>
              <a:rPr lang="en-US" sz="2000" b="1" u="sng" dirty="0" smtClean="0">
                <a:solidFill>
                  <a:sysClr val="windowText" lastClr="000000"/>
                </a:solidFill>
              </a:rPr>
              <a:t>: Dong Xin  </a:t>
            </a:r>
          </a:p>
          <a:p>
            <a:r>
              <a:rPr lang="en-US" sz="2000" b="1" u="sng" dirty="0" smtClean="0">
                <a:solidFill>
                  <a:sysClr val="windowText" lastClr="000000"/>
                </a:solidFill>
              </a:rPr>
              <a:t>Microsoft Research</a:t>
            </a:r>
          </a:p>
        </p:txBody>
      </p:sp>
      <p:sp>
        <p:nvSpPr>
          <p:cNvPr id="33" name="Line Callout 1 (Accent Bar) 32"/>
          <p:cNvSpPr/>
          <p:nvPr/>
        </p:nvSpPr>
        <p:spPr>
          <a:xfrm>
            <a:off x="6629400" y="1676400"/>
            <a:ext cx="2514600" cy="457200"/>
          </a:xfrm>
          <a:prstGeom prst="accentCallout1">
            <a:avLst>
              <a:gd name="adj1" fmla="val 41883"/>
              <a:gd name="adj2" fmla="val -2578"/>
              <a:gd name="adj3" fmla="val 348753"/>
              <a:gd name="adj4" fmla="val -2565"/>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r6</a:t>
            </a:r>
            <a:r>
              <a:rPr lang="en-US" sz="2000" b="1" u="sng" dirty="0" smtClean="0">
                <a:solidFill>
                  <a:sysClr val="windowText" lastClr="000000"/>
                </a:solidFill>
              </a:rPr>
              <a:t>: Xin Luna Dong</a:t>
            </a:r>
          </a:p>
          <a:p>
            <a:r>
              <a:rPr lang="en-US" sz="2000" b="1" u="sng" dirty="0" smtClean="0">
                <a:solidFill>
                  <a:sysClr val="windowText" lastClr="000000"/>
                </a:solidFill>
              </a:rPr>
              <a:t>AT&amp;T Labs-Research</a:t>
            </a:r>
          </a:p>
        </p:txBody>
      </p:sp>
      <p:sp>
        <p:nvSpPr>
          <p:cNvPr id="35" name="Line Callout 1 (Accent Bar) 34"/>
          <p:cNvSpPr/>
          <p:nvPr/>
        </p:nvSpPr>
        <p:spPr>
          <a:xfrm>
            <a:off x="6629400" y="4724400"/>
            <a:ext cx="2895600" cy="457200"/>
          </a:xfrm>
          <a:prstGeom prst="accentCallout1">
            <a:avLst>
              <a:gd name="adj1" fmla="val 2017"/>
              <a:gd name="adj2" fmla="val 21198"/>
              <a:gd name="adj3" fmla="val -248749"/>
              <a:gd name="adj4" fmla="val 21197"/>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rgbClr val="C00000"/>
                </a:solidFill>
              </a:rPr>
              <a:t>r12</a:t>
            </a:r>
            <a:r>
              <a:rPr lang="en-US" sz="2000" b="1" u="sng" dirty="0" smtClean="0">
                <a:solidFill>
                  <a:sysClr val="windowText" lastClr="000000"/>
                </a:solidFill>
              </a:rPr>
              <a:t>: Dong Xin  </a:t>
            </a:r>
          </a:p>
          <a:p>
            <a:r>
              <a:rPr lang="en-US" sz="2000" b="1" u="sng" dirty="0" smtClean="0">
                <a:solidFill>
                  <a:sysClr val="windowText" lastClr="000000"/>
                </a:solidFill>
              </a:rPr>
              <a:t>Microsoft Research</a:t>
            </a:r>
          </a:p>
        </p:txBody>
      </p:sp>
      <p:grpSp>
        <p:nvGrpSpPr>
          <p:cNvPr id="2" name="Group 39"/>
          <p:cNvGrpSpPr/>
          <p:nvPr/>
        </p:nvGrpSpPr>
        <p:grpSpPr>
          <a:xfrm>
            <a:off x="304800" y="2158425"/>
            <a:ext cx="6629400" cy="1118175"/>
            <a:chOff x="-152400" y="1969532"/>
            <a:chExt cx="7924800" cy="1118175"/>
          </a:xfrm>
        </p:grpSpPr>
        <p:pic>
          <p:nvPicPr>
            <p:cNvPr id="41" name="Picture 4"/>
            <p:cNvPicPr>
              <a:picLocks noChangeAspect="1" noChangeArrowheads="1"/>
            </p:cNvPicPr>
            <p:nvPr/>
          </p:nvPicPr>
          <p:blipFill>
            <a:blip r:embed="rId3" cstate="print"/>
            <a:srcRect/>
            <a:stretch>
              <a:fillRect/>
            </a:stretch>
          </p:blipFill>
          <p:spPr bwMode="auto">
            <a:xfrm>
              <a:off x="-152400" y="1969532"/>
              <a:ext cx="1057275" cy="1085850"/>
            </a:xfrm>
            <a:prstGeom prst="rect">
              <a:avLst/>
            </a:prstGeom>
            <a:noFill/>
            <a:ln w="9525">
              <a:noFill/>
              <a:miter lim="800000"/>
              <a:headEnd/>
              <a:tailEnd/>
            </a:ln>
          </p:spPr>
        </p:pic>
        <p:sp>
          <p:nvSpPr>
            <p:cNvPr id="42" name="TextBox 41"/>
            <p:cNvSpPr txBox="1"/>
            <p:nvPr/>
          </p:nvSpPr>
          <p:spPr>
            <a:xfrm>
              <a:off x="838200" y="2133600"/>
              <a:ext cx="6934200" cy="954107"/>
            </a:xfrm>
            <a:prstGeom prst="rect">
              <a:avLst/>
            </a:prstGeom>
            <a:noFill/>
          </p:spPr>
          <p:txBody>
            <a:bodyPr wrap="square" rtlCol="0">
              <a:spAutoFit/>
            </a:bodyPr>
            <a:lstStyle/>
            <a:p>
              <a:pPr>
                <a:buFontTx/>
                <a:buChar char="-"/>
              </a:pPr>
              <a:r>
                <a:rPr lang="en-US" sz="2800" b="1" dirty="0" smtClean="0">
                  <a:solidFill>
                    <a:srgbClr val="C00000"/>
                  </a:solidFill>
                  <a:ea typeface="ＭＳ Ｐゴシック" pitchFamily="34" charset="-128"/>
                </a:rPr>
                <a:t>Solution 1:</a:t>
              </a:r>
            </a:p>
            <a:p>
              <a:pPr>
                <a:buFontTx/>
                <a:buChar char="-"/>
              </a:pPr>
              <a:r>
                <a:rPr lang="en-US" sz="2800" b="1" dirty="0" smtClean="0">
                  <a:solidFill>
                    <a:srgbClr val="C00000"/>
                  </a:solidFill>
                  <a:ea typeface="ＭＳ Ｐゴシック" pitchFamily="34" charset="-128"/>
                </a:rPr>
                <a:t>requiring high value consistency</a:t>
              </a:r>
            </a:p>
          </p:txBody>
        </p:sp>
      </p:grpSp>
      <p:sp>
        <p:nvSpPr>
          <p:cNvPr id="43" name="TextBox 42"/>
          <p:cNvSpPr txBox="1"/>
          <p:nvPr/>
        </p:nvSpPr>
        <p:spPr>
          <a:xfrm>
            <a:off x="609600" y="4267200"/>
            <a:ext cx="2819400" cy="954107"/>
          </a:xfrm>
          <a:prstGeom prst="rect">
            <a:avLst/>
          </a:prstGeom>
          <a:noFill/>
        </p:spPr>
        <p:txBody>
          <a:bodyPr wrap="square" rtlCol="0">
            <a:spAutoFit/>
          </a:bodyPr>
          <a:lstStyle/>
          <a:p>
            <a:r>
              <a:rPr lang="en-US" sz="2800" b="1" dirty="0" smtClean="0">
                <a:solidFill>
                  <a:srgbClr val="C00000"/>
                </a:solidFill>
                <a:ea typeface="ＭＳ Ｐゴシック" pitchFamily="34" charset="-128"/>
              </a:rPr>
              <a:t>5 authors</a:t>
            </a:r>
          </a:p>
          <a:p>
            <a:r>
              <a:rPr lang="en-US" sz="2800" b="1" dirty="0" smtClean="0">
                <a:solidFill>
                  <a:srgbClr val="C00000"/>
                </a:solidFill>
                <a:ea typeface="ＭＳ Ｐゴシック" pitchFamily="34" charset="-128"/>
              </a:rPr>
              <a:t>false negative </a:t>
            </a:r>
            <a:endParaRPr lang="en-US" sz="2800" b="1" dirty="0">
              <a:solidFill>
                <a:srgbClr val="C00000"/>
              </a:solidFill>
              <a:ea typeface="ＭＳ Ｐゴシック" pitchFamily="34" charset="-128"/>
            </a:endParaRPr>
          </a:p>
        </p:txBody>
      </p:sp>
      <p:sp>
        <p:nvSpPr>
          <p:cNvPr id="51" name="Freeform 50"/>
          <p:cNvSpPr/>
          <p:nvPr/>
        </p:nvSpPr>
        <p:spPr>
          <a:xfrm>
            <a:off x="45522" y="65315"/>
            <a:ext cx="3329049" cy="1033152"/>
          </a:xfrm>
          <a:custGeom>
            <a:avLst/>
            <a:gdLst>
              <a:gd name="connsiteX0" fmla="*/ 1723901 w 3329049"/>
              <a:gd name="connsiteY0" fmla="*/ 112815 h 1033152"/>
              <a:gd name="connsiteX1" fmla="*/ 405740 w 3329049"/>
              <a:gd name="connsiteY1" fmla="*/ 136566 h 1033152"/>
              <a:gd name="connsiteX2" fmla="*/ 417616 w 3329049"/>
              <a:gd name="connsiteY2" fmla="*/ 932212 h 1033152"/>
              <a:gd name="connsiteX3" fmla="*/ 2911434 w 3329049"/>
              <a:gd name="connsiteY3" fmla="*/ 742207 h 1033152"/>
              <a:gd name="connsiteX4" fmla="*/ 2923309 w 3329049"/>
              <a:gd name="connsiteY4" fmla="*/ 207817 h 1033152"/>
              <a:gd name="connsiteX5" fmla="*/ 1581397 w 3329049"/>
              <a:gd name="connsiteY5" fmla="*/ 100940 h 1033152"/>
              <a:gd name="connsiteX6" fmla="*/ 1581397 w 3329049"/>
              <a:gd name="connsiteY6" fmla="*/ 100940 h 10331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29049" h="1033152">
                <a:moveTo>
                  <a:pt x="1723901" y="112815"/>
                </a:moveTo>
                <a:cubicBezTo>
                  <a:pt x="1173677" y="56407"/>
                  <a:pt x="623454" y="0"/>
                  <a:pt x="405740" y="136566"/>
                </a:cubicBezTo>
                <a:cubicBezTo>
                  <a:pt x="188026" y="273132"/>
                  <a:pt x="0" y="831272"/>
                  <a:pt x="417616" y="932212"/>
                </a:cubicBezTo>
                <a:cubicBezTo>
                  <a:pt x="835232" y="1033152"/>
                  <a:pt x="2493819" y="862939"/>
                  <a:pt x="2911434" y="742207"/>
                </a:cubicBezTo>
                <a:cubicBezTo>
                  <a:pt x="3329049" y="621475"/>
                  <a:pt x="3144982" y="314695"/>
                  <a:pt x="2923309" y="207817"/>
                </a:cubicBezTo>
                <a:cubicBezTo>
                  <a:pt x="2701636" y="100939"/>
                  <a:pt x="1581397" y="100940"/>
                  <a:pt x="1581397" y="100940"/>
                </a:cubicBezTo>
                <a:lnTo>
                  <a:pt x="1581397" y="100940"/>
                </a:lnTo>
              </a:path>
            </a:pathLst>
          </a:custGeom>
          <a:ln w="28575">
            <a:solidFill>
              <a:srgbClr val="C0000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53" name="Freeform 52"/>
          <p:cNvSpPr/>
          <p:nvPr/>
        </p:nvSpPr>
        <p:spPr>
          <a:xfrm>
            <a:off x="1725881" y="130628"/>
            <a:ext cx="5494316" cy="2335481"/>
          </a:xfrm>
          <a:custGeom>
            <a:avLst/>
            <a:gdLst>
              <a:gd name="connsiteX0" fmla="*/ 2727366 w 5494316"/>
              <a:gd name="connsiteY0" fmla="*/ 106878 h 2335481"/>
              <a:gd name="connsiteX1" fmla="*/ 2014846 w 5494316"/>
              <a:gd name="connsiteY1" fmla="*/ 760021 h 2335481"/>
              <a:gd name="connsiteX2" fmla="*/ 281049 w 5494316"/>
              <a:gd name="connsiteY2" fmla="*/ 843149 h 2335481"/>
              <a:gd name="connsiteX3" fmla="*/ 328550 w 5494316"/>
              <a:gd name="connsiteY3" fmla="*/ 1579419 h 2335481"/>
              <a:gd name="connsiteX4" fmla="*/ 981693 w 5494316"/>
              <a:gd name="connsiteY4" fmla="*/ 2196936 h 2335481"/>
              <a:gd name="connsiteX5" fmla="*/ 3748644 w 5494316"/>
              <a:gd name="connsiteY5" fmla="*/ 2137559 h 2335481"/>
              <a:gd name="connsiteX6" fmla="*/ 3344883 w 5494316"/>
              <a:gd name="connsiteY6" fmla="*/ 1009403 h 2335481"/>
              <a:gd name="connsiteX7" fmla="*/ 5268685 w 5494316"/>
              <a:gd name="connsiteY7" fmla="*/ 795647 h 2335481"/>
              <a:gd name="connsiteX8" fmla="*/ 4698670 w 5494316"/>
              <a:gd name="connsiteY8" fmla="*/ 106878 h 2335481"/>
              <a:gd name="connsiteX9" fmla="*/ 2608613 w 5494316"/>
              <a:gd name="connsiteY9" fmla="*/ 154380 h 2335481"/>
              <a:gd name="connsiteX10" fmla="*/ 2608613 w 5494316"/>
              <a:gd name="connsiteY10" fmla="*/ 154380 h 2335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94316" h="2335481">
                <a:moveTo>
                  <a:pt x="2727366" y="106878"/>
                </a:moveTo>
                <a:cubicBezTo>
                  <a:pt x="2574965" y="372093"/>
                  <a:pt x="2422565" y="637309"/>
                  <a:pt x="2014846" y="760021"/>
                </a:cubicBezTo>
                <a:cubicBezTo>
                  <a:pt x="1607127" y="882733"/>
                  <a:pt x="562098" y="706583"/>
                  <a:pt x="281049" y="843149"/>
                </a:cubicBezTo>
                <a:cubicBezTo>
                  <a:pt x="0" y="979715"/>
                  <a:pt x="211776" y="1353788"/>
                  <a:pt x="328550" y="1579419"/>
                </a:cubicBezTo>
                <a:cubicBezTo>
                  <a:pt x="445324" y="1805050"/>
                  <a:pt x="411677" y="2103913"/>
                  <a:pt x="981693" y="2196936"/>
                </a:cubicBezTo>
                <a:cubicBezTo>
                  <a:pt x="1551709" y="2289959"/>
                  <a:pt x="3354779" y="2335481"/>
                  <a:pt x="3748644" y="2137559"/>
                </a:cubicBezTo>
                <a:cubicBezTo>
                  <a:pt x="4142509" y="1939637"/>
                  <a:pt x="3091543" y="1233055"/>
                  <a:pt x="3344883" y="1009403"/>
                </a:cubicBezTo>
                <a:cubicBezTo>
                  <a:pt x="3598223" y="785751"/>
                  <a:pt x="5043054" y="946068"/>
                  <a:pt x="5268685" y="795647"/>
                </a:cubicBezTo>
                <a:cubicBezTo>
                  <a:pt x="5494316" y="645226"/>
                  <a:pt x="5142015" y="213756"/>
                  <a:pt x="4698670" y="106878"/>
                </a:cubicBezTo>
                <a:cubicBezTo>
                  <a:pt x="4255325" y="0"/>
                  <a:pt x="2608613" y="154380"/>
                  <a:pt x="2608613" y="154380"/>
                </a:cubicBezTo>
                <a:lnTo>
                  <a:pt x="2608613" y="154380"/>
                </a:lnTo>
              </a:path>
            </a:pathLst>
          </a:custGeom>
          <a:ln w="2857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54" name="Freeform 53"/>
          <p:cNvSpPr/>
          <p:nvPr/>
        </p:nvSpPr>
        <p:spPr>
          <a:xfrm>
            <a:off x="5480462" y="938151"/>
            <a:ext cx="3738749" cy="1502228"/>
          </a:xfrm>
          <a:custGeom>
            <a:avLst/>
            <a:gdLst>
              <a:gd name="connsiteX0" fmla="*/ 2095995 w 3738749"/>
              <a:gd name="connsiteY0" fmla="*/ 35626 h 1502228"/>
              <a:gd name="connsiteX1" fmla="*/ 279070 w 3738749"/>
              <a:gd name="connsiteY1" fmla="*/ 106878 h 1502228"/>
              <a:gd name="connsiteX2" fmla="*/ 421574 w 3738749"/>
              <a:gd name="connsiteY2" fmla="*/ 831272 h 1502228"/>
              <a:gd name="connsiteX3" fmla="*/ 1347850 w 3738749"/>
              <a:gd name="connsiteY3" fmla="*/ 1413163 h 1502228"/>
              <a:gd name="connsiteX4" fmla="*/ 3390406 w 3738749"/>
              <a:gd name="connsiteY4" fmla="*/ 1365662 h 1502228"/>
              <a:gd name="connsiteX5" fmla="*/ 3437907 w 3738749"/>
              <a:gd name="connsiteY5" fmla="*/ 688768 h 1502228"/>
              <a:gd name="connsiteX6" fmla="*/ 1905990 w 3738749"/>
              <a:gd name="connsiteY6" fmla="*/ 0 h 1502228"/>
              <a:gd name="connsiteX7" fmla="*/ 1905990 w 3738749"/>
              <a:gd name="connsiteY7" fmla="*/ 0 h 1502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38749" h="1502228">
                <a:moveTo>
                  <a:pt x="2095995" y="35626"/>
                </a:moveTo>
                <a:lnTo>
                  <a:pt x="279070" y="106878"/>
                </a:lnTo>
                <a:cubicBezTo>
                  <a:pt x="0" y="239486"/>
                  <a:pt x="243444" y="613558"/>
                  <a:pt x="421574" y="831272"/>
                </a:cubicBezTo>
                <a:cubicBezTo>
                  <a:pt x="599704" y="1048986"/>
                  <a:pt x="853045" y="1324098"/>
                  <a:pt x="1347850" y="1413163"/>
                </a:cubicBezTo>
                <a:cubicBezTo>
                  <a:pt x="1842655" y="1502228"/>
                  <a:pt x="3042063" y="1486395"/>
                  <a:pt x="3390406" y="1365662"/>
                </a:cubicBezTo>
                <a:cubicBezTo>
                  <a:pt x="3738749" y="1244929"/>
                  <a:pt x="3685310" y="916378"/>
                  <a:pt x="3437907" y="688768"/>
                </a:cubicBezTo>
                <a:cubicBezTo>
                  <a:pt x="3190504" y="461158"/>
                  <a:pt x="1905990" y="0"/>
                  <a:pt x="1905990" y="0"/>
                </a:cubicBezTo>
                <a:lnTo>
                  <a:pt x="1905990" y="0"/>
                </a:lnTo>
              </a:path>
            </a:pathLst>
          </a:custGeom>
          <a:ln w="28575">
            <a:solidFill>
              <a:srgbClr val="92D05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55" name="Freeform 54"/>
          <p:cNvSpPr/>
          <p:nvPr/>
        </p:nvSpPr>
        <p:spPr>
          <a:xfrm>
            <a:off x="1092530" y="4148447"/>
            <a:ext cx="7443849" cy="2571008"/>
          </a:xfrm>
          <a:custGeom>
            <a:avLst/>
            <a:gdLst>
              <a:gd name="connsiteX0" fmla="*/ 4441371 w 7443849"/>
              <a:gd name="connsiteY0" fmla="*/ 186047 h 2571008"/>
              <a:gd name="connsiteX1" fmla="*/ 3170712 w 7443849"/>
              <a:gd name="connsiteY1" fmla="*/ 114795 h 2571008"/>
              <a:gd name="connsiteX2" fmla="*/ 2945080 w 7443849"/>
              <a:gd name="connsiteY2" fmla="*/ 874815 h 2571008"/>
              <a:gd name="connsiteX3" fmla="*/ 783771 w 7443849"/>
              <a:gd name="connsiteY3" fmla="*/ 1729839 h 2571008"/>
              <a:gd name="connsiteX4" fmla="*/ 783771 w 7443849"/>
              <a:gd name="connsiteY4" fmla="*/ 2466109 h 2571008"/>
              <a:gd name="connsiteX5" fmla="*/ 5486400 w 7443849"/>
              <a:gd name="connsiteY5" fmla="*/ 2359231 h 2571008"/>
              <a:gd name="connsiteX6" fmla="*/ 7243948 w 7443849"/>
              <a:gd name="connsiteY6" fmla="*/ 2109849 h 2571008"/>
              <a:gd name="connsiteX7" fmla="*/ 6685808 w 7443849"/>
              <a:gd name="connsiteY7" fmla="*/ 1670462 h 2571008"/>
              <a:gd name="connsiteX8" fmla="*/ 5747657 w 7443849"/>
              <a:gd name="connsiteY8" fmla="*/ 1563584 h 2571008"/>
              <a:gd name="connsiteX9" fmla="*/ 3835730 w 7443849"/>
              <a:gd name="connsiteY9" fmla="*/ 1670462 h 2571008"/>
              <a:gd name="connsiteX10" fmla="*/ 3063834 w 7443849"/>
              <a:gd name="connsiteY10" fmla="*/ 1195449 h 2571008"/>
              <a:gd name="connsiteX11" fmla="*/ 3621974 w 7443849"/>
              <a:gd name="connsiteY11" fmla="*/ 946067 h 2571008"/>
              <a:gd name="connsiteX12" fmla="*/ 5284519 w 7443849"/>
              <a:gd name="connsiteY12" fmla="*/ 910441 h 2571008"/>
              <a:gd name="connsiteX13" fmla="*/ 5213267 w 7443849"/>
              <a:gd name="connsiteY13" fmla="*/ 494805 h 2571008"/>
              <a:gd name="connsiteX14" fmla="*/ 4310743 w 7443849"/>
              <a:gd name="connsiteY14" fmla="*/ 197922 h 2571008"/>
              <a:gd name="connsiteX15" fmla="*/ 4310743 w 7443849"/>
              <a:gd name="connsiteY15" fmla="*/ 197922 h 2571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3849" h="2571008">
                <a:moveTo>
                  <a:pt x="4441371" y="186047"/>
                </a:moveTo>
                <a:cubicBezTo>
                  <a:pt x="3930732" y="93023"/>
                  <a:pt x="3420094" y="0"/>
                  <a:pt x="3170712" y="114795"/>
                </a:cubicBezTo>
                <a:cubicBezTo>
                  <a:pt x="2921330" y="229590"/>
                  <a:pt x="3342903" y="605641"/>
                  <a:pt x="2945080" y="874815"/>
                </a:cubicBezTo>
                <a:cubicBezTo>
                  <a:pt x="2547257" y="1143989"/>
                  <a:pt x="1143989" y="1464623"/>
                  <a:pt x="783771" y="1729839"/>
                </a:cubicBezTo>
                <a:cubicBezTo>
                  <a:pt x="423553" y="1995055"/>
                  <a:pt x="0" y="2361210"/>
                  <a:pt x="783771" y="2466109"/>
                </a:cubicBezTo>
                <a:cubicBezTo>
                  <a:pt x="1567543" y="2571008"/>
                  <a:pt x="4409704" y="2418608"/>
                  <a:pt x="5486400" y="2359231"/>
                </a:cubicBezTo>
                <a:cubicBezTo>
                  <a:pt x="6563096" y="2299854"/>
                  <a:pt x="7044047" y="2224644"/>
                  <a:pt x="7243948" y="2109849"/>
                </a:cubicBezTo>
                <a:cubicBezTo>
                  <a:pt x="7443849" y="1995054"/>
                  <a:pt x="6935190" y="1761506"/>
                  <a:pt x="6685808" y="1670462"/>
                </a:cubicBezTo>
                <a:cubicBezTo>
                  <a:pt x="6436426" y="1579418"/>
                  <a:pt x="6222670" y="1563584"/>
                  <a:pt x="5747657" y="1563584"/>
                </a:cubicBezTo>
                <a:cubicBezTo>
                  <a:pt x="5272644" y="1563584"/>
                  <a:pt x="4283034" y="1731818"/>
                  <a:pt x="3835730" y="1670462"/>
                </a:cubicBezTo>
                <a:cubicBezTo>
                  <a:pt x="3388426" y="1609106"/>
                  <a:pt x="3099460" y="1316182"/>
                  <a:pt x="3063834" y="1195449"/>
                </a:cubicBezTo>
                <a:cubicBezTo>
                  <a:pt x="3028208" y="1074716"/>
                  <a:pt x="3251860" y="993568"/>
                  <a:pt x="3621974" y="946067"/>
                </a:cubicBezTo>
                <a:cubicBezTo>
                  <a:pt x="3992088" y="898566"/>
                  <a:pt x="5019304" y="985651"/>
                  <a:pt x="5284519" y="910441"/>
                </a:cubicBezTo>
                <a:cubicBezTo>
                  <a:pt x="5549734" y="835231"/>
                  <a:pt x="5375563" y="613558"/>
                  <a:pt x="5213267" y="494805"/>
                </a:cubicBezTo>
                <a:cubicBezTo>
                  <a:pt x="5050971" y="376052"/>
                  <a:pt x="4310743" y="197922"/>
                  <a:pt x="4310743" y="197922"/>
                </a:cubicBezTo>
                <a:lnTo>
                  <a:pt x="4310743" y="197922"/>
                </a:lnTo>
              </a:path>
            </a:pathLst>
          </a:custGeom>
          <a:ln w="28575">
            <a:solidFill>
              <a:srgbClr val="FF9933"/>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56" name="Freeform 55"/>
          <p:cNvSpPr/>
          <p:nvPr/>
        </p:nvSpPr>
        <p:spPr>
          <a:xfrm>
            <a:off x="4540332" y="3772395"/>
            <a:ext cx="4534395" cy="2050472"/>
          </a:xfrm>
          <a:custGeom>
            <a:avLst/>
            <a:gdLst>
              <a:gd name="connsiteX0" fmla="*/ 2786743 w 4534395"/>
              <a:gd name="connsiteY0" fmla="*/ 98961 h 2050472"/>
              <a:gd name="connsiteX1" fmla="*/ 1183574 w 4534395"/>
              <a:gd name="connsiteY1" fmla="*/ 98961 h 2050472"/>
              <a:gd name="connsiteX2" fmla="*/ 1278577 w 4534395"/>
              <a:gd name="connsiteY2" fmla="*/ 692727 h 2050472"/>
              <a:gd name="connsiteX3" fmla="*/ 2026723 w 4534395"/>
              <a:gd name="connsiteY3" fmla="*/ 894608 h 2050472"/>
              <a:gd name="connsiteX4" fmla="*/ 2038598 w 4534395"/>
              <a:gd name="connsiteY4" fmla="*/ 1357745 h 2050472"/>
              <a:gd name="connsiteX5" fmla="*/ 827315 w 4534395"/>
              <a:gd name="connsiteY5" fmla="*/ 1345870 h 2050472"/>
              <a:gd name="connsiteX6" fmla="*/ 209798 w 4534395"/>
              <a:gd name="connsiteY6" fmla="*/ 1428997 h 2050472"/>
              <a:gd name="connsiteX7" fmla="*/ 411678 w 4534395"/>
              <a:gd name="connsiteY7" fmla="*/ 1975262 h 2050472"/>
              <a:gd name="connsiteX8" fmla="*/ 2679865 w 4534395"/>
              <a:gd name="connsiteY8" fmla="*/ 1880260 h 2050472"/>
              <a:gd name="connsiteX9" fmla="*/ 4318660 w 4534395"/>
              <a:gd name="connsiteY9" fmla="*/ 1535875 h 2050472"/>
              <a:gd name="connsiteX10" fmla="*/ 3974276 w 4534395"/>
              <a:gd name="connsiteY10" fmla="*/ 585849 h 2050472"/>
              <a:gd name="connsiteX11" fmla="*/ 2620489 w 4534395"/>
              <a:gd name="connsiteY11" fmla="*/ 75210 h 2050472"/>
              <a:gd name="connsiteX12" fmla="*/ 2620489 w 4534395"/>
              <a:gd name="connsiteY12" fmla="*/ 75210 h 20504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534395" h="2050472">
                <a:moveTo>
                  <a:pt x="2786743" y="98961"/>
                </a:moveTo>
                <a:cubicBezTo>
                  <a:pt x="2110839" y="49480"/>
                  <a:pt x="1434935" y="0"/>
                  <a:pt x="1183574" y="98961"/>
                </a:cubicBezTo>
                <a:cubicBezTo>
                  <a:pt x="932213" y="197922"/>
                  <a:pt x="1138052" y="560119"/>
                  <a:pt x="1278577" y="692727"/>
                </a:cubicBezTo>
                <a:cubicBezTo>
                  <a:pt x="1419102" y="825335"/>
                  <a:pt x="1900053" y="783772"/>
                  <a:pt x="2026723" y="894608"/>
                </a:cubicBezTo>
                <a:cubicBezTo>
                  <a:pt x="2153393" y="1005444"/>
                  <a:pt x="2238499" y="1282535"/>
                  <a:pt x="2038598" y="1357745"/>
                </a:cubicBezTo>
                <a:cubicBezTo>
                  <a:pt x="1838697" y="1432955"/>
                  <a:pt x="1132115" y="1333995"/>
                  <a:pt x="827315" y="1345870"/>
                </a:cubicBezTo>
                <a:cubicBezTo>
                  <a:pt x="522515" y="1357745"/>
                  <a:pt x="279071" y="1324098"/>
                  <a:pt x="209798" y="1428997"/>
                </a:cubicBezTo>
                <a:cubicBezTo>
                  <a:pt x="140525" y="1533896"/>
                  <a:pt x="0" y="1900052"/>
                  <a:pt x="411678" y="1975262"/>
                </a:cubicBezTo>
                <a:cubicBezTo>
                  <a:pt x="823356" y="2050472"/>
                  <a:pt x="2028701" y="1953491"/>
                  <a:pt x="2679865" y="1880260"/>
                </a:cubicBezTo>
                <a:cubicBezTo>
                  <a:pt x="3331029" y="1807029"/>
                  <a:pt x="4102925" y="1751610"/>
                  <a:pt x="4318660" y="1535875"/>
                </a:cubicBezTo>
                <a:cubicBezTo>
                  <a:pt x="4534395" y="1320140"/>
                  <a:pt x="4257304" y="829293"/>
                  <a:pt x="3974276" y="585849"/>
                </a:cubicBezTo>
                <a:cubicBezTo>
                  <a:pt x="3691248" y="342405"/>
                  <a:pt x="2620489" y="75210"/>
                  <a:pt x="2620489" y="75210"/>
                </a:cubicBezTo>
                <a:lnTo>
                  <a:pt x="2620489" y="75210"/>
                </a:lnTo>
              </a:path>
            </a:pathLst>
          </a:custGeom>
          <a:ln w="28575">
            <a:solidFill>
              <a:srgbClr val="00B0F0"/>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solidFill>
                <a:prstClr val="black"/>
              </a:solidFill>
            </a:endParaRPr>
          </a:p>
        </p:txBody>
      </p:sp>
      <p:sp>
        <p:nvSpPr>
          <p:cNvPr id="39" name="Rectangle 38"/>
          <p:cNvSpPr/>
          <p:nvPr/>
        </p:nvSpPr>
        <p:spPr>
          <a:xfrm>
            <a:off x="7010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fontAlgn="base">
              <a:spcBef>
                <a:spcPct val="0"/>
              </a:spcBef>
              <a:spcAft>
                <a:spcPct val="0"/>
              </a:spcAft>
            </a:pPr>
            <a:r>
              <a:rPr lang="en-US" sz="2000" b="1" i="1" dirty="0" smtClean="0">
                <a:solidFill>
                  <a:srgbClr val="000000"/>
                </a:solidFill>
                <a:latin typeface="Corbel" pitchFamily="34" charset="0"/>
              </a:rPr>
              <a:t>2011</a:t>
            </a:r>
          </a:p>
        </p:txBody>
      </p:sp>
      <p:sp>
        <p:nvSpPr>
          <p:cNvPr id="40" name="Slide Number Placeholder 39"/>
          <p:cNvSpPr>
            <a:spLocks noGrp="1"/>
          </p:cNvSpPr>
          <p:nvPr>
            <p:ph type="sldNum" sz="quarter" idx="12"/>
          </p:nvPr>
        </p:nvSpPr>
        <p:spPr>
          <a:xfrm>
            <a:off x="146304" y="6210300"/>
            <a:ext cx="457200" cy="457200"/>
          </a:xfrm>
          <a:prstGeom prst="ellipse">
            <a:avLst/>
          </a:prstGeom>
        </p:spPr>
        <p:txBody>
          <a:bodyPr/>
          <a:lstStyle/>
          <a:p>
            <a:fld id="{B6F15528-21DE-4FAA-801E-634DDDAF4B2B}" type="slidenum">
              <a:rPr lang="en-US" smtClean="0"/>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ight Arrow 2"/>
          <p:cNvSpPr/>
          <p:nvPr/>
        </p:nvSpPr>
        <p:spPr>
          <a:xfrm>
            <a:off x="1676400" y="3124200"/>
            <a:ext cx="7315200" cy="609600"/>
          </a:xfrm>
          <a:prstGeom prst="rightArrow">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sz="1800">
              <a:solidFill>
                <a:prstClr val="black"/>
              </a:solidFill>
            </a:endParaRPr>
          </a:p>
        </p:txBody>
      </p:sp>
      <p:sp>
        <p:nvSpPr>
          <p:cNvPr id="5" name="Rectangle 4"/>
          <p:cNvSpPr/>
          <p:nvPr/>
        </p:nvSpPr>
        <p:spPr>
          <a:xfrm>
            <a:off x="152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b="1" i="1" dirty="0" smtClean="0">
                <a:solidFill>
                  <a:srgbClr val="000000"/>
                </a:solidFill>
                <a:latin typeface="Corbel" pitchFamily="34" charset="0"/>
              </a:rPr>
              <a:t>1991</a:t>
            </a:r>
          </a:p>
        </p:txBody>
      </p:sp>
      <p:sp>
        <p:nvSpPr>
          <p:cNvPr id="7" name="Rectangle 6"/>
          <p:cNvSpPr/>
          <p:nvPr/>
        </p:nvSpPr>
        <p:spPr>
          <a:xfrm>
            <a:off x="1447800" y="3276600"/>
            <a:ext cx="1524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sz="1800">
              <a:solidFill>
                <a:prstClr val="black"/>
              </a:solidFill>
            </a:endParaRPr>
          </a:p>
        </p:txBody>
      </p:sp>
      <p:sp>
        <p:nvSpPr>
          <p:cNvPr id="8" name="Rectangle 7"/>
          <p:cNvSpPr/>
          <p:nvPr/>
        </p:nvSpPr>
        <p:spPr>
          <a:xfrm>
            <a:off x="1219200" y="3276600"/>
            <a:ext cx="1524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sz="1800">
              <a:solidFill>
                <a:prstClr val="black"/>
              </a:solidFill>
            </a:endParaRPr>
          </a:p>
        </p:txBody>
      </p:sp>
      <p:sp>
        <p:nvSpPr>
          <p:cNvPr id="9" name="Rectangle 8"/>
          <p:cNvSpPr/>
          <p:nvPr/>
        </p:nvSpPr>
        <p:spPr>
          <a:xfrm>
            <a:off x="990600" y="3276600"/>
            <a:ext cx="1524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fontAlgn="auto">
              <a:spcBef>
                <a:spcPts val="0"/>
              </a:spcBef>
              <a:spcAft>
                <a:spcPts val="0"/>
              </a:spcAft>
            </a:pPr>
            <a:endParaRPr lang="en-US" sz="1800">
              <a:solidFill>
                <a:prstClr val="black"/>
              </a:solidFill>
            </a:endParaRPr>
          </a:p>
        </p:txBody>
      </p:sp>
      <p:sp>
        <p:nvSpPr>
          <p:cNvPr id="10" name="Rectangle 9"/>
          <p:cNvSpPr/>
          <p:nvPr/>
        </p:nvSpPr>
        <p:spPr>
          <a:xfrm>
            <a:off x="1676400" y="3276600"/>
            <a:ext cx="6858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i="1" dirty="0" smtClean="0">
                <a:solidFill>
                  <a:srgbClr val="000000"/>
                </a:solidFill>
                <a:latin typeface="Corbel" pitchFamily="34" charset="0"/>
              </a:rPr>
              <a:t>1991</a:t>
            </a:r>
          </a:p>
        </p:txBody>
      </p:sp>
      <p:sp>
        <p:nvSpPr>
          <p:cNvPr id="11" name="Rectangle 10"/>
          <p:cNvSpPr/>
          <p:nvPr/>
        </p:nvSpPr>
        <p:spPr>
          <a:xfrm>
            <a:off x="2362200" y="3276600"/>
            <a:ext cx="6858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i="1" dirty="0" smtClean="0">
                <a:solidFill>
                  <a:srgbClr val="000000"/>
                </a:solidFill>
                <a:latin typeface="Corbel" pitchFamily="34" charset="0"/>
              </a:rPr>
              <a:t>1991</a:t>
            </a:r>
          </a:p>
        </p:txBody>
      </p:sp>
      <p:sp>
        <p:nvSpPr>
          <p:cNvPr id="12" name="Rectangle 11"/>
          <p:cNvSpPr/>
          <p:nvPr/>
        </p:nvSpPr>
        <p:spPr>
          <a:xfrm>
            <a:off x="3048000" y="3276600"/>
            <a:ext cx="6858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i="1" dirty="0" smtClean="0">
                <a:solidFill>
                  <a:srgbClr val="000000"/>
                </a:solidFill>
                <a:latin typeface="Corbel" pitchFamily="34" charset="0"/>
              </a:rPr>
              <a:t>1991</a:t>
            </a:r>
          </a:p>
        </p:txBody>
      </p:sp>
      <p:sp>
        <p:nvSpPr>
          <p:cNvPr id="13" name="Rectangle 12"/>
          <p:cNvSpPr/>
          <p:nvPr/>
        </p:nvSpPr>
        <p:spPr>
          <a:xfrm>
            <a:off x="3733800" y="3276600"/>
            <a:ext cx="6858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i="1" dirty="0" smtClean="0">
                <a:solidFill>
                  <a:srgbClr val="000000"/>
                </a:solidFill>
                <a:latin typeface="Corbel" pitchFamily="34" charset="0"/>
              </a:rPr>
              <a:t>1991</a:t>
            </a:r>
          </a:p>
        </p:txBody>
      </p:sp>
      <p:sp>
        <p:nvSpPr>
          <p:cNvPr id="14" name="Rectangle 13"/>
          <p:cNvSpPr/>
          <p:nvPr/>
        </p:nvSpPr>
        <p:spPr>
          <a:xfrm>
            <a:off x="1676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b="1" i="1" dirty="0" smtClean="0">
                <a:solidFill>
                  <a:srgbClr val="000000"/>
                </a:solidFill>
                <a:latin typeface="Corbel" pitchFamily="34" charset="0"/>
              </a:rPr>
              <a:t>2004</a:t>
            </a:r>
          </a:p>
        </p:txBody>
      </p:sp>
      <p:sp>
        <p:nvSpPr>
          <p:cNvPr id="15" name="Rectangle 14"/>
          <p:cNvSpPr/>
          <p:nvPr/>
        </p:nvSpPr>
        <p:spPr>
          <a:xfrm>
            <a:off x="2438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b="1" i="1" dirty="0" smtClean="0">
                <a:solidFill>
                  <a:srgbClr val="000000"/>
                </a:solidFill>
                <a:latin typeface="Corbel" pitchFamily="34" charset="0"/>
              </a:rPr>
              <a:t>2005</a:t>
            </a:r>
          </a:p>
        </p:txBody>
      </p:sp>
      <p:sp>
        <p:nvSpPr>
          <p:cNvPr id="16" name="Rectangle 15"/>
          <p:cNvSpPr/>
          <p:nvPr/>
        </p:nvSpPr>
        <p:spPr>
          <a:xfrm>
            <a:off x="3200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b="1" i="1" dirty="0" smtClean="0">
                <a:solidFill>
                  <a:srgbClr val="000000"/>
                </a:solidFill>
                <a:latin typeface="Corbel" pitchFamily="34" charset="0"/>
              </a:rPr>
              <a:t>2006</a:t>
            </a:r>
          </a:p>
        </p:txBody>
      </p:sp>
      <p:sp>
        <p:nvSpPr>
          <p:cNvPr id="17" name="Rectangle 16"/>
          <p:cNvSpPr/>
          <p:nvPr/>
        </p:nvSpPr>
        <p:spPr>
          <a:xfrm>
            <a:off x="3962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b="1" i="1" dirty="0" smtClean="0">
                <a:solidFill>
                  <a:srgbClr val="000000"/>
                </a:solidFill>
                <a:latin typeface="Corbel" pitchFamily="34" charset="0"/>
              </a:rPr>
              <a:t>2007</a:t>
            </a:r>
          </a:p>
        </p:txBody>
      </p:sp>
      <p:sp>
        <p:nvSpPr>
          <p:cNvPr id="18" name="Rectangle 17"/>
          <p:cNvSpPr/>
          <p:nvPr/>
        </p:nvSpPr>
        <p:spPr>
          <a:xfrm>
            <a:off x="4724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b="1" i="1" dirty="0" smtClean="0">
                <a:solidFill>
                  <a:srgbClr val="000000"/>
                </a:solidFill>
                <a:latin typeface="Corbel" pitchFamily="34" charset="0"/>
              </a:rPr>
              <a:t>2008</a:t>
            </a:r>
          </a:p>
        </p:txBody>
      </p:sp>
      <p:sp>
        <p:nvSpPr>
          <p:cNvPr id="19" name="Rectangle 18"/>
          <p:cNvSpPr/>
          <p:nvPr/>
        </p:nvSpPr>
        <p:spPr>
          <a:xfrm>
            <a:off x="5486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b="1" i="1" dirty="0" smtClean="0">
                <a:solidFill>
                  <a:srgbClr val="000000"/>
                </a:solidFill>
                <a:latin typeface="Corbel" pitchFamily="34" charset="0"/>
              </a:rPr>
              <a:t>2009</a:t>
            </a:r>
          </a:p>
        </p:txBody>
      </p:sp>
      <p:sp>
        <p:nvSpPr>
          <p:cNvPr id="20" name="Rectangle 19"/>
          <p:cNvSpPr/>
          <p:nvPr/>
        </p:nvSpPr>
        <p:spPr>
          <a:xfrm>
            <a:off x="6248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b="1" i="1" dirty="0" smtClean="0">
                <a:solidFill>
                  <a:srgbClr val="000000"/>
                </a:solidFill>
                <a:latin typeface="Corbel" pitchFamily="34" charset="0"/>
              </a:rPr>
              <a:t>2010</a:t>
            </a:r>
          </a:p>
        </p:txBody>
      </p:sp>
      <p:sp>
        <p:nvSpPr>
          <p:cNvPr id="21" name="Line Callout 1 (Accent Bar) 20"/>
          <p:cNvSpPr/>
          <p:nvPr/>
        </p:nvSpPr>
        <p:spPr>
          <a:xfrm>
            <a:off x="381000" y="304800"/>
            <a:ext cx="3200400" cy="457200"/>
          </a:xfrm>
          <a:prstGeom prst="accentCallout1">
            <a:avLst>
              <a:gd name="adj1" fmla="val 62662"/>
              <a:gd name="adj2" fmla="val -2949"/>
              <a:gd name="adj3" fmla="val 649575"/>
              <a:gd name="adj4" fmla="val -3757"/>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000" b="1" u="sng" dirty="0" smtClean="0">
                <a:solidFill>
                  <a:srgbClr val="C00000"/>
                </a:solidFill>
              </a:rPr>
              <a:t>r1</a:t>
            </a:r>
            <a:r>
              <a:rPr lang="en-US" sz="2000" b="1" u="sng" dirty="0" smtClean="0">
                <a:solidFill>
                  <a:sysClr val="windowText" lastClr="000000"/>
                </a:solidFill>
              </a:rPr>
              <a:t>: Xin Dong </a:t>
            </a:r>
          </a:p>
          <a:p>
            <a:pPr fontAlgn="auto">
              <a:spcBef>
                <a:spcPts val="0"/>
              </a:spcBef>
              <a:spcAft>
                <a:spcPts val="0"/>
              </a:spcAft>
            </a:pPr>
            <a:r>
              <a:rPr lang="en-US" sz="2000" b="1" u="sng" dirty="0" smtClean="0">
                <a:solidFill>
                  <a:sysClr val="windowText" lastClr="000000"/>
                </a:solidFill>
              </a:rPr>
              <a:t>R. Polytechnic Institute</a:t>
            </a:r>
          </a:p>
        </p:txBody>
      </p:sp>
      <p:sp>
        <p:nvSpPr>
          <p:cNvPr id="22" name="Line Callout 1 (Accent Bar) 21"/>
          <p:cNvSpPr/>
          <p:nvPr/>
        </p:nvSpPr>
        <p:spPr>
          <a:xfrm>
            <a:off x="1905000" y="914400"/>
            <a:ext cx="3429000" cy="685800"/>
          </a:xfrm>
          <a:prstGeom prst="accentCallout1">
            <a:avLst>
              <a:gd name="adj1" fmla="val 44480"/>
              <a:gd name="adj2" fmla="val -2578"/>
              <a:gd name="adj3" fmla="val 347888"/>
              <a:gd name="adj4" fmla="val -3038"/>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000" b="1" u="sng" dirty="0" smtClean="0">
                <a:solidFill>
                  <a:srgbClr val="C00000"/>
                </a:solidFill>
              </a:rPr>
              <a:t>r2</a:t>
            </a:r>
            <a:r>
              <a:rPr lang="en-US" sz="2000" b="1" u="sng" dirty="0" smtClean="0">
                <a:solidFill>
                  <a:sysClr val="windowText" lastClr="000000"/>
                </a:solidFill>
              </a:rPr>
              <a:t>: Xin Dong  </a:t>
            </a:r>
          </a:p>
          <a:p>
            <a:pPr fontAlgn="auto">
              <a:spcBef>
                <a:spcPts val="0"/>
              </a:spcBef>
              <a:spcAft>
                <a:spcPts val="0"/>
              </a:spcAft>
            </a:pPr>
            <a:r>
              <a:rPr lang="en-US" sz="2000" b="1" u="sng" dirty="0" smtClean="0">
                <a:solidFill>
                  <a:sysClr val="windowText" lastClr="000000"/>
                </a:solidFill>
              </a:rPr>
              <a:t>University of Washington</a:t>
            </a:r>
          </a:p>
        </p:txBody>
      </p:sp>
      <p:sp>
        <p:nvSpPr>
          <p:cNvPr id="23" name="Line Callout 1 (Accent Bar) 22"/>
          <p:cNvSpPr/>
          <p:nvPr/>
        </p:nvSpPr>
        <p:spPr>
          <a:xfrm>
            <a:off x="1905000" y="6019800"/>
            <a:ext cx="2895600" cy="457200"/>
          </a:xfrm>
          <a:prstGeom prst="accentCallout1">
            <a:avLst>
              <a:gd name="adj1" fmla="val 49778"/>
              <a:gd name="adj2" fmla="val -2840"/>
              <a:gd name="adj3" fmla="val -529715"/>
              <a:gd name="adj4" fmla="val -3118"/>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000" b="1" u="sng" dirty="0" smtClean="0">
                <a:solidFill>
                  <a:srgbClr val="C00000"/>
                </a:solidFill>
              </a:rPr>
              <a:t>r7</a:t>
            </a:r>
            <a:r>
              <a:rPr lang="en-US" sz="2000" b="1" u="sng" dirty="0" smtClean="0">
                <a:solidFill>
                  <a:sysClr val="windowText" lastClr="000000"/>
                </a:solidFill>
              </a:rPr>
              <a:t>: Dong Xin  </a:t>
            </a:r>
          </a:p>
          <a:p>
            <a:pPr fontAlgn="auto">
              <a:spcBef>
                <a:spcPts val="0"/>
              </a:spcBef>
              <a:spcAft>
                <a:spcPts val="0"/>
              </a:spcAft>
            </a:pPr>
            <a:r>
              <a:rPr lang="en-US" sz="2000" b="1" u="sng" dirty="0" smtClean="0">
                <a:solidFill>
                  <a:sysClr val="windowText" lastClr="000000"/>
                </a:solidFill>
              </a:rPr>
              <a:t>University of Illinois</a:t>
            </a:r>
          </a:p>
        </p:txBody>
      </p:sp>
      <p:sp>
        <p:nvSpPr>
          <p:cNvPr id="25" name="Line Callout 1 (Accent Bar) 24"/>
          <p:cNvSpPr/>
          <p:nvPr/>
        </p:nvSpPr>
        <p:spPr>
          <a:xfrm>
            <a:off x="2590800" y="1752600"/>
            <a:ext cx="2895600" cy="457200"/>
          </a:xfrm>
          <a:prstGeom prst="accentCallout1">
            <a:avLst>
              <a:gd name="adj1" fmla="val 89313"/>
              <a:gd name="adj2" fmla="val -2840"/>
              <a:gd name="adj3" fmla="val 335763"/>
              <a:gd name="adj4" fmla="val -2574"/>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000" b="1" u="sng" dirty="0" smtClean="0">
                <a:solidFill>
                  <a:srgbClr val="C00000"/>
                </a:solidFill>
              </a:rPr>
              <a:t>r3</a:t>
            </a:r>
            <a:r>
              <a:rPr lang="en-US" sz="2000" b="1" u="sng" dirty="0" smtClean="0">
                <a:solidFill>
                  <a:sysClr val="windowText" lastClr="000000"/>
                </a:solidFill>
              </a:rPr>
              <a:t>: Xin Dong  </a:t>
            </a:r>
          </a:p>
          <a:p>
            <a:pPr fontAlgn="auto">
              <a:spcBef>
                <a:spcPts val="0"/>
              </a:spcBef>
              <a:spcAft>
                <a:spcPts val="0"/>
              </a:spcAft>
            </a:pPr>
            <a:r>
              <a:rPr lang="en-US" sz="2000" b="1" u="sng" dirty="0" smtClean="0">
                <a:solidFill>
                  <a:sysClr val="windowText" lastClr="000000"/>
                </a:solidFill>
              </a:rPr>
              <a:t>University of Washington</a:t>
            </a:r>
          </a:p>
        </p:txBody>
      </p:sp>
      <p:sp>
        <p:nvSpPr>
          <p:cNvPr id="26" name="Line Callout 1 (Accent Bar) 25"/>
          <p:cNvSpPr/>
          <p:nvPr/>
        </p:nvSpPr>
        <p:spPr>
          <a:xfrm>
            <a:off x="4114800" y="381000"/>
            <a:ext cx="2971800" cy="457200"/>
          </a:xfrm>
          <a:prstGeom prst="accentCallout1">
            <a:avLst>
              <a:gd name="adj1" fmla="val 41883"/>
              <a:gd name="adj2" fmla="val -2578"/>
              <a:gd name="adj3" fmla="val 631635"/>
              <a:gd name="adj4" fmla="val -3236"/>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000" b="1" u="sng" dirty="0" smtClean="0">
                <a:solidFill>
                  <a:srgbClr val="C00000"/>
                </a:solidFill>
              </a:rPr>
              <a:t>r4</a:t>
            </a:r>
            <a:r>
              <a:rPr lang="en-US" sz="2000" b="1" u="sng" dirty="0" smtClean="0">
                <a:solidFill>
                  <a:sysClr val="windowText" lastClr="000000"/>
                </a:solidFill>
              </a:rPr>
              <a:t>: Xin Luna Dong</a:t>
            </a:r>
          </a:p>
          <a:p>
            <a:pPr fontAlgn="auto">
              <a:spcBef>
                <a:spcPts val="0"/>
              </a:spcBef>
              <a:spcAft>
                <a:spcPts val="0"/>
              </a:spcAft>
            </a:pPr>
            <a:r>
              <a:rPr lang="en-US" sz="2000" b="1" u="sng" dirty="0" smtClean="0">
                <a:solidFill>
                  <a:sysClr val="windowText" lastClr="000000"/>
                </a:solidFill>
              </a:rPr>
              <a:t>University of Washington</a:t>
            </a:r>
          </a:p>
        </p:txBody>
      </p:sp>
      <p:sp>
        <p:nvSpPr>
          <p:cNvPr id="27" name="Line Callout 1 (Accent Bar) 26"/>
          <p:cNvSpPr/>
          <p:nvPr/>
        </p:nvSpPr>
        <p:spPr>
          <a:xfrm>
            <a:off x="4114800" y="4419600"/>
            <a:ext cx="2895600" cy="457200"/>
          </a:xfrm>
          <a:prstGeom prst="accentCallout1">
            <a:avLst>
              <a:gd name="adj1" fmla="val 49778"/>
              <a:gd name="adj2" fmla="val -2840"/>
              <a:gd name="adj3" fmla="val -177224"/>
              <a:gd name="adj4" fmla="val -3567"/>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000" b="1" u="sng" dirty="0" smtClean="0">
                <a:solidFill>
                  <a:srgbClr val="C00000"/>
                </a:solidFill>
              </a:rPr>
              <a:t>r8</a:t>
            </a:r>
            <a:r>
              <a:rPr lang="en-US" sz="2000" b="1" u="sng" dirty="0" smtClean="0">
                <a:solidFill>
                  <a:sysClr val="windowText" lastClr="000000"/>
                </a:solidFill>
              </a:rPr>
              <a:t>:Dong Xin</a:t>
            </a:r>
          </a:p>
          <a:p>
            <a:pPr fontAlgn="auto">
              <a:spcBef>
                <a:spcPts val="0"/>
              </a:spcBef>
              <a:spcAft>
                <a:spcPts val="0"/>
              </a:spcAft>
            </a:pPr>
            <a:r>
              <a:rPr lang="en-US" sz="2000" b="1" u="sng" dirty="0" smtClean="0">
                <a:solidFill>
                  <a:sysClr val="windowText" lastClr="000000"/>
                </a:solidFill>
              </a:rPr>
              <a:t>University of Illinois</a:t>
            </a:r>
          </a:p>
        </p:txBody>
      </p:sp>
      <p:sp>
        <p:nvSpPr>
          <p:cNvPr id="28" name="Line Callout 1 (Accent Bar) 27"/>
          <p:cNvSpPr/>
          <p:nvPr/>
        </p:nvSpPr>
        <p:spPr>
          <a:xfrm>
            <a:off x="4876800" y="5181600"/>
            <a:ext cx="2819400" cy="457200"/>
          </a:xfrm>
          <a:prstGeom prst="accentCallout1">
            <a:avLst>
              <a:gd name="adj1" fmla="val 41883"/>
              <a:gd name="adj2" fmla="val -2578"/>
              <a:gd name="adj3" fmla="val -347624"/>
              <a:gd name="adj4" fmla="val -2163"/>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000" b="1" u="sng" dirty="0" smtClean="0">
                <a:solidFill>
                  <a:srgbClr val="C00000"/>
                </a:solidFill>
              </a:rPr>
              <a:t>r9</a:t>
            </a:r>
            <a:r>
              <a:rPr lang="en-US" sz="2000" b="1" u="sng" dirty="0" smtClean="0">
                <a:solidFill>
                  <a:sysClr val="windowText" lastClr="000000"/>
                </a:solidFill>
              </a:rPr>
              <a:t>: Dong Xin</a:t>
            </a:r>
          </a:p>
          <a:p>
            <a:pPr fontAlgn="auto">
              <a:spcBef>
                <a:spcPts val="0"/>
              </a:spcBef>
              <a:spcAft>
                <a:spcPts val="0"/>
              </a:spcAft>
            </a:pPr>
            <a:r>
              <a:rPr lang="en-US" sz="2000" b="1" u="sng" dirty="0" smtClean="0">
                <a:solidFill>
                  <a:sysClr val="windowText" lastClr="000000"/>
                </a:solidFill>
              </a:rPr>
              <a:t>Microsoft Research</a:t>
            </a:r>
          </a:p>
        </p:txBody>
      </p:sp>
      <p:sp>
        <p:nvSpPr>
          <p:cNvPr id="29" name="Line Callout 1 (Accent Bar) 28"/>
          <p:cNvSpPr/>
          <p:nvPr/>
        </p:nvSpPr>
        <p:spPr>
          <a:xfrm>
            <a:off x="5715000" y="1066800"/>
            <a:ext cx="2514600" cy="457200"/>
          </a:xfrm>
          <a:prstGeom prst="accentCallout1">
            <a:avLst>
              <a:gd name="adj1" fmla="val 41883"/>
              <a:gd name="adj2" fmla="val -2578"/>
              <a:gd name="adj3" fmla="val 478625"/>
              <a:gd name="adj4" fmla="val -3037"/>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000" b="1" u="sng" dirty="0" smtClean="0">
                <a:solidFill>
                  <a:srgbClr val="C00000"/>
                </a:solidFill>
              </a:rPr>
              <a:t>r5</a:t>
            </a:r>
            <a:r>
              <a:rPr lang="en-US" sz="2000" b="1" u="sng" dirty="0" smtClean="0">
                <a:solidFill>
                  <a:sysClr val="windowText" lastClr="000000"/>
                </a:solidFill>
              </a:rPr>
              <a:t>: Xin Luna Dong</a:t>
            </a:r>
          </a:p>
          <a:p>
            <a:pPr fontAlgn="auto">
              <a:spcBef>
                <a:spcPts val="0"/>
              </a:spcBef>
              <a:spcAft>
                <a:spcPts val="0"/>
              </a:spcAft>
            </a:pPr>
            <a:r>
              <a:rPr lang="en-US" sz="2000" b="1" u="sng" dirty="0" smtClean="0">
                <a:solidFill>
                  <a:sysClr val="windowText" lastClr="000000"/>
                </a:solidFill>
              </a:rPr>
              <a:t>AT&amp;T Labs-Research</a:t>
            </a:r>
          </a:p>
        </p:txBody>
      </p:sp>
      <p:sp>
        <p:nvSpPr>
          <p:cNvPr id="31" name="Line Callout 1 (Accent Bar) 30"/>
          <p:cNvSpPr/>
          <p:nvPr/>
        </p:nvSpPr>
        <p:spPr>
          <a:xfrm>
            <a:off x="5715000" y="5791200"/>
            <a:ext cx="2895600" cy="457200"/>
          </a:xfrm>
          <a:prstGeom prst="accentCallout1">
            <a:avLst>
              <a:gd name="adj1" fmla="val 49778"/>
              <a:gd name="adj2" fmla="val -2840"/>
              <a:gd name="adj3" fmla="val -475442"/>
              <a:gd name="adj4" fmla="val -2345"/>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000" b="1" u="sng" dirty="0" smtClean="0">
                <a:solidFill>
                  <a:srgbClr val="C00000"/>
                </a:solidFill>
              </a:rPr>
              <a:t>r10</a:t>
            </a:r>
            <a:r>
              <a:rPr lang="en-US" sz="2000" b="1" u="sng" dirty="0" smtClean="0">
                <a:solidFill>
                  <a:sysClr val="windowText" lastClr="000000"/>
                </a:solidFill>
              </a:rPr>
              <a:t>: Dong Xin  </a:t>
            </a:r>
          </a:p>
          <a:p>
            <a:pPr fontAlgn="auto">
              <a:spcBef>
                <a:spcPts val="0"/>
              </a:spcBef>
              <a:spcAft>
                <a:spcPts val="0"/>
              </a:spcAft>
            </a:pPr>
            <a:r>
              <a:rPr lang="en-US" sz="2000" b="1" u="sng" dirty="0" smtClean="0">
                <a:solidFill>
                  <a:sysClr val="windowText" lastClr="000000"/>
                </a:solidFill>
              </a:rPr>
              <a:t>University of Illinois</a:t>
            </a:r>
          </a:p>
        </p:txBody>
      </p:sp>
      <p:sp>
        <p:nvSpPr>
          <p:cNvPr id="32" name="Line Callout 1 (Accent Bar) 31"/>
          <p:cNvSpPr/>
          <p:nvPr/>
        </p:nvSpPr>
        <p:spPr>
          <a:xfrm>
            <a:off x="5715000" y="3962400"/>
            <a:ext cx="2514600" cy="457200"/>
          </a:xfrm>
          <a:prstGeom prst="accentCallout1">
            <a:avLst>
              <a:gd name="adj1" fmla="val 41883"/>
              <a:gd name="adj2" fmla="val -2578"/>
              <a:gd name="adj3" fmla="val -85737"/>
              <a:gd name="adj4" fmla="val -2516"/>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000" b="1" u="sng" dirty="0" smtClean="0">
                <a:solidFill>
                  <a:srgbClr val="C00000"/>
                </a:solidFill>
              </a:rPr>
              <a:t>r11</a:t>
            </a:r>
            <a:r>
              <a:rPr lang="en-US" sz="2000" b="1" u="sng" dirty="0" smtClean="0">
                <a:solidFill>
                  <a:sysClr val="windowText" lastClr="000000"/>
                </a:solidFill>
              </a:rPr>
              <a:t>: Dong Xin  </a:t>
            </a:r>
          </a:p>
          <a:p>
            <a:pPr fontAlgn="auto">
              <a:spcBef>
                <a:spcPts val="0"/>
              </a:spcBef>
              <a:spcAft>
                <a:spcPts val="0"/>
              </a:spcAft>
            </a:pPr>
            <a:r>
              <a:rPr lang="en-US" sz="2000" b="1" u="sng" dirty="0" smtClean="0">
                <a:solidFill>
                  <a:sysClr val="windowText" lastClr="000000"/>
                </a:solidFill>
              </a:rPr>
              <a:t>Microsoft Research</a:t>
            </a:r>
          </a:p>
        </p:txBody>
      </p:sp>
      <p:sp>
        <p:nvSpPr>
          <p:cNvPr id="33" name="Line Callout 1 (Accent Bar) 32"/>
          <p:cNvSpPr/>
          <p:nvPr/>
        </p:nvSpPr>
        <p:spPr>
          <a:xfrm>
            <a:off x="6629400" y="1676400"/>
            <a:ext cx="2514600" cy="457200"/>
          </a:xfrm>
          <a:prstGeom prst="accentCallout1">
            <a:avLst>
              <a:gd name="adj1" fmla="val 41883"/>
              <a:gd name="adj2" fmla="val -2578"/>
              <a:gd name="adj3" fmla="val 348753"/>
              <a:gd name="adj4" fmla="val -2565"/>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000" b="1" u="sng" dirty="0" smtClean="0">
                <a:solidFill>
                  <a:srgbClr val="C00000"/>
                </a:solidFill>
              </a:rPr>
              <a:t>r6</a:t>
            </a:r>
            <a:r>
              <a:rPr lang="en-US" sz="2000" b="1" u="sng" dirty="0" smtClean="0">
                <a:solidFill>
                  <a:sysClr val="windowText" lastClr="000000"/>
                </a:solidFill>
              </a:rPr>
              <a:t>: Xin Luna Dong</a:t>
            </a:r>
          </a:p>
          <a:p>
            <a:pPr fontAlgn="auto">
              <a:spcBef>
                <a:spcPts val="0"/>
              </a:spcBef>
              <a:spcAft>
                <a:spcPts val="0"/>
              </a:spcAft>
            </a:pPr>
            <a:r>
              <a:rPr lang="en-US" sz="2000" b="1" u="sng" dirty="0" smtClean="0">
                <a:solidFill>
                  <a:sysClr val="windowText" lastClr="000000"/>
                </a:solidFill>
              </a:rPr>
              <a:t>AT&amp;T Labs-Research</a:t>
            </a:r>
          </a:p>
        </p:txBody>
      </p:sp>
      <p:sp>
        <p:nvSpPr>
          <p:cNvPr id="35" name="Line Callout 1 (Accent Bar) 34"/>
          <p:cNvSpPr/>
          <p:nvPr/>
        </p:nvSpPr>
        <p:spPr>
          <a:xfrm>
            <a:off x="6629400" y="4724400"/>
            <a:ext cx="2895600" cy="457200"/>
          </a:xfrm>
          <a:prstGeom prst="accentCallout1">
            <a:avLst>
              <a:gd name="adj1" fmla="val -6939"/>
              <a:gd name="adj2" fmla="val 21669"/>
              <a:gd name="adj3" fmla="val -245764"/>
              <a:gd name="adj4" fmla="val 22140"/>
            </a:avLst>
          </a:prstGeom>
          <a:no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fontAlgn="auto">
              <a:spcBef>
                <a:spcPts val="0"/>
              </a:spcBef>
              <a:spcAft>
                <a:spcPts val="0"/>
              </a:spcAft>
            </a:pPr>
            <a:r>
              <a:rPr lang="en-US" sz="2000" b="1" u="sng" dirty="0" smtClean="0">
                <a:solidFill>
                  <a:srgbClr val="C00000"/>
                </a:solidFill>
              </a:rPr>
              <a:t>r12</a:t>
            </a:r>
            <a:r>
              <a:rPr lang="en-US" sz="2000" b="1" u="sng" dirty="0" smtClean="0">
                <a:solidFill>
                  <a:sysClr val="windowText" lastClr="000000"/>
                </a:solidFill>
              </a:rPr>
              <a:t>: Dong Xin  </a:t>
            </a:r>
          </a:p>
          <a:p>
            <a:pPr fontAlgn="auto">
              <a:spcBef>
                <a:spcPts val="0"/>
              </a:spcBef>
              <a:spcAft>
                <a:spcPts val="0"/>
              </a:spcAft>
            </a:pPr>
            <a:r>
              <a:rPr lang="en-US" sz="2000" b="1" u="sng" dirty="0" smtClean="0">
                <a:solidFill>
                  <a:sysClr val="windowText" lastClr="000000"/>
                </a:solidFill>
              </a:rPr>
              <a:t>Microsoft Research</a:t>
            </a:r>
          </a:p>
        </p:txBody>
      </p:sp>
      <p:grpSp>
        <p:nvGrpSpPr>
          <p:cNvPr id="2" name="Group 39"/>
          <p:cNvGrpSpPr/>
          <p:nvPr/>
        </p:nvGrpSpPr>
        <p:grpSpPr>
          <a:xfrm>
            <a:off x="304800" y="2158425"/>
            <a:ext cx="6629400" cy="1118175"/>
            <a:chOff x="-152400" y="1969532"/>
            <a:chExt cx="7924800" cy="1118175"/>
          </a:xfrm>
        </p:grpSpPr>
        <p:pic>
          <p:nvPicPr>
            <p:cNvPr id="41" name="Picture 4"/>
            <p:cNvPicPr>
              <a:picLocks noChangeAspect="1" noChangeArrowheads="1"/>
            </p:cNvPicPr>
            <p:nvPr/>
          </p:nvPicPr>
          <p:blipFill>
            <a:blip r:embed="rId3" cstate="print"/>
            <a:srcRect/>
            <a:stretch>
              <a:fillRect/>
            </a:stretch>
          </p:blipFill>
          <p:spPr bwMode="auto">
            <a:xfrm>
              <a:off x="-152400" y="1969532"/>
              <a:ext cx="1057275" cy="1085850"/>
            </a:xfrm>
            <a:prstGeom prst="rect">
              <a:avLst/>
            </a:prstGeom>
            <a:noFill/>
            <a:ln w="9525">
              <a:noFill/>
              <a:miter lim="800000"/>
              <a:headEnd/>
              <a:tailEnd/>
            </a:ln>
          </p:spPr>
        </p:pic>
        <p:sp>
          <p:nvSpPr>
            <p:cNvPr id="42" name="TextBox 41"/>
            <p:cNvSpPr txBox="1"/>
            <p:nvPr/>
          </p:nvSpPr>
          <p:spPr>
            <a:xfrm>
              <a:off x="838200" y="2133600"/>
              <a:ext cx="6934200" cy="954107"/>
            </a:xfrm>
            <a:prstGeom prst="rect">
              <a:avLst/>
            </a:prstGeom>
            <a:noFill/>
          </p:spPr>
          <p:txBody>
            <a:bodyPr wrap="square" rtlCol="0">
              <a:spAutoFit/>
            </a:bodyPr>
            <a:lstStyle/>
            <a:p>
              <a:pPr fontAlgn="auto">
                <a:spcBef>
                  <a:spcPts val="0"/>
                </a:spcBef>
                <a:spcAft>
                  <a:spcPts val="0"/>
                </a:spcAft>
                <a:buFontTx/>
                <a:buChar char="-"/>
              </a:pPr>
              <a:r>
                <a:rPr lang="en-US" sz="2800" b="1" dirty="0" smtClean="0">
                  <a:solidFill>
                    <a:srgbClr val="C00000"/>
                  </a:solidFill>
                  <a:latin typeface="Perpetua"/>
                  <a:ea typeface="+mn-ea"/>
                </a:rPr>
                <a:t>Solution 2:</a:t>
              </a:r>
            </a:p>
            <a:p>
              <a:pPr fontAlgn="auto">
                <a:spcBef>
                  <a:spcPts val="0"/>
                </a:spcBef>
                <a:spcAft>
                  <a:spcPts val="0"/>
                </a:spcAft>
                <a:buFontTx/>
                <a:buChar char="-"/>
              </a:pPr>
              <a:r>
                <a:rPr lang="en-US" sz="2800" b="1" dirty="0" smtClean="0">
                  <a:solidFill>
                    <a:srgbClr val="C00000"/>
                  </a:solidFill>
                  <a:latin typeface="Perpetua"/>
                  <a:ea typeface="+mn-ea"/>
                </a:rPr>
                <a:t>matching records w. similar names</a:t>
              </a:r>
            </a:p>
          </p:txBody>
        </p:sp>
      </p:grpSp>
      <p:sp>
        <p:nvSpPr>
          <p:cNvPr id="43" name="TextBox 42"/>
          <p:cNvSpPr txBox="1"/>
          <p:nvPr/>
        </p:nvSpPr>
        <p:spPr>
          <a:xfrm>
            <a:off x="609600" y="4267200"/>
            <a:ext cx="2819400" cy="954107"/>
          </a:xfrm>
          <a:prstGeom prst="rect">
            <a:avLst/>
          </a:prstGeom>
          <a:noFill/>
        </p:spPr>
        <p:txBody>
          <a:bodyPr wrap="square" rtlCol="0">
            <a:spAutoFit/>
          </a:bodyPr>
          <a:lstStyle/>
          <a:p>
            <a:pPr fontAlgn="auto">
              <a:spcBef>
                <a:spcPts val="0"/>
              </a:spcBef>
              <a:spcAft>
                <a:spcPts val="0"/>
              </a:spcAft>
            </a:pPr>
            <a:r>
              <a:rPr lang="en-US" sz="2800" b="1" dirty="0" smtClean="0">
                <a:solidFill>
                  <a:srgbClr val="C00000"/>
                </a:solidFill>
                <a:latin typeface="Perpetua"/>
                <a:ea typeface="+mn-ea"/>
              </a:rPr>
              <a:t>2 authors</a:t>
            </a:r>
          </a:p>
          <a:p>
            <a:pPr fontAlgn="auto">
              <a:spcBef>
                <a:spcPts val="0"/>
              </a:spcBef>
              <a:spcAft>
                <a:spcPts val="0"/>
              </a:spcAft>
            </a:pPr>
            <a:r>
              <a:rPr lang="en-US" sz="2800" b="1" dirty="0" smtClean="0">
                <a:solidFill>
                  <a:srgbClr val="C00000"/>
                </a:solidFill>
                <a:latin typeface="Perpetua"/>
                <a:ea typeface="+mn-ea"/>
              </a:rPr>
              <a:t>false positive </a:t>
            </a:r>
            <a:endParaRPr lang="en-US" sz="2800" b="1" dirty="0">
              <a:solidFill>
                <a:srgbClr val="C00000"/>
              </a:solidFill>
              <a:latin typeface="Perpetua"/>
              <a:ea typeface="+mn-ea"/>
            </a:endParaRPr>
          </a:p>
        </p:txBody>
      </p:sp>
      <p:sp>
        <p:nvSpPr>
          <p:cNvPr id="40" name="Freeform 39"/>
          <p:cNvSpPr/>
          <p:nvPr/>
        </p:nvSpPr>
        <p:spPr>
          <a:xfrm>
            <a:off x="1980" y="37605"/>
            <a:ext cx="9171708" cy="2476005"/>
          </a:xfrm>
          <a:custGeom>
            <a:avLst/>
            <a:gdLst>
              <a:gd name="connsiteX0" fmla="*/ 3097480 w 9171708"/>
              <a:gd name="connsiteY0" fmla="*/ 116774 h 2476005"/>
              <a:gd name="connsiteX1" fmla="*/ 389906 w 9171708"/>
              <a:gd name="connsiteY1" fmla="*/ 176151 h 2476005"/>
              <a:gd name="connsiteX2" fmla="*/ 758041 w 9171708"/>
              <a:gd name="connsiteY2" fmla="*/ 1173678 h 2476005"/>
              <a:gd name="connsiteX3" fmla="*/ 2634342 w 9171708"/>
              <a:gd name="connsiteY3" fmla="*/ 2278083 h 2476005"/>
              <a:gd name="connsiteX4" fmla="*/ 7230093 w 9171708"/>
              <a:gd name="connsiteY4" fmla="*/ 2361211 h 2476005"/>
              <a:gd name="connsiteX5" fmla="*/ 8892638 w 9171708"/>
              <a:gd name="connsiteY5" fmla="*/ 2266208 h 2476005"/>
              <a:gd name="connsiteX6" fmla="*/ 8678882 w 9171708"/>
              <a:gd name="connsiteY6" fmla="*/ 1221179 h 2476005"/>
              <a:gd name="connsiteX7" fmla="*/ 5935682 w 9171708"/>
              <a:gd name="connsiteY7" fmla="*/ 199901 h 2476005"/>
              <a:gd name="connsiteX8" fmla="*/ 2693719 w 9171708"/>
              <a:gd name="connsiteY8" fmla="*/ 152400 h 2476005"/>
              <a:gd name="connsiteX9" fmla="*/ 2622467 w 9171708"/>
              <a:gd name="connsiteY9" fmla="*/ 81148 h 247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71708" h="2476005">
                <a:moveTo>
                  <a:pt x="3097480" y="116774"/>
                </a:moveTo>
                <a:cubicBezTo>
                  <a:pt x="1938646" y="58387"/>
                  <a:pt x="779813" y="0"/>
                  <a:pt x="389906" y="176151"/>
                </a:cubicBezTo>
                <a:cubicBezTo>
                  <a:pt x="0" y="352302"/>
                  <a:pt x="383968" y="823356"/>
                  <a:pt x="758041" y="1173678"/>
                </a:cubicBezTo>
                <a:cubicBezTo>
                  <a:pt x="1132114" y="1524000"/>
                  <a:pt x="1555667" y="2080161"/>
                  <a:pt x="2634342" y="2278083"/>
                </a:cubicBezTo>
                <a:cubicBezTo>
                  <a:pt x="3713017" y="2476005"/>
                  <a:pt x="6187044" y="2363190"/>
                  <a:pt x="7230093" y="2361211"/>
                </a:cubicBezTo>
                <a:cubicBezTo>
                  <a:pt x="8273142" y="2359232"/>
                  <a:pt x="8651173" y="2456213"/>
                  <a:pt x="8892638" y="2266208"/>
                </a:cubicBezTo>
                <a:cubicBezTo>
                  <a:pt x="9134103" y="2076203"/>
                  <a:pt x="9171708" y="1565563"/>
                  <a:pt x="8678882" y="1221179"/>
                </a:cubicBezTo>
                <a:cubicBezTo>
                  <a:pt x="8186056" y="876795"/>
                  <a:pt x="6933209" y="378031"/>
                  <a:pt x="5935682" y="199901"/>
                </a:cubicBezTo>
                <a:cubicBezTo>
                  <a:pt x="4938155" y="21771"/>
                  <a:pt x="3245922" y="172192"/>
                  <a:pt x="2693719" y="152400"/>
                </a:cubicBezTo>
                <a:cubicBezTo>
                  <a:pt x="2141517" y="132608"/>
                  <a:pt x="2381992" y="106878"/>
                  <a:pt x="2622467" y="81148"/>
                </a:cubicBezTo>
              </a:path>
            </a:pathLst>
          </a:custGeom>
          <a:ln w="2857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sz="1800">
              <a:solidFill>
                <a:prstClr val="black"/>
              </a:solidFill>
            </a:endParaRPr>
          </a:p>
        </p:txBody>
      </p:sp>
      <p:sp>
        <p:nvSpPr>
          <p:cNvPr id="44" name="Freeform 43"/>
          <p:cNvSpPr/>
          <p:nvPr/>
        </p:nvSpPr>
        <p:spPr>
          <a:xfrm>
            <a:off x="967839" y="3689268"/>
            <a:ext cx="8281060" cy="3119251"/>
          </a:xfrm>
          <a:custGeom>
            <a:avLst/>
            <a:gdLst>
              <a:gd name="connsiteX0" fmla="*/ 4684816 w 8281060"/>
              <a:gd name="connsiteY0" fmla="*/ 134587 h 3119251"/>
              <a:gd name="connsiteX1" fmla="*/ 2369127 w 8281060"/>
              <a:gd name="connsiteY1" fmla="*/ 1072737 h 3119251"/>
              <a:gd name="connsiteX2" fmla="*/ 659080 w 8281060"/>
              <a:gd name="connsiteY2" fmla="*/ 2379023 h 3119251"/>
              <a:gd name="connsiteX3" fmla="*/ 1086592 w 8281060"/>
              <a:gd name="connsiteY3" fmla="*/ 2949038 h 3119251"/>
              <a:gd name="connsiteX4" fmla="*/ 7178634 w 8281060"/>
              <a:gd name="connsiteY4" fmla="*/ 2723407 h 3119251"/>
              <a:gd name="connsiteX5" fmla="*/ 7701148 w 8281060"/>
              <a:gd name="connsiteY5" fmla="*/ 573974 h 3119251"/>
              <a:gd name="connsiteX6" fmla="*/ 6002977 w 8281060"/>
              <a:gd name="connsiteY6" fmla="*/ 63335 h 3119251"/>
              <a:gd name="connsiteX7" fmla="*/ 4352306 w 8281060"/>
              <a:gd name="connsiteY7" fmla="*/ 193963 h 3119251"/>
              <a:gd name="connsiteX8" fmla="*/ 4352306 w 8281060"/>
              <a:gd name="connsiteY8" fmla="*/ 193963 h 31192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281060" h="3119251">
                <a:moveTo>
                  <a:pt x="4684816" y="134587"/>
                </a:moveTo>
                <a:cubicBezTo>
                  <a:pt x="3862449" y="416625"/>
                  <a:pt x="3040083" y="698664"/>
                  <a:pt x="2369127" y="1072737"/>
                </a:cubicBezTo>
                <a:cubicBezTo>
                  <a:pt x="1698171" y="1446810"/>
                  <a:pt x="872836" y="2066306"/>
                  <a:pt x="659080" y="2379023"/>
                </a:cubicBezTo>
                <a:cubicBezTo>
                  <a:pt x="445324" y="2691740"/>
                  <a:pt x="0" y="2891641"/>
                  <a:pt x="1086592" y="2949038"/>
                </a:cubicBezTo>
                <a:cubicBezTo>
                  <a:pt x="2173184" y="3006435"/>
                  <a:pt x="6076208" y="3119251"/>
                  <a:pt x="7178634" y="2723407"/>
                </a:cubicBezTo>
                <a:cubicBezTo>
                  <a:pt x="8281060" y="2327563"/>
                  <a:pt x="7897091" y="1017319"/>
                  <a:pt x="7701148" y="573974"/>
                </a:cubicBezTo>
                <a:cubicBezTo>
                  <a:pt x="7505205" y="130629"/>
                  <a:pt x="6561117" y="126670"/>
                  <a:pt x="6002977" y="63335"/>
                </a:cubicBezTo>
                <a:cubicBezTo>
                  <a:pt x="5444837" y="0"/>
                  <a:pt x="4352306" y="193963"/>
                  <a:pt x="4352306" y="193963"/>
                </a:cubicBezTo>
                <a:lnTo>
                  <a:pt x="4352306" y="193963"/>
                </a:ln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fontAlgn="auto">
              <a:spcBef>
                <a:spcPts val="0"/>
              </a:spcBef>
              <a:spcAft>
                <a:spcPts val="0"/>
              </a:spcAft>
            </a:pPr>
            <a:endParaRPr lang="en-US" sz="1800">
              <a:solidFill>
                <a:prstClr val="black"/>
              </a:solidFill>
            </a:endParaRPr>
          </a:p>
        </p:txBody>
      </p:sp>
      <p:sp>
        <p:nvSpPr>
          <p:cNvPr id="36" name="Rectangle 35"/>
          <p:cNvSpPr/>
          <p:nvPr/>
        </p:nvSpPr>
        <p:spPr>
          <a:xfrm>
            <a:off x="7010400" y="3276600"/>
            <a:ext cx="762000" cy="30480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en-US" sz="2000" b="1" i="1" dirty="0" smtClean="0">
                <a:solidFill>
                  <a:srgbClr val="000000"/>
                </a:solidFill>
                <a:latin typeface="Corbel" pitchFamily="34" charset="0"/>
              </a:rPr>
              <a:t>2011</a:t>
            </a:r>
          </a:p>
        </p:txBody>
      </p:sp>
      <p:sp>
        <p:nvSpPr>
          <p:cNvPr id="37" name="Slide Number Placeholder 36"/>
          <p:cNvSpPr>
            <a:spLocks noGrp="1"/>
          </p:cNvSpPr>
          <p:nvPr>
            <p:ph type="sldNum" sz="quarter" idx="12"/>
          </p:nvPr>
        </p:nvSpPr>
        <p:spPr>
          <a:xfrm>
            <a:off x="146304" y="6210300"/>
            <a:ext cx="457200" cy="457200"/>
          </a:xfrm>
          <a:prstGeom prst="ellipse">
            <a:avLst/>
          </a:prstGeom>
        </p:spPr>
        <p:txBody>
          <a:bodyPr/>
          <a:lstStyle/>
          <a:p>
            <a:fld id="{B6F15528-21DE-4FAA-801E-634DDDAF4B2B}"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4343400" cy="1143000"/>
          </a:xfrm>
        </p:spPr>
        <p:txBody>
          <a:bodyPr/>
          <a:lstStyle/>
          <a:p>
            <a:r>
              <a:rPr lang="en-US" dirty="0" smtClean="0">
                <a:effectLst>
                  <a:outerShdw blurRad="38100" dist="38100" dir="2700000" algn="tl">
                    <a:srgbClr val="000000">
                      <a:alpha val="43137"/>
                    </a:srgbClr>
                  </a:outerShdw>
                </a:effectLst>
                <a:latin typeface="Corbel" pitchFamily="34" charset="0"/>
              </a:rPr>
              <a:t>Opportunities</a:t>
            </a:r>
            <a:endParaRPr lang="en-US" dirty="0">
              <a:effectLst>
                <a:outerShdw blurRad="38100" dist="38100" dir="2700000" algn="tl">
                  <a:srgbClr val="000000">
                    <a:alpha val="43137"/>
                  </a:srgbClr>
                </a:outerShdw>
              </a:effectLst>
              <a:latin typeface="Corbel" pitchFamily="34" charset="0"/>
            </a:endParaRPr>
          </a:p>
        </p:txBody>
      </p:sp>
      <p:sp>
        <p:nvSpPr>
          <p:cNvPr id="12" name="Slide Number Placeholder 11"/>
          <p:cNvSpPr>
            <a:spLocks noGrp="1"/>
          </p:cNvSpPr>
          <p:nvPr>
            <p:ph type="sldNum" sz="quarter" idx="11"/>
          </p:nvPr>
        </p:nvSpPr>
        <p:spPr/>
        <p:txBody>
          <a:bodyPr/>
          <a:lstStyle/>
          <a:p>
            <a:pPr>
              <a:defRPr/>
            </a:pPr>
            <a:r>
              <a:rPr lang="fr-FR" smtClean="0">
                <a:solidFill>
                  <a:srgbClr val="FFFFFF"/>
                </a:solidFill>
              </a:rPr>
              <a:t>•••</a:t>
            </a:r>
            <a:r>
              <a:rPr lang="fr-FR" smtClean="0">
                <a:solidFill>
                  <a:srgbClr val="FFCC66"/>
                </a:solidFill>
              </a:rPr>
              <a:t> </a:t>
            </a:r>
            <a:fld id="{177843A4-1041-4596-AC67-A94DB8AF36B8}" type="slidenum">
              <a:rPr lang="fr-FR" smtClean="0">
                <a:solidFill>
                  <a:srgbClr val="FFFFFF"/>
                </a:solidFill>
              </a:rPr>
              <a:pPr>
                <a:defRPr/>
              </a:pPr>
              <a:t>16</a:t>
            </a:fld>
            <a:endParaRPr lang="fr-FR">
              <a:solidFill>
                <a:srgbClr val="000000"/>
              </a:solidFill>
            </a:endParaRPr>
          </a:p>
        </p:txBody>
      </p:sp>
      <p:graphicFrame>
        <p:nvGraphicFramePr>
          <p:cNvPr id="16" name="Content Placeholder 3"/>
          <p:cNvGraphicFramePr>
            <a:graphicFrameLocks/>
          </p:cNvGraphicFramePr>
          <p:nvPr/>
        </p:nvGraphicFramePr>
        <p:xfrm>
          <a:off x="228600" y="1493520"/>
          <a:ext cx="7239000" cy="4754880"/>
        </p:xfrm>
        <a:graphic>
          <a:graphicData uri="http://schemas.openxmlformats.org/drawingml/2006/table">
            <a:tbl>
              <a:tblPr firstRow="1" bandRow="1"/>
              <a:tblGrid>
                <a:gridCol w="533400"/>
                <a:gridCol w="1524000"/>
                <a:gridCol w="2438400"/>
                <a:gridCol w="1828800"/>
                <a:gridCol w="914400"/>
              </a:tblGrid>
              <a:tr h="328246">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sz="1800" dirty="0" smtClean="0"/>
                        <a:t>ID</a:t>
                      </a:r>
                      <a:endParaRPr lang="en-US" sz="1800" dirty="0"/>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sz="1800" dirty="0" smtClean="0"/>
                        <a:t>Name</a:t>
                      </a:r>
                      <a:endParaRPr lang="en-US" sz="1800"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sz="1800" dirty="0" smtClean="0"/>
                        <a:t>Affiliation</a:t>
                      </a:r>
                      <a:endParaRPr lang="en-US" sz="1800"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sz="1800" dirty="0" smtClean="0"/>
                        <a:t>Co-authors</a:t>
                      </a:r>
                      <a:endParaRPr lang="en-US" sz="1800"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sz="1800" dirty="0" smtClean="0"/>
                        <a:t>Year</a:t>
                      </a:r>
                      <a:endParaRPr lang="en-US" sz="1800" dirty="0"/>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t>r1</a:t>
                      </a:r>
                      <a:endParaRPr lang="en-US" sz="1800" dirty="0">
                        <a:solidFill>
                          <a:schemeClr val="tx1"/>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t>Xin</a:t>
                      </a:r>
                      <a:r>
                        <a:rPr lang="en-US" sz="1800" baseline="0" dirty="0" smtClean="0"/>
                        <a:t> Dong</a:t>
                      </a:r>
                      <a:endParaRPr lang="en-US" sz="1800" dirty="0">
                        <a:solidFill>
                          <a:schemeClr val="tx1"/>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t>R. Polytechnic Institute</a:t>
                      </a:r>
                      <a:endParaRPr lang="en-US" sz="1800" dirty="0">
                        <a:solidFill>
                          <a:schemeClr val="tx1"/>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err="1" smtClean="0"/>
                        <a:t>Wozny</a:t>
                      </a:r>
                      <a:endParaRPr lang="en-US" sz="1800" dirty="0">
                        <a:solidFill>
                          <a:schemeClr val="tx1"/>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t>1991</a:t>
                      </a:r>
                      <a:endParaRPr lang="en-US" sz="1800" dirty="0">
                        <a:solidFill>
                          <a:schemeClr val="tx1"/>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C00000"/>
                          </a:solidFill>
                        </a:rPr>
                        <a:t>r2</a:t>
                      </a:r>
                      <a:endParaRPr lang="en-US" sz="1800" dirty="0">
                        <a:solidFill>
                          <a:srgbClr val="C0000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C00000"/>
                          </a:solidFill>
                        </a:rPr>
                        <a:t>Xin Dong</a:t>
                      </a:r>
                      <a:endParaRPr lang="en-US" sz="1800"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C00000"/>
                          </a:solidFill>
                        </a:rPr>
                        <a:t>University of Washington</a:t>
                      </a:r>
                      <a:endParaRPr lang="en-US" sz="1800"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C00000"/>
                          </a:solidFill>
                        </a:rPr>
                        <a:t>Halevy, </a:t>
                      </a:r>
                      <a:r>
                        <a:rPr lang="en-US" sz="1800" dirty="0" err="1" smtClean="0">
                          <a:solidFill>
                            <a:srgbClr val="C00000"/>
                          </a:solidFill>
                        </a:rPr>
                        <a:t>Tatarinov</a:t>
                      </a:r>
                      <a:endParaRPr lang="en-US" sz="1800"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C00000"/>
                          </a:solidFill>
                        </a:rPr>
                        <a:t>2004</a:t>
                      </a:r>
                      <a:endParaRPr lang="en-US" sz="1800" dirty="0">
                        <a:solidFill>
                          <a:srgbClr val="C0000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0070C0"/>
                          </a:solidFill>
                        </a:rPr>
                        <a:t>r7</a:t>
                      </a:r>
                      <a:endParaRPr lang="en-US" sz="1800" dirty="0">
                        <a:solidFill>
                          <a:srgbClr val="0070C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0070C0"/>
                          </a:solidFill>
                        </a:rPr>
                        <a:t>Dong Xin</a:t>
                      </a:r>
                      <a:r>
                        <a:rPr lang="en-US" sz="1800" baseline="0" dirty="0" smtClean="0">
                          <a:solidFill>
                            <a:srgbClr val="0070C0"/>
                          </a:solidFill>
                        </a:rPr>
                        <a:t> </a:t>
                      </a:r>
                      <a:endParaRPr lang="en-US" sz="1800"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0070C0"/>
                          </a:solidFill>
                        </a:rPr>
                        <a:t>University of Illinois</a:t>
                      </a:r>
                      <a:endParaRPr lang="en-US" sz="1800"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0070C0"/>
                          </a:solidFill>
                        </a:rPr>
                        <a:t>Han, </a:t>
                      </a:r>
                      <a:r>
                        <a:rPr lang="en-US" sz="1800" dirty="0" err="1" smtClean="0">
                          <a:solidFill>
                            <a:srgbClr val="0070C0"/>
                          </a:solidFill>
                        </a:rPr>
                        <a:t>Wah</a:t>
                      </a:r>
                      <a:endParaRPr lang="en-US" sz="1800"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0070C0"/>
                          </a:solidFill>
                        </a:rPr>
                        <a:t>2004</a:t>
                      </a:r>
                      <a:endParaRPr lang="en-US" sz="1800" dirty="0">
                        <a:solidFill>
                          <a:srgbClr val="0070C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C00000"/>
                          </a:solidFill>
                        </a:rPr>
                        <a:t>r3</a:t>
                      </a:r>
                      <a:endParaRPr lang="en-US" sz="1800" dirty="0">
                        <a:solidFill>
                          <a:srgbClr val="C0000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C00000"/>
                          </a:solidFill>
                        </a:rPr>
                        <a:t>Xin Dong</a:t>
                      </a:r>
                      <a:endParaRPr lang="en-US" sz="1800"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C00000"/>
                          </a:solidFill>
                        </a:rPr>
                        <a:t>University of Washington</a:t>
                      </a: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C00000"/>
                          </a:solidFill>
                        </a:rPr>
                        <a:t>Halevy</a:t>
                      </a:r>
                      <a:endParaRPr lang="en-US" sz="1800"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C00000"/>
                          </a:solidFill>
                        </a:rPr>
                        <a:t>2005</a:t>
                      </a:r>
                      <a:endParaRPr lang="en-US" sz="1800" dirty="0">
                        <a:solidFill>
                          <a:srgbClr val="C0000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C00000"/>
                          </a:solidFill>
                        </a:rPr>
                        <a:t>r4</a:t>
                      </a:r>
                      <a:endParaRPr lang="en-US" sz="1800" dirty="0">
                        <a:solidFill>
                          <a:srgbClr val="C0000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C00000"/>
                          </a:solidFill>
                        </a:rPr>
                        <a:t>Xin Luna</a:t>
                      </a:r>
                      <a:r>
                        <a:rPr lang="en-US" sz="1800" baseline="0" dirty="0" smtClean="0">
                          <a:solidFill>
                            <a:srgbClr val="C00000"/>
                          </a:solidFill>
                        </a:rPr>
                        <a:t> Dong</a:t>
                      </a:r>
                      <a:endParaRPr lang="en-US" sz="1800"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C00000"/>
                          </a:solidFill>
                        </a:rPr>
                        <a:t>University of Washington</a:t>
                      </a:r>
                      <a:endParaRPr lang="en-US" sz="1800"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C00000"/>
                          </a:solidFill>
                        </a:rPr>
                        <a:t>Halevy, Yu</a:t>
                      </a:r>
                      <a:endParaRPr lang="en-US" sz="1800"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C00000"/>
                          </a:solidFill>
                        </a:rPr>
                        <a:t>2007</a:t>
                      </a:r>
                      <a:endParaRPr lang="en-US" sz="1800" dirty="0">
                        <a:solidFill>
                          <a:srgbClr val="C0000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0070C0"/>
                          </a:solidFill>
                        </a:rPr>
                        <a:t>r8</a:t>
                      </a:r>
                      <a:endParaRPr lang="en-US" sz="1800" dirty="0">
                        <a:solidFill>
                          <a:srgbClr val="0070C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70C0"/>
                          </a:solidFill>
                        </a:rPr>
                        <a:t>Dong Xin</a:t>
                      </a:r>
                      <a:r>
                        <a:rPr lang="en-US" sz="1800" baseline="0" dirty="0" smtClean="0">
                          <a:solidFill>
                            <a:srgbClr val="0070C0"/>
                          </a:solidFill>
                        </a:rPr>
                        <a:t> </a:t>
                      </a:r>
                      <a:endParaRPr lang="en-US" sz="1800" dirty="0" smtClean="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70C0"/>
                          </a:solidFill>
                        </a:rPr>
                        <a:t>University of Illinois</a:t>
                      </a: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err="1" smtClean="0">
                          <a:solidFill>
                            <a:srgbClr val="0070C0"/>
                          </a:solidFill>
                        </a:rPr>
                        <a:t>Wah</a:t>
                      </a:r>
                      <a:endParaRPr lang="en-US" sz="1800"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0070C0"/>
                          </a:solidFill>
                        </a:rPr>
                        <a:t>2007</a:t>
                      </a:r>
                      <a:endParaRPr lang="en-US" sz="1800" dirty="0">
                        <a:solidFill>
                          <a:srgbClr val="0070C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0070C0"/>
                          </a:solidFill>
                        </a:rPr>
                        <a:t>r9</a:t>
                      </a:r>
                      <a:endParaRPr lang="en-US" sz="1800" dirty="0">
                        <a:solidFill>
                          <a:srgbClr val="0070C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70C0"/>
                          </a:solidFill>
                        </a:rPr>
                        <a:t>Dong Xin</a:t>
                      </a:r>
                      <a:r>
                        <a:rPr lang="en-US" sz="1800" baseline="0" dirty="0" smtClean="0">
                          <a:solidFill>
                            <a:srgbClr val="0070C0"/>
                          </a:solidFill>
                        </a:rPr>
                        <a:t> </a:t>
                      </a:r>
                      <a:endParaRPr lang="en-US" sz="1800" dirty="0" smtClean="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0070C0"/>
                          </a:solidFill>
                        </a:rPr>
                        <a:t>Microsoft Research</a:t>
                      </a:r>
                      <a:endParaRPr lang="en-US" sz="1800"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0070C0"/>
                          </a:solidFill>
                        </a:rPr>
                        <a:t>Wu, Han</a:t>
                      </a:r>
                      <a:endParaRPr lang="en-US" sz="1800"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0070C0"/>
                          </a:solidFill>
                        </a:rPr>
                        <a:t>2008</a:t>
                      </a:r>
                      <a:endParaRPr lang="en-US" sz="1800" dirty="0">
                        <a:solidFill>
                          <a:srgbClr val="0070C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0070C0"/>
                          </a:solidFill>
                        </a:rPr>
                        <a:t>r10</a:t>
                      </a:r>
                      <a:endParaRPr lang="en-US" sz="1800" dirty="0">
                        <a:solidFill>
                          <a:srgbClr val="0070C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70C0"/>
                          </a:solidFill>
                        </a:rPr>
                        <a:t>Dong Xin</a:t>
                      </a:r>
                      <a:r>
                        <a:rPr lang="en-US" sz="1800" baseline="0" dirty="0" smtClean="0">
                          <a:solidFill>
                            <a:srgbClr val="0070C0"/>
                          </a:solidFill>
                        </a:rPr>
                        <a:t> </a:t>
                      </a:r>
                      <a:endParaRPr lang="en-US" sz="1800" dirty="0" smtClean="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70C0"/>
                          </a:solidFill>
                        </a:rPr>
                        <a:t>University of Illinois</a:t>
                      </a: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0070C0"/>
                          </a:solidFill>
                        </a:rPr>
                        <a:t>Ling, He</a:t>
                      </a:r>
                      <a:endParaRPr lang="en-US" sz="1800"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0070C0"/>
                          </a:solidFill>
                        </a:rPr>
                        <a:t>2009</a:t>
                      </a:r>
                      <a:endParaRPr lang="en-US" sz="1800" dirty="0">
                        <a:solidFill>
                          <a:srgbClr val="0070C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0070C0"/>
                          </a:solidFill>
                        </a:rPr>
                        <a:t>r11</a:t>
                      </a:r>
                      <a:endParaRPr lang="en-US" sz="1800" dirty="0">
                        <a:solidFill>
                          <a:srgbClr val="0070C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70C0"/>
                          </a:solidFill>
                        </a:rPr>
                        <a:t>Dong Xin</a:t>
                      </a:r>
                      <a:r>
                        <a:rPr lang="en-US" sz="1800" baseline="0" dirty="0" smtClean="0">
                          <a:solidFill>
                            <a:srgbClr val="0070C0"/>
                          </a:solidFill>
                        </a:rPr>
                        <a:t> </a:t>
                      </a:r>
                      <a:endParaRPr lang="en-US" sz="1800" dirty="0" smtClean="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0070C0"/>
                          </a:solidFill>
                        </a:rPr>
                        <a:t>Microsoft Research</a:t>
                      </a:r>
                      <a:endParaRPr lang="en-US" sz="1800"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err="1" smtClean="0">
                          <a:solidFill>
                            <a:srgbClr val="0070C0"/>
                          </a:solidFill>
                        </a:rPr>
                        <a:t>Chaudhuri</a:t>
                      </a:r>
                      <a:r>
                        <a:rPr lang="en-US" sz="1800" dirty="0" smtClean="0">
                          <a:solidFill>
                            <a:srgbClr val="0070C0"/>
                          </a:solidFill>
                        </a:rPr>
                        <a:t>, </a:t>
                      </a:r>
                      <a:r>
                        <a:rPr lang="en-US" sz="1800" dirty="0" err="1" smtClean="0">
                          <a:solidFill>
                            <a:srgbClr val="0070C0"/>
                          </a:solidFill>
                        </a:rPr>
                        <a:t>Ganti</a:t>
                      </a:r>
                      <a:endParaRPr lang="en-US" sz="1800"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0070C0"/>
                          </a:solidFill>
                        </a:rPr>
                        <a:t>2009</a:t>
                      </a:r>
                      <a:endParaRPr lang="en-US" sz="1800" dirty="0">
                        <a:solidFill>
                          <a:srgbClr val="0070C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C00000"/>
                          </a:solidFill>
                        </a:rPr>
                        <a:t>r5</a:t>
                      </a:r>
                      <a:endParaRPr lang="en-US" sz="1800" dirty="0">
                        <a:solidFill>
                          <a:srgbClr val="C0000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C00000"/>
                          </a:solidFill>
                        </a:rPr>
                        <a:t>Xin Luna</a:t>
                      </a:r>
                      <a:r>
                        <a:rPr lang="en-US" sz="1800" baseline="0" dirty="0" smtClean="0">
                          <a:solidFill>
                            <a:srgbClr val="C00000"/>
                          </a:solidFill>
                        </a:rPr>
                        <a:t> Dong</a:t>
                      </a:r>
                      <a:endParaRPr lang="en-US" sz="1800"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C00000"/>
                          </a:solidFill>
                        </a:rPr>
                        <a:t>AT&amp;T Labs-Research</a:t>
                      </a:r>
                      <a:endParaRPr lang="en-US" sz="1800"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C00000"/>
                          </a:solidFill>
                        </a:rPr>
                        <a:t>Das </a:t>
                      </a:r>
                      <a:r>
                        <a:rPr lang="en-US" sz="1800" dirty="0" err="1" smtClean="0">
                          <a:solidFill>
                            <a:srgbClr val="C00000"/>
                          </a:solidFill>
                        </a:rPr>
                        <a:t>Sarma</a:t>
                      </a:r>
                      <a:r>
                        <a:rPr lang="en-US" sz="1800" dirty="0" smtClean="0">
                          <a:solidFill>
                            <a:srgbClr val="C00000"/>
                          </a:solidFill>
                        </a:rPr>
                        <a:t>, Halevy</a:t>
                      </a: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C00000"/>
                          </a:solidFill>
                        </a:rPr>
                        <a:t>2009</a:t>
                      </a:r>
                      <a:endParaRPr lang="en-US" sz="1800" dirty="0">
                        <a:solidFill>
                          <a:srgbClr val="C0000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C00000"/>
                          </a:solidFill>
                        </a:rPr>
                        <a:t>r6</a:t>
                      </a:r>
                      <a:endParaRPr lang="en-US" sz="1800" dirty="0">
                        <a:solidFill>
                          <a:srgbClr val="C0000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C00000"/>
                          </a:solidFill>
                        </a:rPr>
                        <a:t>Xin Luna</a:t>
                      </a:r>
                      <a:r>
                        <a:rPr lang="en-US" sz="1800" baseline="0" dirty="0" smtClean="0">
                          <a:solidFill>
                            <a:srgbClr val="C00000"/>
                          </a:solidFill>
                        </a:rPr>
                        <a:t> Dong</a:t>
                      </a:r>
                      <a:endParaRPr lang="en-US" sz="1800"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C00000"/>
                          </a:solidFill>
                        </a:rPr>
                        <a:t>AT&amp;T Labs-Research</a:t>
                      </a:r>
                      <a:endParaRPr lang="en-US" sz="1800"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smtClean="0">
                          <a:solidFill>
                            <a:srgbClr val="C00000"/>
                          </a:solidFill>
                        </a:rPr>
                        <a:t>Naumann</a:t>
                      </a:r>
                      <a:endParaRPr lang="en-US" sz="1800"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C00000"/>
                          </a:solidFill>
                        </a:rPr>
                        <a:t>2010</a:t>
                      </a:r>
                      <a:endParaRPr lang="en-US" sz="1800" dirty="0">
                        <a:solidFill>
                          <a:srgbClr val="C0000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0070C0"/>
                          </a:solidFill>
                        </a:rPr>
                        <a:t>r12</a:t>
                      </a:r>
                      <a:endParaRPr lang="en-US" sz="1800" dirty="0">
                        <a:solidFill>
                          <a:srgbClr val="0070C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70C0"/>
                          </a:solidFill>
                        </a:rPr>
                        <a:t>Dong Xin</a:t>
                      </a:r>
                      <a:r>
                        <a:rPr lang="en-US" sz="1800" baseline="0" dirty="0" smtClean="0">
                          <a:solidFill>
                            <a:srgbClr val="0070C0"/>
                          </a:solidFill>
                        </a:rPr>
                        <a:t> </a:t>
                      </a:r>
                      <a:endParaRPr lang="en-US" sz="1800" dirty="0" smtClean="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0070C0"/>
                          </a:solidFill>
                        </a:rPr>
                        <a:t>Microsoft Research</a:t>
                      </a:r>
                      <a:endParaRPr lang="en-US" sz="1800"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0070C0"/>
                          </a:solidFill>
                        </a:rPr>
                        <a:t>He</a:t>
                      </a:r>
                      <a:endParaRPr lang="en-US" sz="1800"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sz="1800" dirty="0" smtClean="0">
                          <a:solidFill>
                            <a:srgbClr val="0070C0"/>
                          </a:solidFill>
                        </a:rPr>
                        <a:t>2011</a:t>
                      </a:r>
                      <a:endParaRPr lang="en-US" sz="1800" dirty="0">
                        <a:solidFill>
                          <a:srgbClr val="0070C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bl>
          </a:graphicData>
        </a:graphic>
      </p:graphicFrame>
      <p:sp>
        <p:nvSpPr>
          <p:cNvPr id="17" name="Rounded Rectangle 16"/>
          <p:cNvSpPr/>
          <p:nvPr/>
        </p:nvSpPr>
        <p:spPr>
          <a:xfrm>
            <a:off x="4724400" y="4038600"/>
            <a:ext cx="990600" cy="350520"/>
          </a:xfrm>
          <a:prstGeom prst="roundRect">
            <a:avLst/>
          </a:prstGeom>
          <a:noFill/>
          <a:ln w="28575" cap="flat" cmpd="sng" algn="ctr">
            <a:solidFill>
              <a:sysClr val="windowText" lastClr="000000"/>
            </a:solidFill>
            <a:prstDash val="solid"/>
          </a:ln>
          <a:effectLst>
            <a:outerShdw blurRad="38100" dist="25400" dir="5400000" algn="t" rotWithShape="0">
              <a:srgbClr val="000000">
                <a:alpha val="5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Perpetua"/>
              <a:ea typeface="+mn-ea"/>
              <a:cs typeface="+mn-cs"/>
            </a:endParaRPr>
          </a:p>
        </p:txBody>
      </p:sp>
      <p:sp>
        <p:nvSpPr>
          <p:cNvPr id="18" name="Line Callout 2 (No Border) 17"/>
          <p:cNvSpPr/>
          <p:nvPr/>
        </p:nvSpPr>
        <p:spPr>
          <a:xfrm>
            <a:off x="5638800" y="914400"/>
            <a:ext cx="3505200" cy="563880"/>
          </a:xfrm>
          <a:prstGeom prst="callout2">
            <a:avLst>
              <a:gd name="adj1" fmla="val 64770"/>
              <a:gd name="adj2" fmla="val 25894"/>
              <a:gd name="adj3" fmla="val 71006"/>
              <a:gd name="adj4" fmla="val 26339"/>
              <a:gd name="adj5" fmla="val 560633"/>
              <a:gd name="adj6" fmla="val -3196"/>
            </a:avLst>
          </a:prstGeom>
          <a:noFill/>
          <a:ln w="38100" cap="flat" cmpd="sng" algn="ctr">
            <a:solidFill>
              <a:srgbClr val="D3481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black"/>
                </a:solidFill>
                <a:effectLst/>
                <a:uLnTx/>
                <a:uFillTx/>
                <a:latin typeface="Corbel" pitchFamily="34" charset="0"/>
                <a:ea typeface="+mn-ea"/>
                <a:cs typeface="+mn-cs"/>
              </a:rPr>
              <a:t>Smooth transition </a:t>
            </a:r>
            <a:endParaRPr kumimoji="0" lang="en-US" sz="2800" b="0" i="0" u="none" strike="noStrike" kern="0" cap="none" spc="0" normalizeH="0" baseline="0" noProof="0" dirty="0">
              <a:ln>
                <a:noFill/>
              </a:ln>
              <a:solidFill>
                <a:prstClr val="black"/>
              </a:solidFill>
              <a:effectLst/>
              <a:uLnTx/>
              <a:uFillTx/>
              <a:latin typeface="Corbel" pitchFamily="34" charset="0"/>
              <a:ea typeface="+mn-ea"/>
              <a:cs typeface="+mn-cs"/>
            </a:endParaRPr>
          </a:p>
        </p:txBody>
      </p:sp>
      <p:sp>
        <p:nvSpPr>
          <p:cNvPr id="19" name="Rounded Rectangle 18"/>
          <p:cNvSpPr/>
          <p:nvPr/>
        </p:nvSpPr>
        <p:spPr>
          <a:xfrm>
            <a:off x="2209800" y="2209800"/>
            <a:ext cx="2438400" cy="1828800"/>
          </a:xfrm>
          <a:prstGeom prst="roundRect">
            <a:avLst/>
          </a:prstGeom>
          <a:noFill/>
          <a:ln w="28575" cap="flat" cmpd="sng" algn="ctr">
            <a:solidFill>
              <a:sysClr val="windowText" lastClr="000000"/>
            </a:solidFill>
            <a:prstDash val="solid"/>
          </a:ln>
          <a:effectLst>
            <a:outerShdw blurRad="38100" dist="25400" dir="5400000" algn="t" rotWithShape="0">
              <a:srgbClr val="000000">
                <a:alpha val="5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Perpetua"/>
              <a:ea typeface="+mn-ea"/>
              <a:cs typeface="+mn-cs"/>
            </a:endParaRPr>
          </a:p>
        </p:txBody>
      </p:sp>
      <p:sp>
        <p:nvSpPr>
          <p:cNvPr id="20" name="Line Callout 2 (No Border) 19"/>
          <p:cNvSpPr/>
          <p:nvPr/>
        </p:nvSpPr>
        <p:spPr>
          <a:xfrm>
            <a:off x="7620000" y="4648200"/>
            <a:ext cx="1524000" cy="335280"/>
          </a:xfrm>
          <a:prstGeom prst="callout2">
            <a:avLst>
              <a:gd name="adj1" fmla="val 44638"/>
              <a:gd name="adj2" fmla="val 7049"/>
              <a:gd name="adj3" fmla="val 50788"/>
              <a:gd name="adj4" fmla="val 7814"/>
              <a:gd name="adj5" fmla="val -416179"/>
              <a:gd name="adj6" fmla="val -194598"/>
            </a:avLst>
          </a:prstGeom>
          <a:noFill/>
          <a:ln w="38100" cap="flat" cmpd="sng" algn="ctr">
            <a:solidFill>
              <a:srgbClr val="D3481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black"/>
                </a:solidFill>
                <a:effectLst/>
                <a:uLnTx/>
                <a:uFillTx/>
                <a:latin typeface="Corbel" pitchFamily="34" charset="0"/>
                <a:ea typeface="+mn-ea"/>
                <a:cs typeface="+mn-cs"/>
              </a:rPr>
              <a:t>Seldom erratic changes </a:t>
            </a:r>
            <a:endParaRPr kumimoji="0" lang="en-US" sz="2800" b="0" i="0" u="none" strike="noStrike" kern="0" cap="none" spc="0" normalizeH="0" baseline="0" noProof="0" dirty="0">
              <a:ln>
                <a:noFill/>
              </a:ln>
              <a:solidFill>
                <a:prstClr val="black"/>
              </a:solidFill>
              <a:effectLst/>
              <a:uLnTx/>
              <a:uFillTx/>
              <a:latin typeface="Corbel" pitchFamily="34" charset="0"/>
              <a:ea typeface="+mn-ea"/>
              <a:cs typeface="+mn-cs"/>
            </a:endParaRPr>
          </a:p>
        </p:txBody>
      </p:sp>
      <p:sp>
        <p:nvSpPr>
          <p:cNvPr id="21" name="Rounded Rectangle 20"/>
          <p:cNvSpPr/>
          <p:nvPr/>
        </p:nvSpPr>
        <p:spPr>
          <a:xfrm>
            <a:off x="228600" y="1905000"/>
            <a:ext cx="7010400" cy="685800"/>
          </a:xfrm>
          <a:prstGeom prst="roundRect">
            <a:avLst/>
          </a:prstGeom>
          <a:noFill/>
          <a:ln w="28575" cap="flat" cmpd="sng" algn="ctr">
            <a:solidFill>
              <a:sysClr val="windowText" lastClr="000000"/>
            </a:solidFill>
            <a:prstDash val="solid"/>
          </a:ln>
          <a:effectLst>
            <a:outerShdw blurRad="38100" dist="25400" dir="5400000" algn="t" rotWithShape="0">
              <a:srgbClr val="000000">
                <a:alpha val="5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Perpetua"/>
              <a:ea typeface="+mn-ea"/>
              <a:cs typeface="+mn-cs"/>
            </a:endParaRPr>
          </a:p>
        </p:txBody>
      </p:sp>
      <p:sp>
        <p:nvSpPr>
          <p:cNvPr id="22" name="Line Callout 2 (No Border) 21"/>
          <p:cNvSpPr/>
          <p:nvPr/>
        </p:nvSpPr>
        <p:spPr>
          <a:xfrm>
            <a:off x="5029200" y="457200"/>
            <a:ext cx="3657600" cy="381000"/>
          </a:xfrm>
          <a:prstGeom prst="callout2">
            <a:avLst>
              <a:gd name="adj1" fmla="val 40567"/>
              <a:gd name="adj2" fmla="val -3697"/>
              <a:gd name="adj3" fmla="val 42647"/>
              <a:gd name="adj4" fmla="val -3397"/>
              <a:gd name="adj5" fmla="val 364295"/>
              <a:gd name="adj6" fmla="val -62307"/>
            </a:avLst>
          </a:prstGeom>
          <a:noFill/>
          <a:ln w="38100" cap="flat" cmpd="sng" algn="ctr">
            <a:solidFill>
              <a:srgbClr val="D34817">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smtClean="0">
                <a:ln>
                  <a:noFill/>
                </a:ln>
                <a:solidFill>
                  <a:prstClr val="black"/>
                </a:solidFill>
                <a:effectLst/>
                <a:uLnTx/>
                <a:uFillTx/>
                <a:latin typeface="Corbel" pitchFamily="34" charset="0"/>
                <a:ea typeface="+mn-ea"/>
                <a:cs typeface="+mn-cs"/>
              </a:rPr>
              <a:t>Continuity of history</a:t>
            </a:r>
            <a:endParaRPr kumimoji="0" lang="en-US" sz="2800" b="0" i="0" u="none" strike="noStrike" kern="0" cap="none" spc="0" normalizeH="0" baseline="0" noProof="0" dirty="0">
              <a:ln>
                <a:noFill/>
              </a:ln>
              <a:solidFill>
                <a:prstClr val="black"/>
              </a:solidFill>
              <a:effectLst/>
              <a:uLnTx/>
              <a:uFillTx/>
              <a:latin typeface="Corbel" pitchFamily="34" charset="0"/>
              <a:ea typeface="+mn-ea"/>
              <a:cs typeface="+mn-cs"/>
            </a:endParaRPr>
          </a:p>
        </p:txBody>
      </p:sp>
      <p:sp>
        <p:nvSpPr>
          <p:cNvPr id="23" name="Rounded Rectangle 22"/>
          <p:cNvSpPr/>
          <p:nvPr/>
        </p:nvSpPr>
        <p:spPr>
          <a:xfrm>
            <a:off x="4800600" y="2590800"/>
            <a:ext cx="990600" cy="350520"/>
          </a:xfrm>
          <a:prstGeom prst="roundRect">
            <a:avLst/>
          </a:prstGeom>
          <a:noFill/>
          <a:ln w="28575" cap="flat" cmpd="sng" algn="ctr">
            <a:solidFill>
              <a:sysClr val="windowText" lastClr="000000"/>
            </a:solidFill>
            <a:prstDash val="solid"/>
          </a:ln>
          <a:effectLst>
            <a:outerShdw blurRad="38100" dist="25400" dir="5400000" algn="t" rotWithShape="0">
              <a:srgbClr val="000000">
                <a:alpha val="50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Perpetua"/>
              <a:ea typeface="+mn-ea"/>
              <a:cs typeface="+mn-cs"/>
            </a:endParaRPr>
          </a:p>
        </p:txBody>
      </p:sp>
      <p:cxnSp>
        <p:nvCxnSpPr>
          <p:cNvPr id="24" name="Straight Connector 23"/>
          <p:cNvCxnSpPr>
            <a:stCxn id="23" idx="3"/>
          </p:cNvCxnSpPr>
          <p:nvPr/>
        </p:nvCxnSpPr>
        <p:spPr>
          <a:xfrm flipV="1">
            <a:off x="5791200" y="1295400"/>
            <a:ext cx="762000" cy="1470660"/>
          </a:xfrm>
          <a:prstGeom prst="line">
            <a:avLst/>
          </a:prstGeom>
          <a:noFill/>
          <a:ln w="38100" cap="flat" cmpd="sng" algn="ctr">
            <a:solidFill>
              <a:srgbClr val="C00000"/>
            </a:solidFill>
            <a:prstDash val="solid"/>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p:cNvSpPr>
            <a:spLocks noGrp="1"/>
          </p:cNvSpPr>
          <p:nvPr>
            <p:ph type="title"/>
          </p:nvPr>
        </p:nvSpPr>
        <p:spPr>
          <a:xfrm>
            <a:off x="914400" y="198120"/>
            <a:ext cx="7772400" cy="1143000"/>
          </a:xfrm>
        </p:spPr>
        <p:txBody>
          <a:bodyPr/>
          <a:lstStyle/>
          <a:p>
            <a:r>
              <a:rPr lang="en-US" dirty="0" smtClean="0">
                <a:effectLst>
                  <a:outerShdw blurRad="38100" dist="38100" dir="2700000" algn="tl">
                    <a:srgbClr val="000000">
                      <a:alpha val="43137"/>
                    </a:srgbClr>
                  </a:outerShdw>
                </a:effectLst>
                <a:latin typeface="Corbel" pitchFamily="34" charset="0"/>
              </a:rPr>
              <a:t>Intuitions</a:t>
            </a:r>
            <a:endParaRPr lang="en-US" dirty="0">
              <a:effectLst>
                <a:outerShdw blurRad="38100" dist="38100" dir="2700000" algn="tl">
                  <a:srgbClr val="000000">
                    <a:alpha val="43137"/>
                  </a:srgbClr>
                </a:outerShdw>
              </a:effectLst>
              <a:latin typeface="Corbel" pitchFamily="34" charset="0"/>
            </a:endParaRPr>
          </a:p>
        </p:txBody>
      </p:sp>
      <p:graphicFrame>
        <p:nvGraphicFramePr>
          <p:cNvPr id="13" name="Content Placeholder 3"/>
          <p:cNvGraphicFramePr>
            <a:graphicFrameLocks noGrp="1"/>
          </p:cNvGraphicFramePr>
          <p:nvPr>
            <p:ph idx="1"/>
          </p:nvPr>
        </p:nvGraphicFramePr>
        <p:xfrm>
          <a:off x="228600" y="1264920"/>
          <a:ext cx="7239000" cy="4754880"/>
        </p:xfrm>
        <a:graphic>
          <a:graphicData uri="http://schemas.openxmlformats.org/drawingml/2006/table">
            <a:tbl>
              <a:tblPr firstRow="1" bandRow="1"/>
              <a:tblGrid>
                <a:gridCol w="533400"/>
                <a:gridCol w="1524000"/>
                <a:gridCol w="2438400"/>
                <a:gridCol w="1828800"/>
                <a:gridCol w="914400"/>
              </a:tblGrid>
              <a:tr h="328246">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ID</a:t>
                      </a:r>
                      <a:endParaRPr lang="en-US" dirty="0"/>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Name</a:t>
                      </a:r>
                      <a:endParaRPr lang="en-US"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Affiliation</a:t>
                      </a:r>
                      <a:endParaRPr lang="en-US"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Co-authors</a:t>
                      </a:r>
                      <a:endParaRPr lang="en-US"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Year</a:t>
                      </a:r>
                      <a:endParaRPr lang="en-US" dirty="0"/>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t>r1</a:t>
                      </a:r>
                      <a:endParaRPr lang="en-US" dirty="0">
                        <a:solidFill>
                          <a:schemeClr val="tx1"/>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t>Xin</a:t>
                      </a:r>
                      <a:r>
                        <a:rPr lang="en-US" baseline="0" dirty="0" smtClean="0"/>
                        <a:t> Dong</a:t>
                      </a:r>
                      <a:endParaRPr lang="en-US" dirty="0">
                        <a:solidFill>
                          <a:schemeClr val="tx1"/>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t>R. Polytechnic Institute</a:t>
                      </a:r>
                      <a:endParaRPr lang="en-US" dirty="0">
                        <a:solidFill>
                          <a:schemeClr val="tx1"/>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err="1" smtClean="0"/>
                        <a:t>Wozny</a:t>
                      </a:r>
                      <a:endParaRPr lang="en-US" dirty="0">
                        <a:solidFill>
                          <a:schemeClr val="tx1"/>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t>1991</a:t>
                      </a:r>
                      <a:endParaRPr lang="en-US" dirty="0">
                        <a:solidFill>
                          <a:schemeClr val="tx1"/>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r2</a:t>
                      </a:r>
                      <a:endParaRPr lang="en-US" dirty="0">
                        <a:solidFill>
                          <a:srgbClr val="C0000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Xin Dong</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University of Washington</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Halevy, </a:t>
                      </a:r>
                      <a:r>
                        <a:rPr lang="en-US" dirty="0" err="1" smtClean="0">
                          <a:solidFill>
                            <a:srgbClr val="C00000"/>
                          </a:solidFill>
                        </a:rPr>
                        <a:t>Tatarinov</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2004</a:t>
                      </a:r>
                      <a:endParaRPr lang="en-US" dirty="0">
                        <a:solidFill>
                          <a:srgbClr val="C0000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r7</a:t>
                      </a:r>
                      <a:endParaRPr lang="en-US" dirty="0">
                        <a:solidFill>
                          <a:srgbClr val="0070C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Dong Xin</a:t>
                      </a:r>
                      <a:r>
                        <a:rPr lang="en-US" baseline="0" dirty="0" smtClean="0">
                          <a:solidFill>
                            <a:srgbClr val="0070C0"/>
                          </a:solidFill>
                        </a:rPr>
                        <a:t> </a:t>
                      </a:r>
                      <a:endParaRPr lang="en-US"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University of Illinois</a:t>
                      </a:r>
                      <a:endParaRPr lang="en-US"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Han, </a:t>
                      </a:r>
                      <a:r>
                        <a:rPr lang="en-US" dirty="0" err="1" smtClean="0">
                          <a:solidFill>
                            <a:srgbClr val="0070C0"/>
                          </a:solidFill>
                        </a:rPr>
                        <a:t>Wah</a:t>
                      </a:r>
                      <a:endParaRPr lang="en-US"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2004</a:t>
                      </a:r>
                      <a:endParaRPr lang="en-US" dirty="0">
                        <a:solidFill>
                          <a:srgbClr val="0070C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r3</a:t>
                      </a:r>
                      <a:endParaRPr lang="en-US" dirty="0">
                        <a:solidFill>
                          <a:srgbClr val="C0000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Xin Dong</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C00000"/>
                          </a:solidFill>
                        </a:rPr>
                        <a:t>University of Washington</a:t>
                      </a: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Halevy</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2005</a:t>
                      </a:r>
                      <a:endParaRPr lang="en-US" dirty="0">
                        <a:solidFill>
                          <a:srgbClr val="C0000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r4</a:t>
                      </a:r>
                      <a:endParaRPr lang="en-US" dirty="0">
                        <a:solidFill>
                          <a:srgbClr val="C0000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Xin Luna</a:t>
                      </a:r>
                      <a:r>
                        <a:rPr lang="en-US" baseline="0" dirty="0" smtClean="0">
                          <a:solidFill>
                            <a:srgbClr val="C00000"/>
                          </a:solidFill>
                        </a:rPr>
                        <a:t> Dong</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University of Washington</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Halevy, Yu</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2007</a:t>
                      </a:r>
                      <a:endParaRPr lang="en-US" dirty="0">
                        <a:solidFill>
                          <a:srgbClr val="C0000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r8</a:t>
                      </a:r>
                      <a:endParaRPr lang="en-US" dirty="0">
                        <a:solidFill>
                          <a:srgbClr val="0070C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Dong Xin</a:t>
                      </a:r>
                      <a:r>
                        <a:rPr lang="en-US" baseline="0" dirty="0" smtClean="0">
                          <a:solidFill>
                            <a:srgbClr val="0070C0"/>
                          </a:solidFill>
                        </a:rPr>
                        <a:t> </a:t>
                      </a:r>
                      <a:endParaRPr lang="en-US" dirty="0" smtClean="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University of Illinois</a:t>
                      </a: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err="1" smtClean="0">
                          <a:solidFill>
                            <a:srgbClr val="0070C0"/>
                          </a:solidFill>
                        </a:rPr>
                        <a:t>Wah</a:t>
                      </a:r>
                      <a:endParaRPr lang="en-US"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2007</a:t>
                      </a:r>
                      <a:endParaRPr lang="en-US" dirty="0">
                        <a:solidFill>
                          <a:srgbClr val="0070C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r9</a:t>
                      </a:r>
                      <a:endParaRPr lang="en-US" dirty="0">
                        <a:solidFill>
                          <a:srgbClr val="0070C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Dong Xin</a:t>
                      </a:r>
                      <a:r>
                        <a:rPr lang="en-US" baseline="0" dirty="0" smtClean="0">
                          <a:solidFill>
                            <a:srgbClr val="0070C0"/>
                          </a:solidFill>
                        </a:rPr>
                        <a:t> </a:t>
                      </a:r>
                      <a:endParaRPr lang="en-US" dirty="0" smtClean="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Microsoft Research</a:t>
                      </a:r>
                      <a:endParaRPr lang="en-US"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Wu, Han</a:t>
                      </a:r>
                      <a:endParaRPr lang="en-US"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2008</a:t>
                      </a:r>
                      <a:endParaRPr lang="en-US" dirty="0">
                        <a:solidFill>
                          <a:srgbClr val="0070C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r10</a:t>
                      </a:r>
                      <a:endParaRPr lang="en-US" dirty="0">
                        <a:solidFill>
                          <a:srgbClr val="0070C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Dong Xin</a:t>
                      </a:r>
                      <a:r>
                        <a:rPr lang="en-US" baseline="0" dirty="0" smtClean="0">
                          <a:solidFill>
                            <a:srgbClr val="0070C0"/>
                          </a:solidFill>
                        </a:rPr>
                        <a:t> </a:t>
                      </a:r>
                      <a:endParaRPr lang="en-US" dirty="0" smtClean="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University of Illinois</a:t>
                      </a: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Ling, He</a:t>
                      </a:r>
                      <a:endParaRPr lang="en-US"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2009</a:t>
                      </a:r>
                      <a:endParaRPr lang="en-US" dirty="0">
                        <a:solidFill>
                          <a:srgbClr val="0070C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r11</a:t>
                      </a:r>
                      <a:endParaRPr lang="en-US" dirty="0">
                        <a:solidFill>
                          <a:srgbClr val="0070C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Dong Xin</a:t>
                      </a:r>
                      <a:r>
                        <a:rPr lang="en-US" baseline="0" dirty="0" smtClean="0">
                          <a:solidFill>
                            <a:srgbClr val="0070C0"/>
                          </a:solidFill>
                        </a:rPr>
                        <a:t> </a:t>
                      </a:r>
                      <a:endParaRPr lang="en-US" dirty="0" smtClean="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Microsoft Research</a:t>
                      </a:r>
                      <a:endParaRPr lang="en-US"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err="1" smtClean="0">
                          <a:solidFill>
                            <a:srgbClr val="0070C0"/>
                          </a:solidFill>
                        </a:rPr>
                        <a:t>Chaudhuri</a:t>
                      </a:r>
                      <a:r>
                        <a:rPr lang="en-US" dirty="0" smtClean="0">
                          <a:solidFill>
                            <a:srgbClr val="0070C0"/>
                          </a:solidFill>
                        </a:rPr>
                        <a:t>, </a:t>
                      </a:r>
                      <a:r>
                        <a:rPr lang="en-US" dirty="0" err="1" smtClean="0">
                          <a:solidFill>
                            <a:srgbClr val="0070C0"/>
                          </a:solidFill>
                        </a:rPr>
                        <a:t>Ganti</a:t>
                      </a:r>
                      <a:endParaRPr lang="en-US"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2009</a:t>
                      </a:r>
                      <a:endParaRPr lang="en-US" dirty="0">
                        <a:solidFill>
                          <a:srgbClr val="0070C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r5</a:t>
                      </a:r>
                      <a:endParaRPr lang="en-US" dirty="0">
                        <a:solidFill>
                          <a:srgbClr val="C0000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Xin Luna</a:t>
                      </a:r>
                      <a:r>
                        <a:rPr lang="en-US" baseline="0" dirty="0" smtClean="0">
                          <a:solidFill>
                            <a:srgbClr val="C00000"/>
                          </a:solidFill>
                        </a:rPr>
                        <a:t> Dong</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AT&amp;T Labs-Research</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C00000"/>
                          </a:solidFill>
                        </a:rPr>
                        <a:t>Das </a:t>
                      </a:r>
                      <a:r>
                        <a:rPr lang="en-US" dirty="0" err="1" smtClean="0">
                          <a:solidFill>
                            <a:srgbClr val="C00000"/>
                          </a:solidFill>
                        </a:rPr>
                        <a:t>Sarma</a:t>
                      </a:r>
                      <a:r>
                        <a:rPr lang="en-US" dirty="0" smtClean="0">
                          <a:solidFill>
                            <a:srgbClr val="C00000"/>
                          </a:solidFill>
                        </a:rPr>
                        <a:t>, Halevy</a:t>
                      </a: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2009</a:t>
                      </a:r>
                      <a:endParaRPr lang="en-US" dirty="0">
                        <a:solidFill>
                          <a:srgbClr val="C0000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r6</a:t>
                      </a:r>
                      <a:endParaRPr lang="en-US" dirty="0">
                        <a:solidFill>
                          <a:srgbClr val="C0000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Xin Luna</a:t>
                      </a:r>
                      <a:r>
                        <a:rPr lang="en-US" baseline="0" dirty="0" smtClean="0">
                          <a:solidFill>
                            <a:srgbClr val="C00000"/>
                          </a:solidFill>
                        </a:rPr>
                        <a:t> Dong</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AT&amp;T Labs-Research</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solidFill>
                            <a:srgbClr val="C00000"/>
                          </a:solidFill>
                        </a:rPr>
                        <a:t>Naumann</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2010</a:t>
                      </a:r>
                      <a:endParaRPr lang="en-US" dirty="0">
                        <a:solidFill>
                          <a:srgbClr val="C0000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r12</a:t>
                      </a:r>
                      <a:endParaRPr lang="en-US" dirty="0">
                        <a:solidFill>
                          <a:srgbClr val="0070C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Dong Xin</a:t>
                      </a:r>
                      <a:r>
                        <a:rPr lang="en-US" baseline="0" dirty="0" smtClean="0">
                          <a:solidFill>
                            <a:srgbClr val="0070C0"/>
                          </a:solidFill>
                        </a:rPr>
                        <a:t> </a:t>
                      </a:r>
                      <a:endParaRPr lang="en-US" dirty="0" smtClean="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Microsoft Research</a:t>
                      </a:r>
                      <a:endParaRPr lang="en-US"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He</a:t>
                      </a:r>
                      <a:endParaRPr lang="en-US"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2011</a:t>
                      </a:r>
                      <a:endParaRPr lang="en-US" dirty="0">
                        <a:solidFill>
                          <a:srgbClr val="0070C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bl>
          </a:graphicData>
        </a:graphic>
      </p:graphicFrame>
      <p:sp>
        <p:nvSpPr>
          <p:cNvPr id="12" name="Slide Number Placeholder 11"/>
          <p:cNvSpPr>
            <a:spLocks noGrp="1"/>
          </p:cNvSpPr>
          <p:nvPr>
            <p:ph type="sldNum" sz="quarter" idx="11"/>
          </p:nvPr>
        </p:nvSpPr>
        <p:spPr/>
        <p:txBody>
          <a:bodyPr/>
          <a:lstStyle/>
          <a:p>
            <a:pPr>
              <a:defRPr/>
            </a:pPr>
            <a:r>
              <a:rPr lang="fr-FR" smtClean="0">
                <a:solidFill>
                  <a:srgbClr val="FFFFFF"/>
                </a:solidFill>
              </a:rPr>
              <a:t>•••</a:t>
            </a:r>
            <a:r>
              <a:rPr lang="fr-FR" smtClean="0">
                <a:solidFill>
                  <a:srgbClr val="FFCC66"/>
                </a:solidFill>
              </a:rPr>
              <a:t> </a:t>
            </a:r>
            <a:fld id="{177843A4-1041-4596-AC67-A94DB8AF36B8}" type="slidenum">
              <a:rPr lang="fr-FR" smtClean="0">
                <a:solidFill>
                  <a:srgbClr val="FFFFFF"/>
                </a:solidFill>
              </a:rPr>
              <a:pPr>
                <a:defRPr/>
              </a:pPr>
              <a:t>17</a:t>
            </a:fld>
            <a:endParaRPr lang="fr-FR">
              <a:solidFill>
                <a:srgbClr val="000000"/>
              </a:solidFill>
            </a:endParaRPr>
          </a:p>
        </p:txBody>
      </p:sp>
      <p:cxnSp>
        <p:nvCxnSpPr>
          <p:cNvPr id="14" name="Straight Connector 13"/>
          <p:cNvCxnSpPr/>
          <p:nvPr/>
        </p:nvCxnSpPr>
        <p:spPr>
          <a:xfrm>
            <a:off x="2438400" y="2286000"/>
            <a:ext cx="2133600" cy="0"/>
          </a:xfrm>
          <a:prstGeom prst="line">
            <a:avLst/>
          </a:prstGeom>
          <a:noFill/>
          <a:ln w="38100" cap="flat" cmpd="sng" algn="ctr">
            <a:solidFill>
              <a:srgbClr val="D34817"/>
            </a:solidFill>
            <a:prstDash val="solid"/>
          </a:ln>
          <a:effectLst>
            <a:outerShdw blurRad="38100" dist="25400" dir="5400000" algn="t" rotWithShape="0">
              <a:srgbClr val="000000">
                <a:alpha val="50000"/>
              </a:srgbClr>
            </a:outerShdw>
          </a:effectLst>
        </p:spPr>
      </p:cxnSp>
      <p:cxnSp>
        <p:nvCxnSpPr>
          <p:cNvPr id="15" name="Straight Connector 14"/>
          <p:cNvCxnSpPr/>
          <p:nvPr/>
        </p:nvCxnSpPr>
        <p:spPr>
          <a:xfrm>
            <a:off x="2438400" y="5257800"/>
            <a:ext cx="2133600" cy="0"/>
          </a:xfrm>
          <a:prstGeom prst="line">
            <a:avLst/>
          </a:prstGeom>
          <a:noFill/>
          <a:ln w="38100" cap="flat" cmpd="sng" algn="ctr">
            <a:solidFill>
              <a:srgbClr val="D34817"/>
            </a:solidFill>
            <a:prstDash val="solid"/>
          </a:ln>
          <a:effectLst>
            <a:outerShdw blurRad="38100" dist="25400" dir="5400000" algn="t" rotWithShape="0">
              <a:srgbClr val="000000">
                <a:alpha val="50000"/>
              </a:srgbClr>
            </a:outerShdw>
          </a:effectLst>
        </p:spPr>
      </p:cxnSp>
      <p:sp>
        <p:nvSpPr>
          <p:cNvPr id="16" name="Rounded Rectangle 15"/>
          <p:cNvSpPr/>
          <p:nvPr/>
        </p:nvSpPr>
        <p:spPr>
          <a:xfrm>
            <a:off x="7543800" y="3581400"/>
            <a:ext cx="1600200" cy="2286000"/>
          </a:xfrm>
          <a:prstGeom prst="roundRect">
            <a:avLst/>
          </a:prstGeom>
          <a:noFill/>
          <a:ln w="127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orbel" pitchFamily="34" charset="0"/>
                <a:ea typeface="+mn-ea"/>
                <a:cs typeface="+mn-cs"/>
              </a:rPr>
              <a:t>Less penalty on different values over time  </a:t>
            </a:r>
            <a:endParaRPr kumimoji="0" lang="en-US" sz="2000" b="1" i="0" u="none" strike="noStrike" kern="0" cap="none" spc="0" normalizeH="0" baseline="0" noProof="0" dirty="0">
              <a:ln>
                <a:noFill/>
              </a:ln>
              <a:solidFill>
                <a:prstClr val="black"/>
              </a:solidFill>
              <a:effectLst/>
              <a:uLnTx/>
              <a:uFillTx/>
              <a:latin typeface="Corbel" pitchFamily="34" charset="0"/>
              <a:ea typeface="+mn-ea"/>
              <a:cs typeface="+mn-cs"/>
            </a:endParaRPr>
          </a:p>
        </p:txBody>
      </p:sp>
      <p:cxnSp>
        <p:nvCxnSpPr>
          <p:cNvPr id="17" name="Straight Connector 16"/>
          <p:cNvCxnSpPr/>
          <p:nvPr/>
        </p:nvCxnSpPr>
        <p:spPr>
          <a:xfrm>
            <a:off x="838200" y="1905000"/>
            <a:ext cx="914400" cy="0"/>
          </a:xfrm>
          <a:prstGeom prst="line">
            <a:avLst/>
          </a:prstGeom>
          <a:noFill/>
          <a:ln w="38100" cap="flat" cmpd="sng" algn="ctr">
            <a:solidFill>
              <a:srgbClr val="D34817"/>
            </a:solidFill>
            <a:prstDash val="solid"/>
          </a:ln>
          <a:effectLst>
            <a:outerShdw blurRad="38100" dist="25400" dir="5400000" algn="t" rotWithShape="0">
              <a:srgbClr val="000000">
                <a:alpha val="50000"/>
              </a:srgbClr>
            </a:outerShdw>
          </a:effectLst>
        </p:spPr>
      </p:cxnSp>
      <p:cxnSp>
        <p:nvCxnSpPr>
          <p:cNvPr id="18" name="Straight Connector 17"/>
          <p:cNvCxnSpPr/>
          <p:nvPr/>
        </p:nvCxnSpPr>
        <p:spPr>
          <a:xfrm>
            <a:off x="838200" y="2286000"/>
            <a:ext cx="914400" cy="0"/>
          </a:xfrm>
          <a:prstGeom prst="line">
            <a:avLst/>
          </a:prstGeom>
          <a:noFill/>
          <a:ln w="38100" cap="flat" cmpd="sng" algn="ctr">
            <a:solidFill>
              <a:srgbClr val="D34817"/>
            </a:solidFill>
            <a:prstDash val="solid"/>
          </a:ln>
          <a:effectLst>
            <a:outerShdw blurRad="38100" dist="25400" dir="5400000" algn="t" rotWithShape="0">
              <a:srgbClr val="000000">
                <a:alpha val="50000"/>
              </a:srgbClr>
            </a:outerShdw>
          </a:effectLst>
        </p:spPr>
      </p:cxnSp>
      <p:sp>
        <p:nvSpPr>
          <p:cNvPr id="19" name="Rounded Rectangle 18"/>
          <p:cNvSpPr/>
          <p:nvPr/>
        </p:nvSpPr>
        <p:spPr>
          <a:xfrm>
            <a:off x="7543800" y="1143000"/>
            <a:ext cx="1905000" cy="2057400"/>
          </a:xfrm>
          <a:prstGeom prst="roundRect">
            <a:avLst/>
          </a:prstGeom>
          <a:noFill/>
          <a:ln w="127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orbel" pitchFamily="34" charset="0"/>
                <a:ea typeface="+mn-ea"/>
                <a:cs typeface="+mn-cs"/>
              </a:rPr>
              <a:t>Less reward on the same value over time  </a:t>
            </a:r>
            <a:endParaRPr kumimoji="0" lang="en-US" sz="2000" b="1" i="0" u="none" strike="noStrike" kern="0" cap="none" spc="0" normalizeH="0" baseline="0" noProof="0" dirty="0">
              <a:ln>
                <a:noFill/>
              </a:ln>
              <a:solidFill>
                <a:prstClr val="black"/>
              </a:solidFill>
              <a:effectLst/>
              <a:uLnTx/>
              <a:uFillTx/>
              <a:latin typeface="Corbel" pitchFamily="34" charset="0"/>
              <a:ea typeface="+mn-ea"/>
              <a:cs typeface="+mn-cs"/>
            </a:endParaRPr>
          </a:p>
        </p:txBody>
      </p:sp>
      <p:cxnSp>
        <p:nvCxnSpPr>
          <p:cNvPr id="20" name="Straight Arrow Connector 19"/>
          <p:cNvCxnSpPr/>
          <p:nvPr/>
        </p:nvCxnSpPr>
        <p:spPr>
          <a:xfrm rot="5400000">
            <a:off x="5220494" y="3847306"/>
            <a:ext cx="4191000" cy="1588"/>
          </a:xfrm>
          <a:prstGeom prst="straightConnector1">
            <a:avLst/>
          </a:prstGeom>
          <a:noFill/>
          <a:ln w="38100" cap="flat" cmpd="sng" algn="ctr">
            <a:solidFill>
              <a:srgbClr val="C00000"/>
            </a:solidFill>
            <a:prstDash val="solid"/>
            <a:tailEnd type="arrow"/>
          </a:ln>
          <a:effectLst/>
        </p:spPr>
      </p:cxnSp>
      <p:sp>
        <p:nvSpPr>
          <p:cNvPr id="21" name="Rounded Rectangle 20"/>
          <p:cNvSpPr/>
          <p:nvPr/>
        </p:nvSpPr>
        <p:spPr>
          <a:xfrm>
            <a:off x="3810000" y="6064468"/>
            <a:ext cx="5318234" cy="457200"/>
          </a:xfrm>
          <a:prstGeom prst="roundRect">
            <a:avLst/>
          </a:prstGeom>
          <a:noFill/>
          <a:ln w="12700" cap="flat" cmpd="sng" algn="ctr">
            <a:no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latin typeface="Corbel" pitchFamily="34" charset="0"/>
                <a:ea typeface="+mn-ea"/>
                <a:cs typeface="+mn-cs"/>
              </a:rPr>
              <a:t>Consider records in time order for clustering</a:t>
            </a:r>
            <a:endParaRPr kumimoji="0" lang="en-US" sz="2000" b="1" i="0" u="none" strike="noStrike" kern="0" cap="none" spc="0" normalizeH="0" baseline="0" noProof="0" dirty="0">
              <a:ln>
                <a:noFill/>
              </a:ln>
              <a:solidFill>
                <a:prstClr val="black"/>
              </a:solidFill>
              <a:effectLst/>
              <a:uLnTx/>
              <a:uFillTx/>
              <a:latin typeface="Corbel"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sz="3000" b="1" dirty="0" smtClean="0">
                <a:solidFill>
                  <a:schemeClr val="bg1">
                    <a:lumMod val="75000"/>
                  </a:schemeClr>
                </a:solidFill>
                <a:latin typeface="Perpetua" pitchFamily="18" charset="0"/>
              </a:rPr>
              <a:t>Motivation</a:t>
            </a:r>
          </a:p>
          <a:p>
            <a:r>
              <a:rPr lang="en-US" sz="3000" b="1" dirty="0" smtClean="0">
                <a:latin typeface="Perpetua" pitchFamily="18" charset="0"/>
              </a:rPr>
              <a:t>Linking temporal records</a:t>
            </a:r>
          </a:p>
          <a:p>
            <a:pPr lvl="1"/>
            <a:r>
              <a:rPr lang="en-US" sz="2600" b="1" dirty="0" smtClean="0">
                <a:latin typeface="Perpetua" pitchFamily="18" charset="0"/>
              </a:rPr>
              <a:t>Decay</a:t>
            </a:r>
          </a:p>
          <a:p>
            <a:pPr lvl="1"/>
            <a:r>
              <a:rPr lang="en-US" sz="2600" b="1" dirty="0" smtClean="0">
                <a:latin typeface="Perpetua" pitchFamily="18" charset="0"/>
              </a:rPr>
              <a:t>Temporal clustering</a:t>
            </a:r>
          </a:p>
          <a:p>
            <a:pPr lvl="1"/>
            <a:r>
              <a:rPr lang="en-US" sz="2600" b="1" dirty="0" smtClean="0">
                <a:latin typeface="Perpetua" pitchFamily="18" charset="0"/>
              </a:rPr>
              <a:t>Demo</a:t>
            </a:r>
          </a:p>
          <a:p>
            <a:r>
              <a:rPr lang="en-US" sz="3000" b="1" dirty="0" smtClean="0">
                <a:latin typeface="Perpetua" pitchFamily="18" charset="0"/>
              </a:rPr>
              <a:t>Linking records of the same group</a:t>
            </a:r>
          </a:p>
          <a:p>
            <a:r>
              <a:rPr lang="en-US" sz="3000" b="1" dirty="0" smtClean="0">
                <a:latin typeface="Perpetua" pitchFamily="18" charset="0"/>
              </a:rPr>
              <a:t>Linking records with erroneous values</a:t>
            </a:r>
          </a:p>
          <a:p>
            <a:r>
              <a:rPr lang="en-US" sz="3000" b="1" dirty="0" smtClean="0">
                <a:latin typeface="Perpetua" pitchFamily="18" charset="0"/>
              </a:rPr>
              <a:t>Related work</a:t>
            </a:r>
          </a:p>
          <a:p>
            <a:r>
              <a:rPr lang="en-US" sz="3000" b="1" dirty="0" smtClean="0">
                <a:latin typeface="Perpetua" pitchFamily="18" charset="0"/>
              </a:rPr>
              <a:t>Conclusions</a:t>
            </a:r>
            <a:endParaRPr lang="en-US" sz="3000" b="1" dirty="0">
              <a:latin typeface="Perpetua" pitchFamily="18" charset="0"/>
            </a:endParaRPr>
          </a:p>
        </p:txBody>
      </p:sp>
      <p:sp>
        <p:nvSpPr>
          <p:cNvPr id="5" name="Slide Number Placeholder 4"/>
          <p:cNvSpPr>
            <a:spLocks noGrp="1"/>
          </p:cNvSpPr>
          <p:nvPr>
            <p:ph type="sldNum" sz="quarter" idx="11"/>
          </p:nvPr>
        </p:nvSpPr>
        <p:spPr/>
        <p:txBody>
          <a:bodyPr/>
          <a:lstStyle/>
          <a:p>
            <a:pPr>
              <a:defRPr/>
            </a:pPr>
            <a:r>
              <a:rPr lang="fr-FR" smtClean="0">
                <a:solidFill>
                  <a:srgbClr val="FFFFFF"/>
                </a:solidFill>
              </a:rPr>
              <a:t>•••</a:t>
            </a:r>
            <a:r>
              <a:rPr lang="fr-FR" smtClean="0">
                <a:solidFill>
                  <a:srgbClr val="FFCC66"/>
                </a:solidFill>
              </a:rPr>
              <a:t> </a:t>
            </a:r>
            <a:fld id="{177843A4-1041-4596-AC67-A94DB8AF36B8}" type="slidenum">
              <a:rPr lang="fr-FR" smtClean="0">
                <a:solidFill>
                  <a:srgbClr val="FFFFFF"/>
                </a:solidFill>
              </a:rPr>
              <a:pPr>
                <a:defRPr/>
              </a:pPr>
              <a:t>18</a:t>
            </a:fld>
            <a:endParaRPr lang="fr-FR">
              <a:solidFill>
                <a:srgbClr val="0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rbel" pitchFamily="34" charset="0"/>
              </a:rPr>
              <a:t>Disagreement Decay</a:t>
            </a:r>
            <a:endParaRPr lang="en-US"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p:txBody>
          <a:bodyPr>
            <a:normAutofit fontScale="92500" lnSpcReduction="10000"/>
          </a:bodyPr>
          <a:lstStyle/>
          <a:p>
            <a:r>
              <a:rPr lang="en-US" sz="3600" dirty="0" smtClean="0">
                <a:latin typeface="Corbel" pitchFamily="34" charset="0"/>
              </a:rPr>
              <a:t>Intuition: different values over a long time is not a strong indicator of referring to different entities.</a:t>
            </a:r>
          </a:p>
          <a:p>
            <a:pPr lvl="1"/>
            <a:endParaRPr lang="en-US" dirty="0" smtClean="0">
              <a:latin typeface="Corbel" pitchFamily="34" charset="0"/>
            </a:endParaRPr>
          </a:p>
          <a:p>
            <a:pPr lvl="1"/>
            <a:r>
              <a:rPr lang="en-US" sz="3500" dirty="0" smtClean="0">
                <a:latin typeface="Corbel" pitchFamily="34" charset="0"/>
              </a:rPr>
              <a:t>University of Washington (01-07)</a:t>
            </a:r>
          </a:p>
          <a:p>
            <a:pPr lvl="1"/>
            <a:r>
              <a:rPr lang="en-US" sz="3100" dirty="0" smtClean="0">
                <a:latin typeface="Corbel" pitchFamily="34" charset="0"/>
              </a:rPr>
              <a:t>AT&amp;T Labs-Research (07-date) </a:t>
            </a:r>
          </a:p>
          <a:p>
            <a:pPr lvl="1">
              <a:buNone/>
            </a:pPr>
            <a:endParaRPr lang="en-US" dirty="0" smtClean="0">
              <a:latin typeface="Corbel" pitchFamily="34" charset="0"/>
            </a:endParaRPr>
          </a:p>
          <a:p>
            <a:r>
              <a:rPr lang="en-US" sz="3600" dirty="0" smtClean="0">
                <a:latin typeface="Corbel" pitchFamily="34" charset="0"/>
              </a:rPr>
              <a:t>Definition (</a:t>
            </a:r>
            <a:r>
              <a:rPr lang="en-US" sz="3600" b="1" i="1" dirty="0" smtClean="0">
                <a:latin typeface="Corbel" pitchFamily="34" charset="0"/>
              </a:rPr>
              <a:t>Disagreement decay</a:t>
            </a:r>
            <a:r>
              <a:rPr lang="en-US" sz="3600" dirty="0" smtClean="0">
                <a:latin typeface="Corbel" pitchFamily="34" charset="0"/>
              </a:rPr>
              <a:t>) </a:t>
            </a:r>
          </a:p>
          <a:p>
            <a:pPr lvl="1"/>
            <a:r>
              <a:rPr lang="en-US" sz="3500" dirty="0" smtClean="0">
                <a:latin typeface="Corbel" pitchFamily="34" charset="0"/>
              </a:rPr>
              <a:t>Disagreement decay of attribute A over time ∆t is the probability that an entity changes its A-value within time ∆t. </a:t>
            </a:r>
          </a:p>
        </p:txBody>
      </p:sp>
      <p:sp>
        <p:nvSpPr>
          <p:cNvPr id="6" name="Slide Number Placeholder 5"/>
          <p:cNvSpPr>
            <a:spLocks noGrp="1"/>
          </p:cNvSpPr>
          <p:nvPr>
            <p:ph type="sldNum" sz="quarter" idx="11"/>
          </p:nvPr>
        </p:nvSpPr>
        <p:spPr/>
        <p:txBody>
          <a:bodyPr/>
          <a:lstStyle/>
          <a:p>
            <a:pPr>
              <a:defRPr/>
            </a:pPr>
            <a:r>
              <a:rPr lang="fr-FR" smtClean="0">
                <a:solidFill>
                  <a:srgbClr val="FFFFFF"/>
                </a:solidFill>
              </a:rPr>
              <a:t>•••</a:t>
            </a:r>
            <a:r>
              <a:rPr lang="fr-FR" smtClean="0">
                <a:solidFill>
                  <a:srgbClr val="FFCC66"/>
                </a:solidFill>
              </a:rPr>
              <a:t> </a:t>
            </a:r>
            <a:fld id="{177843A4-1041-4596-AC67-A94DB8AF36B8}" type="slidenum">
              <a:rPr lang="fr-FR" smtClean="0">
                <a:solidFill>
                  <a:srgbClr val="FFFFFF"/>
                </a:solidFill>
              </a:rPr>
              <a:pPr>
                <a:defRPr/>
              </a:pPr>
              <a:t>19</a:t>
            </a:fld>
            <a:endParaRPr lang="fr-FR">
              <a:solidFill>
                <a:srgbClr val="000000"/>
              </a:solidFill>
            </a:endParaRPr>
          </a:p>
        </p:txBody>
      </p:sp>
      <p:pic>
        <p:nvPicPr>
          <p:cNvPr id="3074" name="Picture 2"/>
          <p:cNvPicPr>
            <a:picLocks noChangeAspect="1" noChangeArrowheads="1"/>
          </p:cNvPicPr>
          <p:nvPr/>
        </p:nvPicPr>
        <p:blipFill>
          <a:blip r:embed="rId3" cstate="print"/>
          <a:srcRect/>
          <a:stretch>
            <a:fillRect/>
          </a:stretch>
        </p:blipFill>
        <p:spPr bwMode="auto">
          <a:xfrm>
            <a:off x="7261334" y="3124200"/>
            <a:ext cx="723900" cy="714375"/>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8061434" y="3124200"/>
            <a:ext cx="853966"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rbel" pitchFamily="34" charset="0"/>
              </a:rPr>
              <a:t>Real Stories (I)</a:t>
            </a:r>
            <a:endParaRPr lang="en-US"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sz="quarter" idx="1"/>
          </p:nvPr>
        </p:nvSpPr>
        <p:spPr/>
        <p:txBody>
          <a:bodyPr/>
          <a:lstStyle/>
          <a:p>
            <a:endParaRPr lang="en-US"/>
          </a:p>
        </p:txBody>
      </p:sp>
      <p:pic>
        <p:nvPicPr>
          <p:cNvPr id="4" name="Picture 2"/>
          <p:cNvPicPr>
            <a:picLocks noChangeAspect="1" noChangeArrowheads="1"/>
          </p:cNvPicPr>
          <p:nvPr/>
        </p:nvPicPr>
        <p:blipFill>
          <a:blip r:embed="rId3" cstate="print"/>
          <a:srcRect/>
          <a:stretch>
            <a:fillRect/>
          </a:stretch>
        </p:blipFill>
        <p:spPr bwMode="auto">
          <a:xfrm>
            <a:off x="228600" y="1409700"/>
            <a:ext cx="8667750" cy="5295900"/>
          </a:xfrm>
          <a:prstGeom prst="rect">
            <a:avLst/>
          </a:prstGeom>
          <a:noFill/>
          <a:ln w="9525">
            <a:noFill/>
            <a:miter lim="800000"/>
            <a:headEnd/>
            <a:tailEnd/>
          </a:ln>
        </p:spPr>
      </p:pic>
      <p:sp>
        <p:nvSpPr>
          <p:cNvPr id="5" name="Rounded Rectangle 4"/>
          <p:cNvSpPr/>
          <p:nvPr/>
        </p:nvSpPr>
        <p:spPr>
          <a:xfrm>
            <a:off x="152400" y="4076700"/>
            <a:ext cx="8763000" cy="8382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0"/>
            <a:ext cx="7772400" cy="1143000"/>
          </a:xfrm>
        </p:spPr>
        <p:txBody>
          <a:bodyPr/>
          <a:lstStyle/>
          <a:p>
            <a:r>
              <a:rPr lang="en-US" dirty="0" smtClean="0">
                <a:effectLst>
                  <a:outerShdw blurRad="38100" dist="38100" dir="2700000" algn="tl">
                    <a:srgbClr val="000000">
                      <a:alpha val="43137"/>
                    </a:srgbClr>
                  </a:outerShdw>
                </a:effectLst>
                <a:latin typeface="Corbel" pitchFamily="34" charset="0"/>
              </a:rPr>
              <a:t>Agreement Decay</a:t>
            </a:r>
            <a:endParaRPr lang="en-US"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a:xfrm>
            <a:off x="228600" y="1524000"/>
            <a:ext cx="8915400" cy="4572000"/>
          </a:xfrm>
        </p:spPr>
        <p:txBody>
          <a:bodyPr>
            <a:noAutofit/>
          </a:bodyPr>
          <a:lstStyle/>
          <a:p>
            <a:r>
              <a:rPr lang="en-US" sz="3300" dirty="0" smtClean="0">
                <a:latin typeface="Corbel" pitchFamily="34" charset="0"/>
              </a:rPr>
              <a:t>Intuition: the same value over a long time is not a strong indicator of referring to the same entities.</a:t>
            </a:r>
          </a:p>
          <a:p>
            <a:pPr lvl="2"/>
            <a:endParaRPr lang="en-US" sz="1100" dirty="0" smtClean="0">
              <a:latin typeface="Corbel" pitchFamily="34" charset="0"/>
            </a:endParaRPr>
          </a:p>
          <a:p>
            <a:pPr lvl="2"/>
            <a:r>
              <a:rPr lang="en-US" sz="3200" dirty="0" smtClean="0">
                <a:latin typeface="Corbel" pitchFamily="34" charset="0"/>
              </a:rPr>
              <a:t>Adam Smith: (1723-1790)</a:t>
            </a:r>
          </a:p>
          <a:p>
            <a:pPr lvl="2"/>
            <a:r>
              <a:rPr lang="en-US" sz="3200" dirty="0" smtClean="0">
                <a:latin typeface="Corbel" pitchFamily="34" charset="0"/>
              </a:rPr>
              <a:t>Adam Smith: (1965-)</a:t>
            </a:r>
          </a:p>
          <a:p>
            <a:pPr lvl="2">
              <a:buNone/>
            </a:pPr>
            <a:endParaRPr lang="en-US" sz="1050" dirty="0" smtClean="0">
              <a:latin typeface="Corbel" pitchFamily="34" charset="0"/>
            </a:endParaRPr>
          </a:p>
          <a:p>
            <a:r>
              <a:rPr lang="en-US" sz="3300" dirty="0" smtClean="0">
                <a:latin typeface="Corbel" pitchFamily="34" charset="0"/>
              </a:rPr>
              <a:t>Definition (</a:t>
            </a:r>
            <a:r>
              <a:rPr lang="en-US" sz="3300" b="1" i="1" dirty="0" smtClean="0">
                <a:latin typeface="Corbel" pitchFamily="34" charset="0"/>
              </a:rPr>
              <a:t>Agreement decay</a:t>
            </a:r>
            <a:r>
              <a:rPr lang="en-US" sz="3300" dirty="0" smtClean="0">
                <a:latin typeface="Corbel" pitchFamily="34" charset="0"/>
              </a:rPr>
              <a:t>) </a:t>
            </a:r>
          </a:p>
          <a:p>
            <a:pPr lvl="1"/>
            <a:r>
              <a:rPr lang="en-US" sz="3200" dirty="0" smtClean="0">
                <a:latin typeface="Corbel" pitchFamily="34" charset="0"/>
              </a:rPr>
              <a:t>Agreement decay of attribute A over time ∆t is the probability that different entities share the same A-value within time ∆t. </a:t>
            </a:r>
          </a:p>
        </p:txBody>
      </p:sp>
      <p:sp>
        <p:nvSpPr>
          <p:cNvPr id="6" name="Slide Number Placeholder 5"/>
          <p:cNvSpPr>
            <a:spLocks noGrp="1"/>
          </p:cNvSpPr>
          <p:nvPr>
            <p:ph type="sldNum" sz="quarter" idx="11"/>
          </p:nvPr>
        </p:nvSpPr>
        <p:spPr/>
        <p:txBody>
          <a:bodyPr/>
          <a:lstStyle/>
          <a:p>
            <a:pPr>
              <a:defRPr/>
            </a:pPr>
            <a:r>
              <a:rPr lang="fr-FR" smtClean="0">
                <a:solidFill>
                  <a:srgbClr val="FFFFFF"/>
                </a:solidFill>
              </a:rPr>
              <a:t>•••</a:t>
            </a:r>
            <a:r>
              <a:rPr lang="fr-FR" smtClean="0">
                <a:solidFill>
                  <a:srgbClr val="FFCC66"/>
                </a:solidFill>
              </a:rPr>
              <a:t> </a:t>
            </a:r>
            <a:fld id="{177843A4-1041-4596-AC67-A94DB8AF36B8}" type="slidenum">
              <a:rPr lang="fr-FR" smtClean="0">
                <a:solidFill>
                  <a:srgbClr val="FFFFFF"/>
                </a:solidFill>
              </a:rPr>
              <a:pPr>
                <a:defRPr/>
              </a:pPr>
              <a:t>20</a:t>
            </a:fld>
            <a:endParaRPr lang="fr-FR">
              <a:solidFill>
                <a:srgbClr val="000000"/>
              </a:solidFill>
            </a:endParaRPr>
          </a:p>
        </p:txBody>
      </p:sp>
      <p:pic>
        <p:nvPicPr>
          <p:cNvPr id="4" name="Picture 4"/>
          <p:cNvPicPr>
            <a:picLocks noChangeAspect="1" noChangeArrowheads="1"/>
          </p:cNvPicPr>
          <p:nvPr/>
        </p:nvPicPr>
        <p:blipFill>
          <a:blip r:embed="rId3" cstate="print"/>
          <a:srcRect/>
          <a:stretch>
            <a:fillRect/>
          </a:stretch>
        </p:blipFill>
        <p:spPr bwMode="auto">
          <a:xfrm>
            <a:off x="6034087" y="2771775"/>
            <a:ext cx="1149916" cy="1114425"/>
          </a:xfrm>
          <a:prstGeom prst="rect">
            <a:avLst/>
          </a:prstGeom>
          <a:noFill/>
          <a:ln w="9525">
            <a:noFill/>
            <a:miter lim="800000"/>
            <a:headEnd/>
            <a:tailEnd/>
          </a:ln>
        </p:spPr>
      </p:pic>
      <p:pic>
        <p:nvPicPr>
          <p:cNvPr id="5" name="Picture 5"/>
          <p:cNvPicPr>
            <a:picLocks noChangeAspect="1" noChangeArrowheads="1"/>
          </p:cNvPicPr>
          <p:nvPr/>
        </p:nvPicPr>
        <p:blipFill>
          <a:blip r:embed="rId4" cstate="print"/>
          <a:srcRect/>
          <a:stretch>
            <a:fillRect/>
          </a:stretch>
        </p:blipFill>
        <p:spPr bwMode="auto">
          <a:xfrm>
            <a:off x="7405687" y="2806836"/>
            <a:ext cx="1052513" cy="10793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rbel" pitchFamily="34" charset="0"/>
              </a:rPr>
              <a:t>Decay Curves</a:t>
            </a:r>
            <a:endParaRPr lang="en-US"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a:xfrm>
            <a:off x="533400" y="1447800"/>
            <a:ext cx="8229600" cy="4572000"/>
          </a:xfrm>
        </p:spPr>
        <p:txBody>
          <a:bodyPr>
            <a:normAutofit/>
          </a:bodyPr>
          <a:lstStyle/>
          <a:p>
            <a:r>
              <a:rPr lang="en-US" sz="3200" dirty="0" smtClean="0">
                <a:latin typeface="Corbel" pitchFamily="34" charset="0"/>
              </a:rPr>
              <a:t>Decay curves of address learnt from European Patent data</a:t>
            </a:r>
          </a:p>
          <a:p>
            <a:endParaRPr lang="en-US" sz="3200" dirty="0" smtClean="0">
              <a:latin typeface="Corbel" pitchFamily="34" charset="0"/>
            </a:endParaRPr>
          </a:p>
          <a:p>
            <a:endParaRPr lang="en-US" sz="3200" dirty="0" smtClean="0">
              <a:latin typeface="Corbel" pitchFamily="34" charset="0"/>
            </a:endParaRPr>
          </a:p>
          <a:p>
            <a:endParaRPr lang="en-US" sz="3200" dirty="0" smtClean="0">
              <a:latin typeface="Corbel" pitchFamily="34" charset="0"/>
            </a:endParaRPr>
          </a:p>
          <a:p>
            <a:endParaRPr lang="en-US" sz="3200" dirty="0" smtClean="0">
              <a:latin typeface="Corbel" pitchFamily="34" charset="0"/>
            </a:endParaRPr>
          </a:p>
          <a:p>
            <a:endParaRPr lang="en-US" sz="3200" dirty="0" smtClean="0">
              <a:latin typeface="Corbel" pitchFamily="34" charset="0"/>
            </a:endParaRPr>
          </a:p>
          <a:p>
            <a:endParaRPr lang="en-US" sz="3200" dirty="0">
              <a:latin typeface="Corbel" pitchFamily="34" charset="0"/>
            </a:endParaRPr>
          </a:p>
        </p:txBody>
      </p:sp>
      <p:sp>
        <p:nvSpPr>
          <p:cNvPr id="28" name="Slide Number Placeholder 27"/>
          <p:cNvSpPr>
            <a:spLocks noGrp="1"/>
          </p:cNvSpPr>
          <p:nvPr>
            <p:ph type="sldNum" sz="quarter" idx="11"/>
          </p:nvPr>
        </p:nvSpPr>
        <p:spPr/>
        <p:txBody>
          <a:bodyPr/>
          <a:lstStyle/>
          <a:p>
            <a:pPr>
              <a:defRPr/>
            </a:pPr>
            <a:r>
              <a:rPr lang="fr-FR" smtClean="0">
                <a:solidFill>
                  <a:srgbClr val="FFFFFF"/>
                </a:solidFill>
              </a:rPr>
              <a:t>•••</a:t>
            </a:r>
            <a:r>
              <a:rPr lang="fr-FR" smtClean="0">
                <a:solidFill>
                  <a:srgbClr val="FFCC66"/>
                </a:solidFill>
              </a:rPr>
              <a:t> </a:t>
            </a:r>
            <a:fld id="{177843A4-1041-4596-AC67-A94DB8AF36B8}" type="slidenum">
              <a:rPr lang="fr-FR" smtClean="0">
                <a:solidFill>
                  <a:srgbClr val="FFFFFF"/>
                </a:solidFill>
              </a:rPr>
              <a:pPr>
                <a:defRPr/>
              </a:pPr>
              <a:t>21</a:t>
            </a:fld>
            <a:endParaRPr lang="fr-FR">
              <a:solidFill>
                <a:srgbClr val="000000"/>
              </a:solidFill>
            </a:endParaRPr>
          </a:p>
        </p:txBody>
      </p:sp>
      <p:graphicFrame>
        <p:nvGraphicFramePr>
          <p:cNvPr id="5" name="Chart 4"/>
          <p:cNvGraphicFramePr/>
          <p:nvPr/>
        </p:nvGraphicFramePr>
        <p:xfrm>
          <a:off x="0" y="2438400"/>
          <a:ext cx="6096000" cy="3886200"/>
        </p:xfrm>
        <a:graphic>
          <a:graphicData uri="http://schemas.openxmlformats.org/drawingml/2006/chart">
            <c:chart xmlns:c="http://schemas.openxmlformats.org/drawingml/2006/chart" xmlns:r="http://schemas.openxmlformats.org/officeDocument/2006/relationships" r:id="rId3"/>
          </a:graphicData>
        </a:graphic>
      </p:graphicFrame>
      <p:cxnSp>
        <p:nvCxnSpPr>
          <p:cNvPr id="7" name="Elbow Connector 6"/>
          <p:cNvCxnSpPr/>
          <p:nvPr/>
        </p:nvCxnSpPr>
        <p:spPr>
          <a:xfrm>
            <a:off x="685800" y="6320135"/>
            <a:ext cx="838200" cy="1588"/>
          </a:xfrm>
          <a:prstGeom prst="bentConnector3">
            <a:avLst>
              <a:gd name="adj1" fmla="val 50000"/>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600200" y="6091535"/>
            <a:ext cx="3124200" cy="461665"/>
          </a:xfrm>
          <a:prstGeom prst="rect">
            <a:avLst/>
          </a:prstGeom>
          <a:noFill/>
        </p:spPr>
        <p:txBody>
          <a:bodyPr wrap="square" rtlCol="0">
            <a:spAutoFit/>
          </a:bodyPr>
          <a:lstStyle/>
          <a:p>
            <a:r>
              <a:rPr lang="en-US" sz="2400" b="1" dirty="0" smtClean="0">
                <a:latin typeface="Corbel" pitchFamily="34" charset="0"/>
              </a:rPr>
              <a:t>Disagreement decay</a:t>
            </a:r>
            <a:endParaRPr lang="en-US" sz="2400" b="1" dirty="0">
              <a:latin typeface="Corbel" pitchFamily="34" charset="0"/>
            </a:endParaRPr>
          </a:p>
        </p:txBody>
      </p:sp>
      <p:cxnSp>
        <p:nvCxnSpPr>
          <p:cNvPr id="9" name="Elbow Connector 8"/>
          <p:cNvCxnSpPr/>
          <p:nvPr/>
        </p:nvCxnSpPr>
        <p:spPr>
          <a:xfrm>
            <a:off x="4495800" y="6320135"/>
            <a:ext cx="838200" cy="1588"/>
          </a:xfrm>
          <a:prstGeom prst="bentConnector3">
            <a:avLst>
              <a:gd name="adj1" fmla="val 50000"/>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410200" y="6091535"/>
            <a:ext cx="3124200" cy="461665"/>
          </a:xfrm>
          <a:prstGeom prst="rect">
            <a:avLst/>
          </a:prstGeom>
          <a:noFill/>
        </p:spPr>
        <p:txBody>
          <a:bodyPr wrap="square" rtlCol="0">
            <a:spAutoFit/>
          </a:bodyPr>
          <a:lstStyle/>
          <a:p>
            <a:r>
              <a:rPr lang="en-US" sz="2400" b="1" dirty="0" smtClean="0">
                <a:latin typeface="Corbel" pitchFamily="34" charset="0"/>
              </a:rPr>
              <a:t>Agreement decay</a:t>
            </a:r>
            <a:endParaRPr lang="en-US" sz="2400" b="1" dirty="0">
              <a:latin typeface="Corbel" pitchFamily="34" charset="0"/>
            </a:endParaRPr>
          </a:p>
        </p:txBody>
      </p:sp>
      <p:sp>
        <p:nvSpPr>
          <p:cNvPr id="11" name="Text Box 14"/>
          <p:cNvSpPr txBox="1">
            <a:spLocks noChangeArrowheads="1"/>
          </p:cNvSpPr>
          <p:nvPr/>
        </p:nvSpPr>
        <p:spPr bwMode="auto">
          <a:xfrm>
            <a:off x="6019800" y="4191000"/>
            <a:ext cx="3962400" cy="1200329"/>
          </a:xfrm>
          <a:prstGeom prst="rect">
            <a:avLst/>
          </a:prstGeom>
          <a:noFill/>
          <a:ln w="9525">
            <a:noFill/>
            <a:miter lim="800000"/>
            <a:headEnd/>
            <a:tailEnd/>
          </a:ln>
        </p:spPr>
        <p:txBody>
          <a:bodyPr wrap="square">
            <a:spAutoFit/>
          </a:bodyPr>
          <a:lstStyle/>
          <a:p>
            <a:pPr>
              <a:spcBef>
                <a:spcPct val="50000"/>
              </a:spcBef>
            </a:pPr>
            <a:r>
              <a:rPr lang="en-US" dirty="0" smtClean="0"/>
              <a:t>Patent records: 1871</a:t>
            </a:r>
          </a:p>
          <a:p>
            <a:pPr>
              <a:spcBef>
                <a:spcPct val="50000"/>
              </a:spcBef>
            </a:pPr>
            <a:r>
              <a:rPr lang="en-US" dirty="0" smtClean="0"/>
              <a:t>Real-world inventors: 359</a:t>
            </a:r>
          </a:p>
          <a:p>
            <a:pPr algn="l">
              <a:spcBef>
                <a:spcPct val="50000"/>
              </a:spcBef>
            </a:pPr>
            <a:r>
              <a:rPr lang="en-US" dirty="0" smtClean="0"/>
              <a:t>In years: 1978 - 2003</a:t>
            </a:r>
            <a:endParaRPr lang="en-US" dirty="0"/>
          </a:p>
        </p:txBody>
      </p:sp>
      <p:grpSp>
        <p:nvGrpSpPr>
          <p:cNvPr id="25" name="Group 24"/>
          <p:cNvGrpSpPr/>
          <p:nvPr/>
        </p:nvGrpSpPr>
        <p:grpSpPr>
          <a:xfrm>
            <a:off x="990600" y="3810000"/>
            <a:ext cx="1066800" cy="1524000"/>
            <a:chOff x="990600" y="3810000"/>
            <a:chExt cx="1066800" cy="1524000"/>
          </a:xfrm>
        </p:grpSpPr>
        <p:cxnSp>
          <p:nvCxnSpPr>
            <p:cNvPr id="13" name="Straight Connector 12"/>
            <p:cNvCxnSpPr/>
            <p:nvPr/>
          </p:nvCxnSpPr>
          <p:spPr bwMode="auto">
            <a:xfrm flipV="1">
              <a:off x="1981200" y="3886200"/>
              <a:ext cx="0" cy="144780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14" name="Straight Connector 13"/>
            <p:cNvCxnSpPr/>
            <p:nvPr/>
          </p:nvCxnSpPr>
          <p:spPr bwMode="auto">
            <a:xfrm>
              <a:off x="990600" y="3886200"/>
              <a:ext cx="99060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sp>
          <p:nvSpPr>
            <p:cNvPr id="18" name="Oval 17"/>
            <p:cNvSpPr/>
            <p:nvPr/>
          </p:nvSpPr>
          <p:spPr bwMode="auto">
            <a:xfrm>
              <a:off x="1828800" y="3810000"/>
              <a:ext cx="228600" cy="228600"/>
            </a:xfrm>
            <a:prstGeom prst="ellipse">
              <a:avLst/>
            </a:prstGeom>
            <a:solidFill>
              <a:srgbClr val="C00000"/>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grpSp>
      <p:grpSp>
        <p:nvGrpSpPr>
          <p:cNvPr id="27" name="Group 26"/>
          <p:cNvGrpSpPr/>
          <p:nvPr/>
        </p:nvGrpSpPr>
        <p:grpSpPr>
          <a:xfrm>
            <a:off x="990600" y="2667000"/>
            <a:ext cx="2971800" cy="2667000"/>
            <a:chOff x="990600" y="2667000"/>
            <a:chExt cx="2971800" cy="2667000"/>
          </a:xfrm>
        </p:grpSpPr>
        <p:sp>
          <p:nvSpPr>
            <p:cNvPr id="19" name="Oval 18"/>
            <p:cNvSpPr/>
            <p:nvPr/>
          </p:nvSpPr>
          <p:spPr bwMode="auto">
            <a:xfrm>
              <a:off x="3733800" y="2667000"/>
              <a:ext cx="228600" cy="228600"/>
            </a:xfrm>
            <a:prstGeom prst="ellipse">
              <a:avLst/>
            </a:prstGeom>
            <a:solidFill>
              <a:srgbClr val="C00000"/>
            </a:solidFill>
            <a:ln>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cxnSp>
          <p:nvCxnSpPr>
            <p:cNvPr id="20" name="Straight Connector 19"/>
            <p:cNvCxnSpPr/>
            <p:nvPr/>
          </p:nvCxnSpPr>
          <p:spPr bwMode="auto">
            <a:xfrm flipV="1">
              <a:off x="3886200" y="2819400"/>
              <a:ext cx="0" cy="2514600"/>
            </a:xfrm>
            <a:prstGeom prst="line">
              <a:avLst/>
            </a:prstGeom>
            <a:solidFill>
              <a:schemeClr val="accent1"/>
            </a:solidFill>
            <a:ln w="9525" cap="flat" cmpd="sng" algn="ctr">
              <a:solidFill>
                <a:schemeClr val="tx1"/>
              </a:solidFill>
              <a:prstDash val="dash"/>
              <a:round/>
              <a:headEnd type="none" w="med" len="med"/>
              <a:tailEnd type="none" w="med" len="med"/>
            </a:ln>
            <a:effectLst/>
          </p:spPr>
        </p:cxnSp>
        <p:cxnSp>
          <p:nvCxnSpPr>
            <p:cNvPr id="22" name="Straight Connector 21"/>
            <p:cNvCxnSpPr/>
            <p:nvPr/>
          </p:nvCxnSpPr>
          <p:spPr bwMode="auto">
            <a:xfrm flipH="1">
              <a:off x="990600" y="2743200"/>
              <a:ext cx="2667000" cy="0"/>
            </a:xfrm>
            <a:prstGeom prst="line">
              <a:avLst/>
            </a:prstGeom>
            <a:solidFill>
              <a:schemeClr val="accent1"/>
            </a:solidFill>
            <a:ln w="9525" cap="flat" cmpd="sng" algn="ctr">
              <a:solidFill>
                <a:schemeClr val="tx1"/>
              </a:solidFill>
              <a:prstDash val="dash"/>
              <a:round/>
              <a:headEnd type="none" w="med" len="med"/>
              <a:tailEnd type="none" w="med" len="med"/>
            </a:ln>
            <a:effectLst/>
          </p:spPr>
        </p:cxn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traight Arrow Connector 41"/>
          <p:cNvCxnSpPr/>
          <p:nvPr/>
        </p:nvCxnSpPr>
        <p:spPr>
          <a:xfrm>
            <a:off x="815673" y="2117653"/>
            <a:ext cx="4263571" cy="103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43" name="Straight Arrow Connector 42"/>
          <p:cNvCxnSpPr/>
          <p:nvPr/>
        </p:nvCxnSpPr>
        <p:spPr>
          <a:xfrm>
            <a:off x="815673" y="3167761"/>
            <a:ext cx="4263571" cy="103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44" name="TextBox 43"/>
          <p:cNvSpPr txBox="1"/>
          <p:nvPr/>
        </p:nvSpPr>
        <p:spPr>
          <a:xfrm>
            <a:off x="455386" y="1977009"/>
            <a:ext cx="41229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i="1" kern="0" dirty="0" smtClean="0">
                <a:solidFill>
                  <a:sysClr val="windowText" lastClr="000000"/>
                </a:solidFill>
              </a:rPr>
              <a:t>E1</a:t>
            </a:r>
            <a:endParaRPr kumimoji="0" lang="en-US" sz="1400" i="1" u="none" strike="noStrike" kern="0" cap="none" spc="0" normalizeH="0" baseline="0" noProof="0" dirty="0">
              <a:ln>
                <a:noFill/>
              </a:ln>
              <a:solidFill>
                <a:sysClr val="windowText" lastClr="000000"/>
              </a:solidFill>
              <a:effectLst/>
              <a:uLnTx/>
              <a:uFillTx/>
            </a:endParaRPr>
          </a:p>
        </p:txBody>
      </p:sp>
      <p:sp>
        <p:nvSpPr>
          <p:cNvPr id="46" name="Oval 45"/>
          <p:cNvSpPr/>
          <p:nvPr/>
        </p:nvSpPr>
        <p:spPr>
          <a:xfrm>
            <a:off x="951745" y="2068250"/>
            <a:ext cx="90714" cy="98806"/>
          </a:xfrm>
          <a:prstGeom prst="ellipse">
            <a:avLst/>
          </a:prstGeom>
          <a:blipFill>
            <a:blip r:embed="rId3" cstate="print"/>
            <a:tile tx="0" ty="0" sx="100000" sy="100000" flip="none" algn="tl"/>
          </a:blipFill>
          <a:ln/>
        </p:spPr>
        <p:style>
          <a:lnRef idx="2">
            <a:schemeClr val="accent2"/>
          </a:lnRef>
          <a:fillRef idx="1">
            <a:schemeClr val="lt1"/>
          </a:fillRef>
          <a:effectRef idx="0">
            <a:schemeClr val="accent2"/>
          </a:effectRef>
          <a:fontRef idx="minor">
            <a:schemeClr val="dk1"/>
          </a:fontRef>
        </p:style>
        <p:txBody>
          <a:bodyPr rtlCol="0" anchor="ctr"/>
          <a:lstStyle/>
          <a:p>
            <a:pPr algn="ctr">
              <a:defRPr/>
            </a:pPr>
            <a:endParaRPr lang="en-US" sz="1400" kern="0" dirty="0">
              <a:solidFill>
                <a:sysClr val="window" lastClr="FFFFFF"/>
              </a:solidFill>
              <a:latin typeface="Corbel"/>
            </a:endParaRPr>
          </a:p>
        </p:txBody>
      </p:sp>
      <p:sp>
        <p:nvSpPr>
          <p:cNvPr id="48" name="Oval 47"/>
          <p:cNvSpPr/>
          <p:nvPr/>
        </p:nvSpPr>
        <p:spPr>
          <a:xfrm>
            <a:off x="2357816" y="3118358"/>
            <a:ext cx="90714" cy="98806"/>
          </a:xfrm>
          <a:prstGeom prst="ellipse">
            <a:avLst/>
          </a:prstGeom>
          <a:solidFill>
            <a:srgbClr val="D34817"/>
          </a:solidFill>
          <a:ln w="25400" cap="flat" cmpd="sng" algn="ctr">
            <a:solidFill>
              <a:srgbClr val="D3481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49" name="Oval 48"/>
          <p:cNvSpPr/>
          <p:nvPr/>
        </p:nvSpPr>
        <p:spPr>
          <a:xfrm>
            <a:off x="3902529" y="3125923"/>
            <a:ext cx="90714" cy="98806"/>
          </a:xfrm>
          <a:prstGeom prst="ellipse">
            <a:avLst/>
          </a:prstGeom>
          <a:solidFill>
            <a:srgbClr val="D34817"/>
          </a:solidFill>
          <a:ln w="25400" cap="flat" cmpd="sng" algn="ctr">
            <a:solidFill>
              <a:srgbClr val="D3481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50" name="Oval 49"/>
          <p:cNvSpPr/>
          <p:nvPr/>
        </p:nvSpPr>
        <p:spPr>
          <a:xfrm>
            <a:off x="4673600" y="3118358"/>
            <a:ext cx="90714" cy="98806"/>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51" name="TextBox 50"/>
          <p:cNvSpPr txBox="1"/>
          <p:nvPr/>
        </p:nvSpPr>
        <p:spPr>
          <a:xfrm>
            <a:off x="815673" y="2117653"/>
            <a:ext cx="109114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i="1" kern="0" dirty="0" smtClean="0">
                <a:solidFill>
                  <a:sysClr val="windowText" lastClr="000000"/>
                </a:solidFill>
              </a:rPr>
              <a:t>1991</a:t>
            </a:r>
          </a:p>
        </p:txBody>
      </p:sp>
      <p:sp>
        <p:nvSpPr>
          <p:cNvPr id="53" name="TextBox 52"/>
          <p:cNvSpPr txBox="1"/>
          <p:nvPr/>
        </p:nvSpPr>
        <p:spPr>
          <a:xfrm>
            <a:off x="2178957" y="3124200"/>
            <a:ext cx="71664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sysClr val="windowText" lastClr="000000"/>
                </a:solidFill>
                <a:effectLst/>
                <a:uLnTx/>
                <a:uFillTx/>
              </a:rPr>
              <a:t>2004</a:t>
            </a:r>
            <a:endParaRPr kumimoji="0" lang="en-US" sz="1400" i="0" u="none" strike="noStrike" kern="0" cap="none" spc="0" normalizeH="0" baseline="0" noProof="0" dirty="0">
              <a:ln>
                <a:noFill/>
              </a:ln>
              <a:solidFill>
                <a:sysClr val="windowText" lastClr="000000"/>
              </a:solidFill>
              <a:effectLst/>
              <a:uLnTx/>
              <a:uFillTx/>
            </a:endParaRPr>
          </a:p>
        </p:txBody>
      </p:sp>
      <p:sp>
        <p:nvSpPr>
          <p:cNvPr id="54" name="TextBox 53"/>
          <p:cNvSpPr txBox="1"/>
          <p:nvPr/>
        </p:nvSpPr>
        <p:spPr>
          <a:xfrm>
            <a:off x="3721100" y="3125923"/>
            <a:ext cx="680357"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sysClr val="windowText" lastClr="000000"/>
                </a:solidFill>
                <a:effectLst/>
                <a:uLnTx/>
                <a:uFillTx/>
              </a:rPr>
              <a:t>2009</a:t>
            </a:r>
            <a:endParaRPr kumimoji="0" lang="en-US" sz="1400" i="0" u="none" strike="noStrike" kern="0" cap="none" spc="0" normalizeH="0" baseline="0" noProof="0" dirty="0">
              <a:ln>
                <a:noFill/>
              </a:ln>
              <a:solidFill>
                <a:sysClr val="windowText" lastClr="000000"/>
              </a:solidFill>
              <a:effectLst/>
              <a:uLnTx/>
              <a:uFillTx/>
            </a:endParaRPr>
          </a:p>
        </p:txBody>
      </p:sp>
      <p:sp>
        <p:nvSpPr>
          <p:cNvPr id="55" name="TextBox 54"/>
          <p:cNvSpPr txBox="1"/>
          <p:nvPr/>
        </p:nvSpPr>
        <p:spPr>
          <a:xfrm>
            <a:off x="4492171" y="3125923"/>
            <a:ext cx="75253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sysClr val="windowText" lastClr="000000"/>
                </a:solidFill>
                <a:effectLst/>
                <a:uLnTx/>
                <a:uFillTx/>
              </a:rPr>
              <a:t>2010</a:t>
            </a:r>
            <a:endParaRPr kumimoji="0" lang="en-US" sz="1400" i="0" u="none" strike="noStrike" kern="0" cap="none" spc="0" normalizeH="0" baseline="0" noProof="0" dirty="0">
              <a:ln>
                <a:noFill/>
              </a:ln>
              <a:solidFill>
                <a:sysClr val="windowText" lastClr="000000"/>
              </a:solidFill>
              <a:effectLst/>
              <a:uLnTx/>
              <a:uFillTx/>
            </a:endParaRPr>
          </a:p>
        </p:txBody>
      </p:sp>
      <p:sp>
        <p:nvSpPr>
          <p:cNvPr id="56" name="TextBox 55"/>
          <p:cNvSpPr txBox="1"/>
          <p:nvPr/>
        </p:nvSpPr>
        <p:spPr>
          <a:xfrm>
            <a:off x="682171" y="1828800"/>
            <a:ext cx="1726141" cy="307777"/>
          </a:xfrm>
          <a:prstGeom prst="rect">
            <a:avLst/>
          </a:prstGeom>
          <a:noFill/>
        </p:spPr>
        <p:txBody>
          <a:bodyPr wrap="square" rtlCol="0">
            <a:spAutoFit/>
          </a:bodyPr>
          <a:lstStyle/>
          <a:p>
            <a:r>
              <a:rPr lang="en-US" sz="1400" dirty="0" smtClean="0"/>
              <a:t>R. P. Institute</a:t>
            </a:r>
            <a:endParaRPr kumimoji="0" lang="en-US" sz="1400" i="1" u="none" strike="noStrike" kern="0" cap="none" spc="0" normalizeH="0" baseline="0" noProof="0" dirty="0">
              <a:ln>
                <a:noFill/>
              </a:ln>
              <a:solidFill>
                <a:sysClr val="windowText" lastClr="000000"/>
              </a:solidFill>
              <a:effectLst/>
              <a:uLnTx/>
              <a:uFillTx/>
            </a:endParaRPr>
          </a:p>
        </p:txBody>
      </p:sp>
      <p:sp>
        <p:nvSpPr>
          <p:cNvPr id="58" name="TextBox 57"/>
          <p:cNvSpPr txBox="1"/>
          <p:nvPr/>
        </p:nvSpPr>
        <p:spPr>
          <a:xfrm>
            <a:off x="3429001" y="2787950"/>
            <a:ext cx="1017814" cy="307777"/>
          </a:xfrm>
          <a:prstGeom prst="rect">
            <a:avLst/>
          </a:prstGeom>
          <a:noFill/>
        </p:spPr>
        <p:txBody>
          <a:bodyPr wrap="square" rtlCol="0">
            <a:spAutoFit/>
          </a:bodyPr>
          <a:lstStyle/>
          <a:p>
            <a:pPr lvl="0"/>
            <a:r>
              <a:rPr lang="en-US" sz="1400" dirty="0" smtClean="0"/>
              <a:t>AT&amp;T</a:t>
            </a:r>
            <a:endParaRPr kumimoji="0" lang="en-US" sz="1400" i="0" u="none" strike="noStrike" kern="0" cap="none" spc="0" normalizeH="0" baseline="0" noProof="0" dirty="0">
              <a:ln>
                <a:noFill/>
              </a:ln>
              <a:solidFill>
                <a:sysClr val="windowText" lastClr="000000"/>
              </a:solidFill>
              <a:effectLst/>
              <a:uLnTx/>
              <a:uFillTx/>
            </a:endParaRPr>
          </a:p>
        </p:txBody>
      </p:sp>
      <p:sp>
        <p:nvSpPr>
          <p:cNvPr id="59" name="TextBox 58"/>
          <p:cNvSpPr txBox="1"/>
          <p:nvPr/>
        </p:nvSpPr>
        <p:spPr>
          <a:xfrm>
            <a:off x="2224314" y="2787950"/>
            <a:ext cx="589643" cy="307777"/>
          </a:xfrm>
          <a:prstGeom prst="rect">
            <a:avLst/>
          </a:prstGeom>
          <a:noFill/>
        </p:spPr>
        <p:txBody>
          <a:bodyPr wrap="square" rtlCol="0">
            <a:spAutoFit/>
          </a:bodyPr>
          <a:lstStyle/>
          <a:p>
            <a:pPr lvl="0"/>
            <a:r>
              <a:rPr lang="en-US" sz="1400" dirty="0" smtClean="0"/>
              <a:t>UW</a:t>
            </a:r>
            <a:endParaRPr kumimoji="0" lang="en-US" sz="1400" i="0" u="none" strike="noStrike" kern="0" cap="none" spc="0" normalizeH="0" baseline="0" noProof="0" dirty="0">
              <a:ln>
                <a:noFill/>
              </a:ln>
              <a:solidFill>
                <a:sysClr val="windowText" lastClr="000000"/>
              </a:solidFill>
              <a:effectLst/>
              <a:uLnTx/>
              <a:uFillTx/>
            </a:endParaRPr>
          </a:p>
        </p:txBody>
      </p:sp>
      <p:sp>
        <p:nvSpPr>
          <p:cNvPr id="77" name="TextBox 76"/>
          <p:cNvSpPr txBox="1"/>
          <p:nvPr/>
        </p:nvSpPr>
        <p:spPr>
          <a:xfrm>
            <a:off x="455386" y="3034682"/>
            <a:ext cx="41229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i="1" kern="0" dirty="0" smtClean="0">
                <a:solidFill>
                  <a:sysClr val="windowText" lastClr="000000"/>
                </a:solidFill>
              </a:rPr>
              <a:t>E2</a:t>
            </a:r>
            <a:endParaRPr kumimoji="0" lang="en-US" sz="1400" i="1" u="none" strike="noStrike" kern="0" cap="none" spc="0" normalizeH="0" baseline="0" noProof="0" dirty="0">
              <a:ln>
                <a:noFill/>
              </a:ln>
              <a:solidFill>
                <a:sysClr val="windowText" lastClr="000000"/>
              </a:solidFill>
              <a:effectLst/>
              <a:uLnTx/>
              <a:uFillTx/>
            </a:endParaRPr>
          </a:p>
        </p:txBody>
      </p:sp>
      <p:cxnSp>
        <p:nvCxnSpPr>
          <p:cNvPr id="78" name="Straight Arrow Connector 77"/>
          <p:cNvCxnSpPr/>
          <p:nvPr/>
        </p:nvCxnSpPr>
        <p:spPr>
          <a:xfrm>
            <a:off x="815673" y="4242126"/>
            <a:ext cx="4263571" cy="103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79" name="Oval 78"/>
          <p:cNvSpPr/>
          <p:nvPr/>
        </p:nvSpPr>
        <p:spPr>
          <a:xfrm>
            <a:off x="2357816" y="4192723"/>
            <a:ext cx="90714" cy="98806"/>
          </a:xfrm>
          <a:prstGeom prst="ellipse">
            <a:avLst/>
          </a:prstGeom>
          <a:solidFill>
            <a:srgbClr val="D34817"/>
          </a:solidFill>
          <a:ln w="25400" cap="flat" cmpd="sng" algn="ctr">
            <a:solidFill>
              <a:srgbClr val="D3481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80" name="Oval 79"/>
          <p:cNvSpPr/>
          <p:nvPr/>
        </p:nvSpPr>
        <p:spPr>
          <a:xfrm>
            <a:off x="3312886" y="4192723"/>
            <a:ext cx="90714" cy="98806"/>
          </a:xfrm>
          <a:prstGeom prst="ellipse">
            <a:avLst/>
          </a:prstGeom>
          <a:solidFill>
            <a:srgbClr val="D34817"/>
          </a:solidFill>
          <a:ln w="25400" cap="flat" cmpd="sng" algn="ctr">
            <a:solidFill>
              <a:srgbClr val="D3481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81" name="Oval 80"/>
          <p:cNvSpPr/>
          <p:nvPr/>
        </p:nvSpPr>
        <p:spPr>
          <a:xfrm>
            <a:off x="4673600" y="4192723"/>
            <a:ext cx="90714" cy="98806"/>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82" name="TextBox 81"/>
          <p:cNvSpPr txBox="1"/>
          <p:nvPr/>
        </p:nvSpPr>
        <p:spPr>
          <a:xfrm>
            <a:off x="2178957" y="4192723"/>
            <a:ext cx="63757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sysClr val="windowText" lastClr="000000"/>
                </a:solidFill>
                <a:effectLst/>
                <a:uLnTx/>
                <a:uFillTx/>
              </a:rPr>
              <a:t>2004</a:t>
            </a:r>
            <a:endParaRPr kumimoji="0" lang="en-US" sz="1400" i="0" u="none" strike="noStrike" kern="0" cap="none" spc="0" normalizeH="0" baseline="0" noProof="0" dirty="0">
              <a:ln>
                <a:noFill/>
              </a:ln>
              <a:solidFill>
                <a:sysClr val="windowText" lastClr="000000"/>
              </a:solidFill>
              <a:effectLst/>
              <a:uLnTx/>
              <a:uFillTx/>
            </a:endParaRPr>
          </a:p>
        </p:txBody>
      </p:sp>
      <p:sp>
        <p:nvSpPr>
          <p:cNvPr id="83" name="TextBox 82"/>
          <p:cNvSpPr txBox="1"/>
          <p:nvPr/>
        </p:nvSpPr>
        <p:spPr>
          <a:xfrm>
            <a:off x="3131457" y="4192723"/>
            <a:ext cx="63500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sysClr val="windowText" lastClr="000000"/>
                </a:solidFill>
                <a:effectLst/>
                <a:uLnTx/>
                <a:uFillTx/>
              </a:rPr>
              <a:t>2008</a:t>
            </a:r>
            <a:endParaRPr kumimoji="0" lang="en-US" sz="1400" i="0" u="none" strike="noStrike" kern="0" cap="none" spc="0" normalizeH="0" baseline="0" noProof="0" dirty="0">
              <a:ln>
                <a:noFill/>
              </a:ln>
              <a:solidFill>
                <a:sysClr val="windowText" lastClr="000000"/>
              </a:solidFill>
              <a:effectLst/>
              <a:uLnTx/>
              <a:uFillTx/>
            </a:endParaRPr>
          </a:p>
        </p:txBody>
      </p:sp>
      <p:sp>
        <p:nvSpPr>
          <p:cNvPr id="84" name="TextBox 83"/>
          <p:cNvSpPr txBox="1"/>
          <p:nvPr/>
        </p:nvSpPr>
        <p:spPr>
          <a:xfrm>
            <a:off x="4343400" y="4192723"/>
            <a:ext cx="693057"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400" i="0" u="none" strike="noStrike" kern="0" cap="none" spc="0" normalizeH="0" baseline="0" noProof="0" dirty="0" smtClean="0">
                <a:ln>
                  <a:noFill/>
                </a:ln>
                <a:solidFill>
                  <a:sysClr val="windowText" lastClr="000000"/>
                </a:solidFill>
                <a:effectLst/>
                <a:uLnTx/>
                <a:uFillTx/>
              </a:rPr>
              <a:t>2010</a:t>
            </a:r>
            <a:endParaRPr kumimoji="0" lang="en-US" sz="1400" i="0" u="none" strike="noStrike" kern="0" cap="none" spc="0" normalizeH="0" baseline="0" noProof="0" dirty="0">
              <a:ln>
                <a:noFill/>
              </a:ln>
              <a:solidFill>
                <a:sysClr val="windowText" lastClr="000000"/>
              </a:solidFill>
              <a:effectLst/>
              <a:uLnTx/>
              <a:uFillTx/>
            </a:endParaRPr>
          </a:p>
        </p:txBody>
      </p:sp>
      <p:sp>
        <p:nvSpPr>
          <p:cNvPr id="85" name="TextBox 84"/>
          <p:cNvSpPr txBox="1"/>
          <p:nvPr/>
        </p:nvSpPr>
        <p:spPr>
          <a:xfrm>
            <a:off x="3131457" y="3906693"/>
            <a:ext cx="771071" cy="307777"/>
          </a:xfrm>
          <a:prstGeom prst="rect">
            <a:avLst/>
          </a:prstGeom>
          <a:noFill/>
        </p:spPr>
        <p:txBody>
          <a:bodyPr wrap="square" rtlCol="0">
            <a:spAutoFit/>
          </a:bodyPr>
          <a:lstStyle/>
          <a:p>
            <a:pPr lvl="0"/>
            <a:r>
              <a:rPr lang="en-US" sz="1400" dirty="0" smtClean="0"/>
              <a:t>MSR</a:t>
            </a:r>
            <a:endParaRPr kumimoji="0" lang="en-US" sz="1400" i="0" u="none" strike="noStrike" kern="0" cap="none" spc="0" normalizeH="0" baseline="0" noProof="0" dirty="0">
              <a:ln>
                <a:noFill/>
              </a:ln>
              <a:solidFill>
                <a:sysClr val="windowText" lastClr="000000"/>
              </a:solidFill>
              <a:effectLst/>
              <a:uLnTx/>
              <a:uFillTx/>
            </a:endParaRPr>
          </a:p>
        </p:txBody>
      </p:sp>
      <p:sp>
        <p:nvSpPr>
          <p:cNvPr id="86" name="TextBox 85"/>
          <p:cNvSpPr txBox="1"/>
          <p:nvPr/>
        </p:nvSpPr>
        <p:spPr>
          <a:xfrm>
            <a:off x="1905000" y="3906693"/>
            <a:ext cx="863601" cy="307777"/>
          </a:xfrm>
          <a:prstGeom prst="rect">
            <a:avLst/>
          </a:prstGeom>
          <a:noFill/>
        </p:spPr>
        <p:txBody>
          <a:bodyPr wrap="square" rtlCol="0">
            <a:spAutoFit/>
          </a:bodyPr>
          <a:lstStyle/>
          <a:p>
            <a:pPr lvl="0"/>
            <a:r>
              <a:rPr lang="en-US" sz="1400" dirty="0" smtClean="0"/>
              <a:t>UIUC</a:t>
            </a:r>
            <a:endParaRPr kumimoji="0" lang="en-US" sz="1400" i="0" u="none" strike="noStrike" kern="0" cap="none" spc="0" normalizeH="0" baseline="0" noProof="0" dirty="0">
              <a:ln>
                <a:noFill/>
              </a:ln>
              <a:solidFill>
                <a:sysClr val="windowText" lastClr="000000"/>
              </a:solidFill>
              <a:effectLst/>
              <a:uLnTx/>
              <a:uFillTx/>
            </a:endParaRPr>
          </a:p>
        </p:txBody>
      </p:sp>
      <p:sp>
        <p:nvSpPr>
          <p:cNvPr id="87" name="TextBox 86"/>
          <p:cNvSpPr txBox="1"/>
          <p:nvPr/>
        </p:nvSpPr>
        <p:spPr>
          <a:xfrm>
            <a:off x="455386" y="4109047"/>
            <a:ext cx="412292" cy="30777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i="1" kern="0" dirty="0" smtClean="0">
                <a:solidFill>
                  <a:sysClr val="windowText" lastClr="000000"/>
                </a:solidFill>
              </a:rPr>
              <a:t>E3</a:t>
            </a:r>
            <a:endParaRPr kumimoji="0" lang="en-US" sz="1400" i="1" u="none" strike="noStrike" kern="0" cap="none" spc="0" normalizeH="0" baseline="0" noProof="0" dirty="0">
              <a:ln>
                <a:noFill/>
              </a:ln>
              <a:solidFill>
                <a:sysClr val="windowText" lastClr="000000"/>
              </a:solidFill>
              <a:effectLst/>
              <a:uLnTx/>
              <a:uFillTx/>
            </a:endParaRPr>
          </a:p>
        </p:txBody>
      </p:sp>
      <p:sp>
        <p:nvSpPr>
          <p:cNvPr id="88" name="Oval 87"/>
          <p:cNvSpPr/>
          <p:nvPr/>
        </p:nvSpPr>
        <p:spPr>
          <a:xfrm>
            <a:off x="2904671" y="5346573"/>
            <a:ext cx="90714" cy="98806"/>
          </a:xfrm>
          <a:prstGeom prst="ellipse">
            <a:avLst/>
          </a:prstGeom>
          <a:solidFill>
            <a:srgbClr val="D34817"/>
          </a:solidFill>
          <a:ln w="25400" cap="flat" cmpd="sng" algn="ctr">
            <a:solidFill>
              <a:srgbClr val="D3481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89" name="TextBox 88"/>
          <p:cNvSpPr txBox="1"/>
          <p:nvPr/>
        </p:nvSpPr>
        <p:spPr>
          <a:xfrm>
            <a:off x="3038173" y="5257800"/>
            <a:ext cx="2143427"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i="1" kern="0" dirty="0" smtClean="0">
                <a:solidFill>
                  <a:sysClr val="windowText" lastClr="000000"/>
                </a:solidFill>
              </a:rPr>
              <a:t>Change point</a:t>
            </a:r>
          </a:p>
        </p:txBody>
      </p:sp>
      <p:sp>
        <p:nvSpPr>
          <p:cNvPr id="92" name="Oval 91"/>
          <p:cNvSpPr/>
          <p:nvPr/>
        </p:nvSpPr>
        <p:spPr>
          <a:xfrm>
            <a:off x="228600" y="5641132"/>
            <a:ext cx="90714" cy="98806"/>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93" name="TextBox 92"/>
          <p:cNvSpPr txBox="1"/>
          <p:nvPr/>
        </p:nvSpPr>
        <p:spPr>
          <a:xfrm>
            <a:off x="319314" y="5544185"/>
            <a:ext cx="1566285"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i="1" kern="0" dirty="0" smtClean="0">
                <a:solidFill>
                  <a:sysClr val="windowText" lastClr="000000"/>
                </a:solidFill>
              </a:rPr>
              <a:t>Last time point</a:t>
            </a:r>
          </a:p>
        </p:txBody>
      </p:sp>
      <p:sp>
        <p:nvSpPr>
          <p:cNvPr id="94" name="TextBox 93"/>
          <p:cNvSpPr txBox="1"/>
          <p:nvPr/>
        </p:nvSpPr>
        <p:spPr>
          <a:xfrm>
            <a:off x="799890" y="2533549"/>
            <a:ext cx="725714" cy="307777"/>
          </a:xfrm>
          <a:prstGeom prst="rect">
            <a:avLst/>
          </a:prstGeom>
          <a:noFill/>
        </p:spPr>
        <p:txBody>
          <a:bodyPr wrap="square" rtlCol="0">
            <a:spAutoFit/>
          </a:bodyPr>
          <a:lstStyle/>
          <a:p>
            <a:r>
              <a:rPr lang="en-US" sz="1400" noProof="0" dirty="0" smtClean="0">
                <a:latin typeface="Arial Narrow"/>
              </a:rPr>
              <a:t>∆</a:t>
            </a:r>
            <a:r>
              <a:rPr lang="en-US" sz="1400" kern="0" dirty="0" smtClean="0">
                <a:solidFill>
                  <a:sysClr val="windowText" lastClr="000000"/>
                </a:solidFill>
              </a:rPr>
              <a:t>t=1</a:t>
            </a:r>
            <a:r>
              <a:rPr lang="en-US" sz="1400" noProof="0" dirty="0" smtClean="0"/>
              <a:t> </a:t>
            </a:r>
            <a:endParaRPr kumimoji="0" lang="en-US" sz="1400" i="1" u="none" strike="noStrike" kern="0" cap="none" spc="0" normalizeH="0" baseline="0" noProof="0" dirty="0">
              <a:ln>
                <a:noFill/>
              </a:ln>
              <a:solidFill>
                <a:sysClr val="windowText" lastClr="000000"/>
              </a:solidFill>
              <a:effectLst/>
              <a:uLnTx/>
              <a:uFillTx/>
            </a:endParaRPr>
          </a:p>
        </p:txBody>
      </p:sp>
      <p:cxnSp>
        <p:nvCxnSpPr>
          <p:cNvPr id="97" name="Elbow Connector 96"/>
          <p:cNvCxnSpPr/>
          <p:nvPr/>
        </p:nvCxnSpPr>
        <p:spPr>
          <a:xfrm>
            <a:off x="1816100" y="5692394"/>
            <a:ext cx="334945" cy="1592"/>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sp>
        <p:nvSpPr>
          <p:cNvPr id="98" name="TextBox 97"/>
          <p:cNvSpPr txBox="1"/>
          <p:nvPr/>
        </p:nvSpPr>
        <p:spPr>
          <a:xfrm>
            <a:off x="2178957" y="5544185"/>
            <a:ext cx="158750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i="1" kern="0" dirty="0" smtClean="0">
                <a:solidFill>
                  <a:sysClr val="windowText" lastClr="000000"/>
                </a:solidFill>
              </a:rPr>
              <a:t>Full life span</a:t>
            </a:r>
          </a:p>
        </p:txBody>
      </p:sp>
      <p:cxnSp>
        <p:nvCxnSpPr>
          <p:cNvPr id="99" name="Elbow Connector 98"/>
          <p:cNvCxnSpPr/>
          <p:nvPr/>
        </p:nvCxnSpPr>
        <p:spPr>
          <a:xfrm>
            <a:off x="3539671" y="5699959"/>
            <a:ext cx="362857" cy="1030"/>
          </a:xfrm>
          <a:prstGeom prst="bentConnector3">
            <a:avLst>
              <a:gd name="adj1" fmla="val 50000"/>
            </a:avLst>
          </a:prstGeom>
          <a:ln>
            <a:prstDash val="dash"/>
          </a:ln>
        </p:spPr>
        <p:style>
          <a:lnRef idx="2">
            <a:schemeClr val="dk1"/>
          </a:lnRef>
          <a:fillRef idx="0">
            <a:schemeClr val="dk1"/>
          </a:fillRef>
          <a:effectRef idx="1">
            <a:schemeClr val="dk1"/>
          </a:effectRef>
          <a:fontRef idx="minor">
            <a:schemeClr val="tx1"/>
          </a:fontRef>
        </p:style>
      </p:cxnSp>
      <p:sp>
        <p:nvSpPr>
          <p:cNvPr id="100" name="TextBox 99"/>
          <p:cNvSpPr txBox="1"/>
          <p:nvPr/>
        </p:nvSpPr>
        <p:spPr>
          <a:xfrm>
            <a:off x="3947886" y="5551750"/>
            <a:ext cx="199571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i="1" kern="0" dirty="0" smtClean="0">
                <a:solidFill>
                  <a:sysClr val="windowText" lastClr="000000"/>
                </a:solidFill>
              </a:rPr>
              <a:t>Partial life span</a:t>
            </a:r>
          </a:p>
        </p:txBody>
      </p:sp>
      <p:sp>
        <p:nvSpPr>
          <p:cNvPr id="102" name="Left Brace 101"/>
          <p:cNvSpPr/>
          <p:nvPr/>
        </p:nvSpPr>
        <p:spPr>
          <a:xfrm rot="16200000">
            <a:off x="3035858" y="2745717"/>
            <a:ext cx="236555" cy="1496786"/>
          </a:xfrm>
          <a:prstGeom prst="leftBrace">
            <a:avLst/>
          </a:prstGeom>
          <a:ln>
            <a:prstDash val="solid"/>
          </a:ln>
        </p:spPr>
        <p:style>
          <a:lnRef idx="2">
            <a:schemeClr val="dk1"/>
          </a:lnRef>
          <a:fillRef idx="0">
            <a:schemeClr val="dk1"/>
          </a:fillRef>
          <a:effectRef idx="1">
            <a:schemeClr val="dk1"/>
          </a:effectRef>
          <a:fontRef idx="minor">
            <a:schemeClr val="tx1"/>
          </a:fontRef>
        </p:style>
        <p:txBody>
          <a:bodyPr rtlCol="0" anchor="ctr"/>
          <a:lstStyle/>
          <a:p>
            <a:pPr algn="ctr"/>
            <a:endParaRPr lang="en-US" sz="1400"/>
          </a:p>
        </p:txBody>
      </p:sp>
      <p:sp>
        <p:nvSpPr>
          <p:cNvPr id="103" name="TextBox 102"/>
          <p:cNvSpPr txBox="1"/>
          <p:nvPr/>
        </p:nvSpPr>
        <p:spPr>
          <a:xfrm>
            <a:off x="2995386" y="3570550"/>
            <a:ext cx="680357" cy="307777"/>
          </a:xfrm>
          <a:prstGeom prst="rect">
            <a:avLst/>
          </a:prstGeom>
          <a:noFill/>
        </p:spPr>
        <p:txBody>
          <a:bodyPr wrap="square" rtlCol="0">
            <a:spAutoFit/>
          </a:bodyPr>
          <a:lstStyle/>
          <a:p>
            <a:r>
              <a:rPr lang="en-US" sz="1400" noProof="0" dirty="0" smtClean="0">
                <a:latin typeface="Arial Narrow"/>
              </a:rPr>
              <a:t>∆</a:t>
            </a:r>
            <a:r>
              <a:rPr lang="en-US" sz="1400" kern="0" dirty="0" smtClean="0">
                <a:solidFill>
                  <a:sysClr val="windowText" lastClr="000000"/>
                </a:solidFill>
              </a:rPr>
              <a:t>t=5</a:t>
            </a:r>
            <a:r>
              <a:rPr lang="en-US" sz="1400" noProof="0" dirty="0" smtClean="0"/>
              <a:t> </a:t>
            </a:r>
            <a:endParaRPr kumimoji="0" lang="en-US" sz="1400" i="1" u="none" strike="noStrike" kern="0" cap="none" spc="0" normalizeH="0" baseline="0" noProof="0" dirty="0">
              <a:ln>
                <a:noFill/>
              </a:ln>
              <a:solidFill>
                <a:sysClr val="windowText" lastClr="000000"/>
              </a:solidFill>
              <a:effectLst/>
              <a:uLnTx/>
              <a:uFillTx/>
            </a:endParaRPr>
          </a:p>
        </p:txBody>
      </p:sp>
      <p:sp>
        <p:nvSpPr>
          <p:cNvPr id="104" name="Left Brace 103"/>
          <p:cNvSpPr/>
          <p:nvPr/>
        </p:nvSpPr>
        <p:spPr>
          <a:xfrm rot="16200000">
            <a:off x="4215143" y="3108575"/>
            <a:ext cx="236556" cy="771071"/>
          </a:xfrm>
          <a:prstGeom prst="leftBrace">
            <a:avLst/>
          </a:prstGeom>
          <a:ln>
            <a:prstDash val="dash"/>
          </a:ln>
        </p:spPr>
        <p:style>
          <a:lnRef idx="2">
            <a:schemeClr val="dk1"/>
          </a:lnRef>
          <a:fillRef idx="0">
            <a:schemeClr val="dk1"/>
          </a:fillRef>
          <a:effectRef idx="1">
            <a:schemeClr val="dk1"/>
          </a:effectRef>
          <a:fontRef idx="minor">
            <a:schemeClr val="tx1"/>
          </a:fontRef>
        </p:style>
        <p:txBody>
          <a:bodyPr rtlCol="0" anchor="ctr"/>
          <a:lstStyle/>
          <a:p>
            <a:pPr algn="ctr"/>
            <a:endParaRPr lang="en-US" sz="1400"/>
          </a:p>
        </p:txBody>
      </p:sp>
      <p:sp>
        <p:nvSpPr>
          <p:cNvPr id="105" name="TextBox 104"/>
          <p:cNvSpPr txBox="1"/>
          <p:nvPr/>
        </p:nvSpPr>
        <p:spPr>
          <a:xfrm>
            <a:off x="4129314" y="3562985"/>
            <a:ext cx="680357" cy="307777"/>
          </a:xfrm>
          <a:prstGeom prst="rect">
            <a:avLst/>
          </a:prstGeom>
          <a:noFill/>
        </p:spPr>
        <p:txBody>
          <a:bodyPr wrap="square" rtlCol="0">
            <a:spAutoFit/>
          </a:bodyPr>
          <a:lstStyle/>
          <a:p>
            <a:r>
              <a:rPr lang="en-US" sz="1400" noProof="0" dirty="0" smtClean="0">
                <a:latin typeface="Arial Narrow"/>
              </a:rPr>
              <a:t>∆</a:t>
            </a:r>
            <a:r>
              <a:rPr lang="en-US" sz="1400" kern="0" dirty="0" smtClean="0">
                <a:solidFill>
                  <a:sysClr val="windowText" lastClr="000000"/>
                </a:solidFill>
              </a:rPr>
              <a:t>t=2</a:t>
            </a:r>
            <a:r>
              <a:rPr lang="en-US" sz="1400" noProof="0" dirty="0" smtClean="0"/>
              <a:t> </a:t>
            </a:r>
            <a:endParaRPr kumimoji="0" lang="en-US" sz="1400" i="1" u="none" strike="noStrike" kern="0" cap="none" spc="0" normalizeH="0" baseline="0" noProof="0" dirty="0">
              <a:ln>
                <a:noFill/>
              </a:ln>
              <a:solidFill>
                <a:sysClr val="windowText" lastClr="000000"/>
              </a:solidFill>
              <a:effectLst/>
              <a:uLnTx/>
              <a:uFillTx/>
            </a:endParaRPr>
          </a:p>
        </p:txBody>
      </p:sp>
      <p:sp>
        <p:nvSpPr>
          <p:cNvPr id="106" name="Left Brace 105"/>
          <p:cNvSpPr/>
          <p:nvPr/>
        </p:nvSpPr>
        <p:spPr>
          <a:xfrm rot="16200000">
            <a:off x="2759932" y="4088443"/>
            <a:ext cx="244120" cy="952500"/>
          </a:xfrm>
          <a:prstGeom prst="leftBrace">
            <a:avLst/>
          </a:prstGeom>
          <a:ln>
            <a:prstDash val="solid"/>
          </a:ln>
        </p:spPr>
        <p:style>
          <a:lnRef idx="2">
            <a:schemeClr val="dk1"/>
          </a:lnRef>
          <a:fillRef idx="0">
            <a:schemeClr val="dk1"/>
          </a:fillRef>
          <a:effectRef idx="1">
            <a:schemeClr val="dk1"/>
          </a:effectRef>
          <a:fontRef idx="minor">
            <a:schemeClr val="tx1"/>
          </a:fontRef>
        </p:style>
        <p:txBody>
          <a:bodyPr rtlCol="0" anchor="ctr"/>
          <a:lstStyle/>
          <a:p>
            <a:pPr algn="ctr"/>
            <a:endParaRPr lang="en-US" sz="1400"/>
          </a:p>
        </p:txBody>
      </p:sp>
      <p:sp>
        <p:nvSpPr>
          <p:cNvPr id="107" name="Left Brace 106"/>
          <p:cNvSpPr/>
          <p:nvPr/>
        </p:nvSpPr>
        <p:spPr>
          <a:xfrm rot="16200000">
            <a:off x="3939218" y="3907014"/>
            <a:ext cx="244120" cy="1315357"/>
          </a:xfrm>
          <a:prstGeom prst="leftBrace">
            <a:avLst/>
          </a:prstGeom>
          <a:ln>
            <a:prstDash val="dash"/>
          </a:ln>
        </p:spPr>
        <p:style>
          <a:lnRef idx="2">
            <a:schemeClr val="dk1"/>
          </a:lnRef>
          <a:fillRef idx="0">
            <a:schemeClr val="dk1"/>
          </a:fillRef>
          <a:effectRef idx="1">
            <a:schemeClr val="dk1"/>
          </a:effectRef>
          <a:fontRef idx="minor">
            <a:schemeClr val="tx1"/>
          </a:fontRef>
        </p:style>
        <p:txBody>
          <a:bodyPr rtlCol="0" anchor="ctr"/>
          <a:lstStyle/>
          <a:p>
            <a:pPr algn="ctr"/>
            <a:endParaRPr lang="en-US" sz="1400"/>
          </a:p>
        </p:txBody>
      </p:sp>
      <p:sp>
        <p:nvSpPr>
          <p:cNvPr id="108" name="TextBox 107"/>
          <p:cNvSpPr txBox="1"/>
          <p:nvPr/>
        </p:nvSpPr>
        <p:spPr>
          <a:xfrm>
            <a:off x="2677886" y="4637350"/>
            <a:ext cx="680357" cy="307777"/>
          </a:xfrm>
          <a:prstGeom prst="rect">
            <a:avLst/>
          </a:prstGeom>
          <a:noFill/>
        </p:spPr>
        <p:txBody>
          <a:bodyPr wrap="square" rtlCol="0">
            <a:spAutoFit/>
          </a:bodyPr>
          <a:lstStyle/>
          <a:p>
            <a:r>
              <a:rPr lang="en-US" sz="1400" noProof="0" dirty="0" smtClean="0">
                <a:latin typeface="Arial Narrow"/>
              </a:rPr>
              <a:t>∆</a:t>
            </a:r>
            <a:r>
              <a:rPr lang="en-US" sz="1400" kern="0" dirty="0" smtClean="0">
                <a:solidFill>
                  <a:sysClr val="windowText" lastClr="000000"/>
                </a:solidFill>
              </a:rPr>
              <a:t>t=4</a:t>
            </a:r>
            <a:r>
              <a:rPr lang="en-US" sz="1400" noProof="0" dirty="0" smtClean="0"/>
              <a:t> </a:t>
            </a:r>
            <a:endParaRPr kumimoji="0" lang="en-US" sz="1400" i="1" u="none" strike="noStrike" kern="0" cap="none" spc="0" normalizeH="0" baseline="0" noProof="0" dirty="0">
              <a:ln>
                <a:noFill/>
              </a:ln>
              <a:solidFill>
                <a:sysClr val="windowText" lastClr="000000"/>
              </a:solidFill>
              <a:effectLst/>
              <a:uLnTx/>
              <a:uFillTx/>
            </a:endParaRPr>
          </a:p>
        </p:txBody>
      </p:sp>
      <p:sp>
        <p:nvSpPr>
          <p:cNvPr id="109" name="TextBox 108"/>
          <p:cNvSpPr txBox="1"/>
          <p:nvPr/>
        </p:nvSpPr>
        <p:spPr>
          <a:xfrm>
            <a:off x="3857171" y="4637350"/>
            <a:ext cx="680357" cy="307777"/>
          </a:xfrm>
          <a:prstGeom prst="rect">
            <a:avLst/>
          </a:prstGeom>
          <a:noFill/>
        </p:spPr>
        <p:txBody>
          <a:bodyPr wrap="square" rtlCol="0">
            <a:spAutoFit/>
          </a:bodyPr>
          <a:lstStyle/>
          <a:p>
            <a:r>
              <a:rPr lang="en-US" sz="1400" noProof="0" dirty="0" smtClean="0">
                <a:latin typeface="Arial Narrow"/>
              </a:rPr>
              <a:t>∆</a:t>
            </a:r>
            <a:r>
              <a:rPr lang="en-US" sz="1400" kern="0" dirty="0" smtClean="0">
                <a:solidFill>
                  <a:sysClr val="windowText" lastClr="000000"/>
                </a:solidFill>
              </a:rPr>
              <a:t>t=3</a:t>
            </a:r>
            <a:r>
              <a:rPr lang="en-US" sz="1400" noProof="0" dirty="0" smtClean="0"/>
              <a:t> </a:t>
            </a:r>
            <a:endParaRPr kumimoji="0" lang="en-US" sz="1400" i="1" u="none" strike="noStrike" kern="0" cap="none" spc="0" normalizeH="0" baseline="0" noProof="0" dirty="0">
              <a:ln>
                <a:noFill/>
              </a:ln>
              <a:solidFill>
                <a:sysClr val="windowText" lastClr="000000"/>
              </a:solidFill>
              <a:effectLst/>
              <a:uLnTx/>
              <a:uFillTx/>
            </a:endParaRPr>
          </a:p>
        </p:txBody>
      </p:sp>
      <p:sp>
        <p:nvSpPr>
          <p:cNvPr id="57" name="Oval 56"/>
          <p:cNvSpPr/>
          <p:nvPr/>
        </p:nvSpPr>
        <p:spPr>
          <a:xfrm>
            <a:off x="228600" y="5349468"/>
            <a:ext cx="83736" cy="98806"/>
          </a:xfrm>
          <a:prstGeom prst="ellipse">
            <a:avLst/>
          </a:prstGeom>
          <a:blipFill>
            <a:blip r:embed="rId3" cstate="print"/>
            <a:tile tx="0" ty="0" sx="100000" sy="100000" flip="none" algn="tl"/>
          </a:blipFill>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400"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60" name="TextBox 59"/>
          <p:cNvSpPr txBox="1"/>
          <p:nvPr/>
        </p:nvSpPr>
        <p:spPr>
          <a:xfrm>
            <a:off x="273957" y="5254367"/>
            <a:ext cx="249464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i="1" kern="0" dirty="0" smtClean="0">
                <a:solidFill>
                  <a:sysClr val="windowText" lastClr="000000"/>
                </a:solidFill>
              </a:rPr>
              <a:t>Change &amp; last time point</a:t>
            </a:r>
          </a:p>
        </p:txBody>
      </p:sp>
      <p:cxnSp>
        <p:nvCxnSpPr>
          <p:cNvPr id="62" name="Elbow Connector 61"/>
          <p:cNvCxnSpPr/>
          <p:nvPr/>
        </p:nvCxnSpPr>
        <p:spPr>
          <a:xfrm rot="5400000">
            <a:off x="900393" y="2486568"/>
            <a:ext cx="197612" cy="945"/>
          </a:xfrm>
          <a:prstGeom prst="bentConnector3">
            <a:avLst>
              <a:gd name="adj1" fmla="val 50000"/>
            </a:avLst>
          </a:prstGeom>
          <a:ln>
            <a:prstDash val="dash"/>
          </a:ln>
        </p:spPr>
        <p:style>
          <a:lnRef idx="2">
            <a:schemeClr val="dk1"/>
          </a:lnRef>
          <a:fillRef idx="0">
            <a:schemeClr val="dk1"/>
          </a:fillRef>
          <a:effectRef idx="1">
            <a:schemeClr val="dk1"/>
          </a:effectRef>
          <a:fontRef idx="minor">
            <a:schemeClr val="tx1"/>
          </a:fontRef>
        </p:style>
      </p:cxnSp>
      <p:sp>
        <p:nvSpPr>
          <p:cNvPr id="47" name="TextBox 46"/>
          <p:cNvSpPr txBox="1"/>
          <p:nvPr/>
        </p:nvSpPr>
        <p:spPr>
          <a:xfrm>
            <a:off x="4267200" y="2787950"/>
            <a:ext cx="859971" cy="307777"/>
          </a:xfrm>
          <a:prstGeom prst="rect">
            <a:avLst/>
          </a:prstGeom>
          <a:noFill/>
        </p:spPr>
        <p:txBody>
          <a:bodyPr wrap="square" rtlCol="0">
            <a:spAutoFit/>
          </a:bodyPr>
          <a:lstStyle/>
          <a:p>
            <a:pPr lvl="0"/>
            <a:r>
              <a:rPr lang="en-US" sz="1400" dirty="0" smtClean="0"/>
              <a:t>AT&amp;T</a:t>
            </a:r>
            <a:endParaRPr kumimoji="0" lang="en-US" sz="1400" i="0" u="none" strike="noStrike" kern="0" cap="none" spc="0" normalizeH="0" baseline="0" noProof="0" dirty="0">
              <a:ln>
                <a:noFill/>
              </a:ln>
              <a:solidFill>
                <a:sysClr val="windowText" lastClr="000000"/>
              </a:solidFill>
              <a:effectLst/>
              <a:uLnTx/>
              <a:uFillTx/>
            </a:endParaRPr>
          </a:p>
        </p:txBody>
      </p:sp>
      <p:sp>
        <p:nvSpPr>
          <p:cNvPr id="52" name="TextBox 51"/>
          <p:cNvSpPr txBox="1"/>
          <p:nvPr/>
        </p:nvSpPr>
        <p:spPr>
          <a:xfrm>
            <a:off x="4492171" y="3906693"/>
            <a:ext cx="725714" cy="307777"/>
          </a:xfrm>
          <a:prstGeom prst="rect">
            <a:avLst/>
          </a:prstGeom>
          <a:noFill/>
        </p:spPr>
        <p:txBody>
          <a:bodyPr wrap="square" rtlCol="0">
            <a:spAutoFit/>
          </a:bodyPr>
          <a:lstStyle/>
          <a:p>
            <a:pPr lvl="0"/>
            <a:r>
              <a:rPr lang="en-US" sz="1400" dirty="0" smtClean="0"/>
              <a:t>MSR</a:t>
            </a:r>
            <a:endParaRPr kumimoji="0" lang="en-US" sz="1400" i="0" u="none" strike="noStrike" kern="0" cap="none" spc="0" normalizeH="0" baseline="0" noProof="0" dirty="0">
              <a:ln>
                <a:noFill/>
              </a:ln>
              <a:solidFill>
                <a:sysClr val="windowText" lastClr="000000"/>
              </a:solidFill>
              <a:effectLst/>
              <a:uLnTx/>
              <a:uFillTx/>
            </a:endParaRPr>
          </a:p>
        </p:txBody>
      </p:sp>
      <p:sp>
        <p:nvSpPr>
          <p:cNvPr id="61" name="Rectangle 60"/>
          <p:cNvSpPr/>
          <p:nvPr/>
        </p:nvSpPr>
        <p:spPr>
          <a:xfrm>
            <a:off x="4673600" y="3375833"/>
            <a:ext cx="226786" cy="988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3" name="Rectangle 62"/>
          <p:cNvSpPr/>
          <p:nvPr/>
        </p:nvSpPr>
        <p:spPr>
          <a:xfrm>
            <a:off x="4673600" y="4442633"/>
            <a:ext cx="226786" cy="9880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5" name="Title 64"/>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rbel" pitchFamily="34" charset="0"/>
              </a:rPr>
              <a:t>Learning Disagreement Decay </a:t>
            </a:r>
            <a:endParaRPr lang="en-US" dirty="0">
              <a:effectLst>
                <a:outerShdw blurRad="38100" dist="38100" dir="2700000" algn="tl">
                  <a:srgbClr val="000000">
                    <a:alpha val="43137"/>
                  </a:srgbClr>
                </a:outerShdw>
              </a:effectLst>
              <a:latin typeface="Corbel" pitchFamily="34" charset="0"/>
            </a:endParaRPr>
          </a:p>
        </p:txBody>
      </p:sp>
      <p:sp>
        <p:nvSpPr>
          <p:cNvPr id="68" name="TextBox 67"/>
          <p:cNvSpPr txBox="1"/>
          <p:nvPr/>
        </p:nvSpPr>
        <p:spPr>
          <a:xfrm>
            <a:off x="5638800" y="1371600"/>
            <a:ext cx="3429000" cy="6124754"/>
          </a:xfrm>
          <a:prstGeom prst="rect">
            <a:avLst/>
          </a:prstGeom>
          <a:noFill/>
        </p:spPr>
        <p:txBody>
          <a:bodyPr wrap="square" rtlCol="0">
            <a:spAutoFit/>
          </a:bodyPr>
          <a:lstStyle/>
          <a:p>
            <a:r>
              <a:rPr lang="en-US" sz="2000" b="1" u="sng" dirty="0" smtClean="0">
                <a:latin typeface="Corbel" pitchFamily="34" charset="0"/>
              </a:rPr>
              <a:t>1. Full life span: [t, </a:t>
            </a:r>
            <a:r>
              <a:rPr lang="en-US" sz="2000" b="1" u="sng" dirty="0" err="1" smtClean="0">
                <a:latin typeface="Corbel" pitchFamily="34" charset="0"/>
              </a:rPr>
              <a:t>t</a:t>
            </a:r>
            <a:r>
              <a:rPr lang="en-US" sz="1400" b="1" u="sng" dirty="0" err="1" smtClean="0">
                <a:latin typeface="Corbel" pitchFamily="34" charset="0"/>
              </a:rPr>
              <a:t>next</a:t>
            </a:r>
            <a:r>
              <a:rPr lang="en-US" sz="2000" b="1" u="sng" dirty="0" smtClean="0">
                <a:latin typeface="Corbel" pitchFamily="34" charset="0"/>
              </a:rPr>
              <a:t>)</a:t>
            </a:r>
          </a:p>
          <a:p>
            <a:r>
              <a:rPr lang="en-US" sz="2000" b="1" dirty="0" smtClean="0">
                <a:latin typeface="Corbel" pitchFamily="34" charset="0"/>
              </a:rPr>
              <a:t>A value exists from t to </a:t>
            </a:r>
            <a:r>
              <a:rPr lang="en-US" sz="2000" b="1" dirty="0" err="1" smtClean="0">
                <a:latin typeface="Corbel" pitchFamily="34" charset="0"/>
              </a:rPr>
              <a:t>t</a:t>
            </a:r>
            <a:r>
              <a:rPr lang="en-US" sz="1400" b="1" dirty="0" err="1" smtClean="0">
                <a:latin typeface="Corbel" pitchFamily="34" charset="0"/>
              </a:rPr>
              <a:t>next</a:t>
            </a:r>
            <a:r>
              <a:rPr lang="en-US" sz="2000" b="1" dirty="0" smtClean="0">
                <a:latin typeface="Corbel" pitchFamily="34" charset="0"/>
              </a:rPr>
              <a:t>, for time (</a:t>
            </a:r>
            <a:r>
              <a:rPr lang="en-US" sz="2000" b="1" dirty="0" err="1" smtClean="0">
                <a:latin typeface="Corbel" pitchFamily="34" charset="0"/>
              </a:rPr>
              <a:t>t</a:t>
            </a:r>
            <a:r>
              <a:rPr lang="en-US" sz="1400" b="1" dirty="0" err="1" smtClean="0">
                <a:latin typeface="Corbel" pitchFamily="34" charset="0"/>
              </a:rPr>
              <a:t>next</a:t>
            </a:r>
            <a:r>
              <a:rPr lang="en-US" sz="2000" b="1" dirty="0" smtClean="0">
                <a:latin typeface="Corbel" pitchFamily="34" charset="0"/>
              </a:rPr>
              <a:t>-t)</a:t>
            </a:r>
          </a:p>
          <a:p>
            <a:endParaRPr lang="en-US" sz="2000" b="1" u="sng" dirty="0" smtClean="0">
              <a:latin typeface="Corbel" pitchFamily="34" charset="0"/>
            </a:endParaRPr>
          </a:p>
          <a:p>
            <a:r>
              <a:rPr lang="en-US" sz="2000" b="1" u="sng" dirty="0" smtClean="0">
                <a:latin typeface="Corbel" pitchFamily="34" charset="0"/>
              </a:rPr>
              <a:t>2. Partial life span: [t, t</a:t>
            </a:r>
            <a:r>
              <a:rPr lang="en-US" sz="1400" b="1" u="sng" dirty="0" smtClean="0">
                <a:latin typeface="Corbel" pitchFamily="34" charset="0"/>
              </a:rPr>
              <a:t>end</a:t>
            </a:r>
            <a:r>
              <a:rPr lang="en-US" sz="2000" b="1" u="sng" dirty="0" smtClean="0">
                <a:latin typeface="Corbel" pitchFamily="34" charset="0"/>
              </a:rPr>
              <a:t>+1)*</a:t>
            </a:r>
          </a:p>
          <a:p>
            <a:r>
              <a:rPr lang="en-US" sz="2000" b="1" dirty="0" smtClean="0">
                <a:latin typeface="Corbel" pitchFamily="34" charset="0"/>
              </a:rPr>
              <a:t>A value exists since t, for at least time (t</a:t>
            </a:r>
            <a:r>
              <a:rPr lang="en-US" sz="1400" b="1" dirty="0" smtClean="0">
                <a:latin typeface="Corbel" pitchFamily="34" charset="0"/>
              </a:rPr>
              <a:t>end</a:t>
            </a:r>
            <a:r>
              <a:rPr lang="en-US" sz="2000" b="1" dirty="0" smtClean="0">
                <a:latin typeface="Corbel" pitchFamily="34" charset="0"/>
              </a:rPr>
              <a:t>-t+1)</a:t>
            </a:r>
          </a:p>
          <a:p>
            <a:endParaRPr lang="en-US" sz="2000" b="1" dirty="0" smtClean="0">
              <a:latin typeface="Corbel" pitchFamily="34" charset="0"/>
            </a:endParaRPr>
          </a:p>
          <a:p>
            <a:endParaRPr lang="en-US" sz="2000" b="1" dirty="0" smtClean="0">
              <a:latin typeface="Corbel" pitchFamily="34" charset="0"/>
            </a:endParaRPr>
          </a:p>
          <a:p>
            <a:endParaRPr lang="en-US" sz="2000" b="1" dirty="0" smtClean="0">
              <a:latin typeface="Corbel" pitchFamily="34" charset="0"/>
            </a:endParaRPr>
          </a:p>
          <a:p>
            <a:endParaRPr lang="en-US" sz="2000" b="1" dirty="0" smtClean="0">
              <a:latin typeface="Corbel" pitchFamily="34" charset="0"/>
            </a:endParaRPr>
          </a:p>
          <a:p>
            <a:endParaRPr lang="en-US" sz="2000" b="1" dirty="0" smtClean="0">
              <a:latin typeface="Corbel" pitchFamily="34" charset="0"/>
            </a:endParaRPr>
          </a:p>
          <a:p>
            <a:r>
              <a:rPr lang="en-US" sz="2000" b="1" dirty="0" err="1" smtClean="0">
                <a:latin typeface="Corbel" pitchFamily="34" charset="0"/>
              </a:rPr>
              <a:t>L</a:t>
            </a:r>
            <a:r>
              <a:rPr lang="en-US" sz="1400" b="1" dirty="0" err="1" smtClean="0">
                <a:latin typeface="Corbel" pitchFamily="34" charset="0"/>
              </a:rPr>
              <a:t>p</a:t>
            </a:r>
            <a:r>
              <a:rPr lang="en-US" sz="2000" b="1" dirty="0" smtClean="0">
                <a:latin typeface="Corbel" pitchFamily="34" charset="0"/>
              </a:rPr>
              <a:t>={1, 2, 3}, L</a:t>
            </a:r>
            <a:r>
              <a:rPr lang="en-US" sz="1400" b="1" dirty="0" smtClean="0">
                <a:latin typeface="Corbel" pitchFamily="34" charset="0"/>
              </a:rPr>
              <a:t>f</a:t>
            </a:r>
            <a:r>
              <a:rPr lang="en-US" sz="2000" b="1" dirty="0" smtClean="0">
                <a:latin typeface="Corbel" pitchFamily="34" charset="0"/>
              </a:rPr>
              <a:t>={4, 5}</a:t>
            </a:r>
          </a:p>
          <a:p>
            <a:endParaRPr lang="en-US" sz="2000" b="1" dirty="0" smtClean="0">
              <a:latin typeface="Corbel" pitchFamily="34" charset="0"/>
            </a:endParaRPr>
          </a:p>
          <a:p>
            <a:r>
              <a:rPr lang="en-US" sz="2000" b="1" dirty="0" smtClean="0">
                <a:latin typeface="Corbel" pitchFamily="34" charset="0"/>
              </a:rPr>
              <a:t>d(∆</a:t>
            </a:r>
            <a:r>
              <a:rPr lang="en-US" sz="2000" b="1" kern="0" dirty="0" smtClean="0">
                <a:solidFill>
                  <a:sysClr val="windowText" lastClr="000000"/>
                </a:solidFill>
                <a:latin typeface="Corbel" pitchFamily="34" charset="0"/>
              </a:rPr>
              <a:t>t=1</a:t>
            </a:r>
            <a:r>
              <a:rPr lang="en-US" sz="2000" b="1" dirty="0" smtClean="0">
                <a:latin typeface="Corbel" pitchFamily="34" charset="0"/>
              </a:rPr>
              <a:t>)=0/(2+3)=0</a:t>
            </a:r>
          </a:p>
          <a:p>
            <a:r>
              <a:rPr lang="en-US" sz="2000" b="1" dirty="0" smtClean="0">
                <a:latin typeface="Corbel" pitchFamily="34" charset="0"/>
              </a:rPr>
              <a:t>d(∆</a:t>
            </a:r>
            <a:r>
              <a:rPr lang="en-US" sz="2000" b="1" kern="0" dirty="0" smtClean="0">
                <a:solidFill>
                  <a:sysClr val="windowText" lastClr="000000"/>
                </a:solidFill>
                <a:latin typeface="Corbel" pitchFamily="34" charset="0"/>
              </a:rPr>
              <a:t>t=4</a:t>
            </a:r>
            <a:r>
              <a:rPr lang="en-US" sz="2000" b="1" dirty="0" smtClean="0">
                <a:latin typeface="Corbel" pitchFamily="34" charset="0"/>
              </a:rPr>
              <a:t>)=1/(2+0)=0.5</a:t>
            </a:r>
          </a:p>
          <a:p>
            <a:r>
              <a:rPr lang="en-US" sz="2000" b="1" dirty="0" smtClean="0">
                <a:latin typeface="Corbel" pitchFamily="34" charset="0"/>
              </a:rPr>
              <a:t>d(∆</a:t>
            </a:r>
            <a:r>
              <a:rPr lang="en-US" sz="2000" b="1" kern="0" dirty="0" smtClean="0">
                <a:solidFill>
                  <a:sysClr val="windowText" lastClr="000000"/>
                </a:solidFill>
                <a:latin typeface="Corbel" pitchFamily="34" charset="0"/>
              </a:rPr>
              <a:t>t=5</a:t>
            </a:r>
            <a:r>
              <a:rPr lang="en-US" sz="2000" b="1" dirty="0" smtClean="0">
                <a:latin typeface="Corbel" pitchFamily="34" charset="0"/>
              </a:rPr>
              <a:t>)=2/(2+0)=1</a:t>
            </a:r>
          </a:p>
          <a:p>
            <a:endParaRPr lang="en-US" sz="2000" b="1" dirty="0" smtClean="0">
              <a:latin typeface="Corbel" pitchFamily="34" charset="0"/>
            </a:endParaRPr>
          </a:p>
          <a:p>
            <a:r>
              <a:rPr lang="en-US" sz="2000" b="1" dirty="0" smtClean="0">
                <a:latin typeface="Corbel" pitchFamily="34" charset="0"/>
              </a:rPr>
              <a:t>  </a:t>
            </a:r>
            <a:endParaRPr lang="en-US" sz="2000" b="1" dirty="0">
              <a:latin typeface="Corbel" pitchFamily="34" charset="0"/>
            </a:endParaRPr>
          </a:p>
        </p:txBody>
      </p:sp>
      <p:cxnSp>
        <p:nvCxnSpPr>
          <p:cNvPr id="73" name="Straight Arrow Connector 72"/>
          <p:cNvCxnSpPr/>
          <p:nvPr/>
        </p:nvCxnSpPr>
        <p:spPr>
          <a:xfrm rot="10800000" flipV="1">
            <a:off x="3124200" y="1676400"/>
            <a:ext cx="2514600" cy="1828800"/>
          </a:xfrm>
          <a:prstGeom prst="straightConnector1">
            <a:avLst/>
          </a:prstGeom>
          <a:ln>
            <a:solidFill>
              <a:srgbClr val="C00000"/>
            </a:solidFill>
            <a:tailEnd type="arrow"/>
          </a:ln>
        </p:spPr>
        <p:style>
          <a:lnRef idx="3">
            <a:schemeClr val="accent1"/>
          </a:lnRef>
          <a:fillRef idx="0">
            <a:schemeClr val="accent1"/>
          </a:fillRef>
          <a:effectRef idx="2">
            <a:schemeClr val="accent1"/>
          </a:effectRef>
          <a:fontRef idx="minor">
            <a:schemeClr val="tx1"/>
          </a:fontRef>
        </p:style>
      </p:cxnSp>
      <p:cxnSp>
        <p:nvCxnSpPr>
          <p:cNvPr id="75" name="Straight Arrow Connector 74"/>
          <p:cNvCxnSpPr/>
          <p:nvPr/>
        </p:nvCxnSpPr>
        <p:spPr>
          <a:xfrm rot="10800000" flipV="1">
            <a:off x="4114800" y="3276598"/>
            <a:ext cx="1524000" cy="1219202"/>
          </a:xfrm>
          <a:prstGeom prst="straightConnector1">
            <a:avLst/>
          </a:prstGeom>
          <a:ln>
            <a:solidFill>
              <a:srgbClr val="C00000"/>
            </a:solidFill>
            <a:tailEnd type="arrow"/>
          </a:ln>
        </p:spPr>
        <p:style>
          <a:lnRef idx="3">
            <a:schemeClr val="accent1"/>
          </a:lnRef>
          <a:fillRef idx="0">
            <a:schemeClr val="accent1"/>
          </a:fillRef>
          <a:effectRef idx="2">
            <a:schemeClr val="accent1"/>
          </a:effectRef>
          <a:fontRef idx="minor">
            <a:schemeClr val="tx1"/>
          </a:fontRef>
        </p:style>
      </p:cxnSp>
      <p:pic>
        <p:nvPicPr>
          <p:cNvPr id="4098" name="Picture 2"/>
          <p:cNvPicPr>
            <a:picLocks noChangeAspect="1" noChangeArrowheads="1"/>
          </p:cNvPicPr>
          <p:nvPr/>
        </p:nvPicPr>
        <p:blipFill>
          <a:blip r:embed="rId4" cstate="print"/>
          <a:srcRect/>
          <a:stretch>
            <a:fillRect/>
          </a:stretch>
        </p:blipFill>
        <p:spPr bwMode="auto">
          <a:xfrm>
            <a:off x="5410200" y="3895725"/>
            <a:ext cx="3705225" cy="676275"/>
          </a:xfrm>
          <a:prstGeom prst="rect">
            <a:avLst/>
          </a:prstGeom>
          <a:noFill/>
          <a:ln w="9525">
            <a:noFill/>
            <a:miter lim="800000"/>
            <a:headEnd/>
            <a:tailEnd/>
          </a:ln>
        </p:spPr>
      </p:pic>
      <p:sp>
        <p:nvSpPr>
          <p:cNvPr id="72" name="Rectangle 71"/>
          <p:cNvSpPr/>
          <p:nvPr/>
        </p:nvSpPr>
        <p:spPr>
          <a:xfrm>
            <a:off x="5410200" y="3810000"/>
            <a:ext cx="3581400" cy="7620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
                                            <p:txEl>
                                              <p:pRg st="12" end="1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8">
                                            <p:txEl>
                                              <p:pRg st="13" end="1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8">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1981200" y="1066800"/>
            <a:ext cx="4629150" cy="1295400"/>
          </a:xfrm>
          <a:prstGeom prst="rect">
            <a:avLst/>
          </a:prstGeom>
          <a:noFill/>
          <a:ln w="9525">
            <a:noFill/>
            <a:miter lim="800000"/>
            <a:headEnd/>
            <a:tailEnd/>
          </a:ln>
        </p:spPr>
      </p:pic>
      <p:sp>
        <p:nvSpPr>
          <p:cNvPr id="2" name="Title 1"/>
          <p:cNvSpPr>
            <a:spLocks noGrp="1"/>
          </p:cNvSpPr>
          <p:nvPr>
            <p:ph type="title"/>
          </p:nvPr>
        </p:nvSpPr>
        <p:spPr>
          <a:xfrm>
            <a:off x="914400" y="0"/>
            <a:ext cx="7772400" cy="914400"/>
          </a:xfrm>
        </p:spPr>
        <p:txBody>
          <a:bodyPr/>
          <a:lstStyle/>
          <a:p>
            <a:r>
              <a:rPr lang="en-US" dirty="0" smtClean="0">
                <a:effectLst>
                  <a:outerShdw blurRad="38100" dist="38100" dir="2700000" algn="tl">
                    <a:srgbClr val="000000">
                      <a:alpha val="43137"/>
                    </a:srgbClr>
                  </a:outerShdw>
                </a:effectLst>
                <a:latin typeface="Corbel" pitchFamily="34" charset="0"/>
              </a:rPr>
              <a:t>Applying Decay </a:t>
            </a:r>
            <a:endParaRPr lang="en-US"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a:xfrm>
            <a:off x="914400" y="2133600"/>
            <a:ext cx="7772400" cy="4572000"/>
          </a:xfrm>
        </p:spPr>
        <p:txBody>
          <a:bodyPr>
            <a:noAutofit/>
          </a:bodyPr>
          <a:lstStyle/>
          <a:p>
            <a:endParaRPr lang="en-US" sz="2800" dirty="0" smtClean="0">
              <a:latin typeface="Corbel" pitchFamily="34" charset="0"/>
            </a:endParaRPr>
          </a:p>
          <a:p>
            <a:endParaRPr lang="en-US" sz="2800" dirty="0" smtClean="0">
              <a:latin typeface="Corbel" pitchFamily="34" charset="0"/>
            </a:endParaRPr>
          </a:p>
          <a:p>
            <a:r>
              <a:rPr lang="en-US" sz="2800" dirty="0" smtClean="0">
                <a:latin typeface="Corbel" pitchFamily="34" charset="0"/>
              </a:rPr>
              <a:t>E.g. </a:t>
            </a:r>
          </a:p>
          <a:p>
            <a:pPr lvl="1"/>
            <a:r>
              <a:rPr lang="en-US" dirty="0" smtClean="0">
                <a:latin typeface="Corbel" pitchFamily="34" charset="0"/>
              </a:rPr>
              <a:t>r1 &lt;Xin Dong, Uni. of  Washington, 2004&gt;</a:t>
            </a:r>
          </a:p>
          <a:p>
            <a:pPr lvl="1"/>
            <a:r>
              <a:rPr lang="en-US" dirty="0" smtClean="0">
                <a:latin typeface="Corbel" pitchFamily="34" charset="0"/>
              </a:rPr>
              <a:t>r2 &lt;Xin Dong, AT&amp;T Labs-Research, 2009&gt;</a:t>
            </a:r>
          </a:p>
          <a:p>
            <a:r>
              <a:rPr lang="en-US" sz="3000" dirty="0" smtClean="0">
                <a:latin typeface="Corbel" pitchFamily="34" charset="0"/>
              </a:rPr>
              <a:t>No decayed similarity:</a:t>
            </a:r>
          </a:p>
          <a:p>
            <a:pPr lvl="1"/>
            <a:r>
              <a:rPr lang="en-US" dirty="0" smtClean="0">
                <a:latin typeface="Corbel" pitchFamily="34" charset="0"/>
              </a:rPr>
              <a:t>w(name)=w(</a:t>
            </a:r>
            <a:r>
              <a:rPr lang="en-US" dirty="0" err="1" smtClean="0">
                <a:latin typeface="Corbel" pitchFamily="34" charset="0"/>
              </a:rPr>
              <a:t>affi</a:t>
            </a:r>
            <a:r>
              <a:rPr lang="en-US" dirty="0" smtClean="0">
                <a:latin typeface="Corbel" pitchFamily="34" charset="0"/>
              </a:rPr>
              <a:t>.)=.5</a:t>
            </a:r>
          </a:p>
          <a:p>
            <a:pPr lvl="1"/>
            <a:r>
              <a:rPr lang="en-US" dirty="0" err="1" smtClean="0">
                <a:latin typeface="Corbel" pitchFamily="34" charset="0"/>
              </a:rPr>
              <a:t>sim</a:t>
            </a:r>
            <a:r>
              <a:rPr lang="en-US" dirty="0" smtClean="0">
                <a:latin typeface="Corbel" pitchFamily="34" charset="0"/>
              </a:rPr>
              <a:t>(r1, r2)=.5*1+.5*0=</a:t>
            </a:r>
            <a:r>
              <a:rPr lang="en-US" b="1" dirty="0" smtClean="0">
                <a:solidFill>
                  <a:srgbClr val="C00000"/>
                </a:solidFill>
                <a:latin typeface="Corbel" pitchFamily="34" charset="0"/>
              </a:rPr>
              <a:t>.5</a:t>
            </a:r>
            <a:endParaRPr lang="en-US" sz="3000" dirty="0" smtClean="0">
              <a:latin typeface="Corbel" pitchFamily="34" charset="0"/>
            </a:endParaRPr>
          </a:p>
          <a:p>
            <a:r>
              <a:rPr lang="en-US" sz="3000" dirty="0" smtClean="0">
                <a:latin typeface="Corbel" pitchFamily="34" charset="0"/>
              </a:rPr>
              <a:t>Decayed similarity</a:t>
            </a:r>
          </a:p>
          <a:p>
            <a:pPr lvl="1"/>
            <a:r>
              <a:rPr lang="en-US" dirty="0" smtClean="0">
                <a:latin typeface="Corbel" pitchFamily="34" charset="0"/>
              </a:rPr>
              <a:t>w(name, ∆t=5)=1-d</a:t>
            </a:r>
            <a:r>
              <a:rPr lang="en-US" sz="1400" dirty="0" smtClean="0">
                <a:latin typeface="Corbel" pitchFamily="34" charset="0"/>
              </a:rPr>
              <a:t>agree</a:t>
            </a:r>
            <a:r>
              <a:rPr lang="en-US" dirty="0" smtClean="0">
                <a:latin typeface="Corbel" pitchFamily="34" charset="0"/>
              </a:rPr>
              <a:t>(name , ∆t=5)=.95, </a:t>
            </a:r>
          </a:p>
          <a:p>
            <a:pPr lvl="1"/>
            <a:r>
              <a:rPr lang="en-US" dirty="0" smtClean="0">
                <a:latin typeface="Corbel" pitchFamily="34" charset="0"/>
              </a:rPr>
              <a:t>w(</a:t>
            </a:r>
            <a:r>
              <a:rPr lang="en-US" dirty="0" err="1" smtClean="0">
                <a:latin typeface="Corbel" pitchFamily="34" charset="0"/>
              </a:rPr>
              <a:t>affi</a:t>
            </a:r>
            <a:r>
              <a:rPr lang="en-US" dirty="0" smtClean="0">
                <a:latin typeface="Corbel" pitchFamily="34" charset="0"/>
              </a:rPr>
              <a:t>., ∆t=5)=1-d</a:t>
            </a:r>
            <a:r>
              <a:rPr lang="en-US" sz="1400" dirty="0" smtClean="0">
                <a:latin typeface="Corbel" pitchFamily="34" charset="0"/>
              </a:rPr>
              <a:t>disagree</a:t>
            </a:r>
            <a:r>
              <a:rPr lang="en-US" dirty="0" smtClean="0">
                <a:latin typeface="Corbel" pitchFamily="34" charset="0"/>
              </a:rPr>
              <a:t>(</a:t>
            </a:r>
            <a:r>
              <a:rPr lang="en-US" dirty="0" err="1" smtClean="0">
                <a:latin typeface="Corbel" pitchFamily="34" charset="0"/>
              </a:rPr>
              <a:t>affi</a:t>
            </a:r>
            <a:r>
              <a:rPr lang="en-US" dirty="0" smtClean="0">
                <a:latin typeface="Corbel" pitchFamily="34" charset="0"/>
              </a:rPr>
              <a:t>. , ∆t=5)=.1 </a:t>
            </a:r>
          </a:p>
          <a:p>
            <a:pPr lvl="1"/>
            <a:r>
              <a:rPr lang="en-US" dirty="0" err="1" smtClean="0">
                <a:latin typeface="Corbel" pitchFamily="34" charset="0"/>
              </a:rPr>
              <a:t>sim</a:t>
            </a:r>
            <a:r>
              <a:rPr lang="en-US" dirty="0" smtClean="0">
                <a:latin typeface="Corbel" pitchFamily="34" charset="0"/>
              </a:rPr>
              <a:t>(r1, r2)=(.95*1+.1*0)/(.95+.1)=</a:t>
            </a:r>
            <a:r>
              <a:rPr lang="en-US" b="1" dirty="0" smtClean="0">
                <a:solidFill>
                  <a:srgbClr val="C00000"/>
                </a:solidFill>
                <a:latin typeface="Corbel" pitchFamily="34" charset="0"/>
              </a:rPr>
              <a:t>.9</a:t>
            </a:r>
            <a:endParaRPr lang="en-US" dirty="0" smtClean="0">
              <a:latin typeface="Corbel" pitchFamily="34" charset="0"/>
            </a:endParaRPr>
          </a:p>
          <a:p>
            <a:endParaRPr lang="en-US" sz="2600" b="1" dirty="0" smtClean="0">
              <a:solidFill>
                <a:srgbClr val="C00000"/>
              </a:solidFill>
              <a:latin typeface="Corbel" pitchFamily="34" charset="0"/>
            </a:endParaRPr>
          </a:p>
          <a:p>
            <a:endParaRPr lang="en-US" sz="2800" dirty="0">
              <a:latin typeface="Corbel" pitchFamily="34" charset="0"/>
            </a:endParaRPr>
          </a:p>
        </p:txBody>
      </p:sp>
      <p:sp>
        <p:nvSpPr>
          <p:cNvPr id="8" name="Slide Number Placeholder 7"/>
          <p:cNvSpPr>
            <a:spLocks noGrp="1"/>
          </p:cNvSpPr>
          <p:nvPr>
            <p:ph type="sldNum" sz="quarter" idx="11"/>
          </p:nvPr>
        </p:nvSpPr>
        <p:spPr/>
        <p:txBody>
          <a:bodyPr/>
          <a:lstStyle/>
          <a:p>
            <a:pPr>
              <a:defRPr/>
            </a:pPr>
            <a:r>
              <a:rPr lang="fr-FR" smtClean="0">
                <a:solidFill>
                  <a:srgbClr val="FFFFFF"/>
                </a:solidFill>
              </a:rPr>
              <a:t>•••</a:t>
            </a:r>
            <a:r>
              <a:rPr lang="fr-FR" smtClean="0">
                <a:solidFill>
                  <a:srgbClr val="FFCC66"/>
                </a:solidFill>
              </a:rPr>
              <a:t> </a:t>
            </a:r>
            <a:fld id="{177843A4-1041-4596-AC67-A94DB8AF36B8}" type="slidenum">
              <a:rPr lang="fr-FR" smtClean="0">
                <a:solidFill>
                  <a:srgbClr val="FFFFFF"/>
                </a:solidFill>
              </a:rPr>
              <a:pPr>
                <a:defRPr/>
              </a:pPr>
              <a:t>23</a:t>
            </a:fld>
            <a:endParaRPr lang="fr-FR">
              <a:solidFill>
                <a:srgbClr val="000000"/>
              </a:solidFill>
            </a:endParaRPr>
          </a:p>
        </p:txBody>
      </p:sp>
      <p:sp>
        <p:nvSpPr>
          <p:cNvPr id="4" name="TextBox 3"/>
          <p:cNvSpPr txBox="1"/>
          <p:nvPr/>
        </p:nvSpPr>
        <p:spPr>
          <a:xfrm>
            <a:off x="7086600" y="6172200"/>
            <a:ext cx="1905000" cy="461665"/>
          </a:xfrm>
          <a:prstGeom prst="rect">
            <a:avLst/>
          </a:prstGeom>
          <a:noFill/>
        </p:spPr>
        <p:txBody>
          <a:bodyPr wrap="square" rtlCol="0">
            <a:spAutoFit/>
          </a:bodyPr>
          <a:lstStyle/>
          <a:p>
            <a:r>
              <a:rPr lang="en-US" sz="2400" b="1" dirty="0" smtClean="0">
                <a:latin typeface="Corbel" pitchFamily="34" charset="0"/>
              </a:rPr>
              <a:t>Match </a:t>
            </a:r>
            <a:endParaRPr lang="en-US" sz="2400" b="1" dirty="0">
              <a:latin typeface="Corbel" pitchFamily="34" charset="0"/>
            </a:endParaRPr>
          </a:p>
        </p:txBody>
      </p:sp>
      <p:sp>
        <p:nvSpPr>
          <p:cNvPr id="5" name="TextBox 4"/>
          <p:cNvSpPr txBox="1"/>
          <p:nvPr/>
        </p:nvSpPr>
        <p:spPr>
          <a:xfrm>
            <a:off x="7010400" y="4495800"/>
            <a:ext cx="1905000" cy="461665"/>
          </a:xfrm>
          <a:prstGeom prst="rect">
            <a:avLst/>
          </a:prstGeom>
          <a:noFill/>
        </p:spPr>
        <p:txBody>
          <a:bodyPr wrap="square" rtlCol="0">
            <a:spAutoFit/>
          </a:bodyPr>
          <a:lstStyle/>
          <a:p>
            <a:r>
              <a:rPr lang="en-US" sz="2400" b="1" dirty="0" smtClean="0">
                <a:latin typeface="Corbel" pitchFamily="34" charset="0"/>
              </a:rPr>
              <a:t>Un-match </a:t>
            </a:r>
            <a:endParaRPr lang="en-US" sz="2400" b="1" dirty="0">
              <a:latin typeface="Corbel" pitchFamily="34" charset="0"/>
            </a:endParaRPr>
          </a:p>
        </p:txBody>
      </p:sp>
      <p:sp>
        <p:nvSpPr>
          <p:cNvPr id="9" name="Rounded Rectangle 8"/>
          <p:cNvSpPr/>
          <p:nvPr/>
        </p:nvSpPr>
        <p:spPr>
          <a:xfrm>
            <a:off x="1981200" y="1066800"/>
            <a:ext cx="4724400" cy="12954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rbel" pitchFamily="34" charset="0"/>
              </a:rPr>
              <a:t>Applying Decay </a:t>
            </a:r>
            <a:endParaRPr lang="en-US" dirty="0"/>
          </a:p>
        </p:txBody>
      </p:sp>
      <p:sp>
        <p:nvSpPr>
          <p:cNvPr id="5" name="Slide Number Placeholder 4"/>
          <p:cNvSpPr>
            <a:spLocks noGrp="1"/>
          </p:cNvSpPr>
          <p:nvPr>
            <p:ph type="sldNum" sz="quarter" idx="11"/>
          </p:nvPr>
        </p:nvSpPr>
        <p:spPr/>
        <p:txBody>
          <a:bodyPr/>
          <a:lstStyle/>
          <a:p>
            <a:pPr>
              <a:defRPr/>
            </a:pPr>
            <a:r>
              <a:rPr lang="fr-FR" smtClean="0">
                <a:solidFill>
                  <a:srgbClr val="FFFFFF"/>
                </a:solidFill>
              </a:rPr>
              <a:t>•••</a:t>
            </a:r>
            <a:r>
              <a:rPr lang="fr-FR" smtClean="0">
                <a:solidFill>
                  <a:srgbClr val="FFCC66"/>
                </a:solidFill>
              </a:rPr>
              <a:t> </a:t>
            </a:r>
            <a:fld id="{177843A4-1041-4596-AC67-A94DB8AF36B8}" type="slidenum">
              <a:rPr lang="fr-FR" smtClean="0">
                <a:solidFill>
                  <a:srgbClr val="FFFFFF"/>
                </a:solidFill>
              </a:rPr>
              <a:pPr>
                <a:defRPr/>
              </a:pPr>
              <a:t>24</a:t>
            </a:fld>
            <a:endParaRPr lang="fr-FR">
              <a:solidFill>
                <a:srgbClr val="000000"/>
              </a:solidFill>
            </a:endParaRPr>
          </a:p>
        </p:txBody>
      </p:sp>
      <p:graphicFrame>
        <p:nvGraphicFramePr>
          <p:cNvPr id="12" name="Content Placeholder 3"/>
          <p:cNvGraphicFramePr>
            <a:graphicFrameLocks/>
          </p:cNvGraphicFramePr>
          <p:nvPr/>
        </p:nvGraphicFramePr>
        <p:xfrm>
          <a:off x="914400" y="1614388"/>
          <a:ext cx="7239000" cy="4754880"/>
        </p:xfrm>
        <a:graphic>
          <a:graphicData uri="http://schemas.openxmlformats.org/drawingml/2006/table">
            <a:tbl>
              <a:tblPr firstRow="1" bandRow="1"/>
              <a:tblGrid>
                <a:gridCol w="533400"/>
                <a:gridCol w="1524000"/>
                <a:gridCol w="2438400"/>
                <a:gridCol w="1828800"/>
                <a:gridCol w="914400"/>
              </a:tblGrid>
              <a:tr h="328246">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ID</a:t>
                      </a:r>
                      <a:endParaRPr lang="en-US" dirty="0"/>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Name</a:t>
                      </a:r>
                      <a:endParaRPr lang="en-US"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Affiliation</a:t>
                      </a:r>
                      <a:endParaRPr lang="en-US"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Co-authors</a:t>
                      </a:r>
                      <a:endParaRPr lang="en-US"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Year</a:t>
                      </a:r>
                      <a:endParaRPr lang="en-US" dirty="0"/>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t>r1</a:t>
                      </a:r>
                      <a:endParaRPr lang="en-US" dirty="0"/>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t>Xin</a:t>
                      </a:r>
                      <a:r>
                        <a:rPr lang="en-US" baseline="0" dirty="0" smtClean="0"/>
                        <a:t> Dong</a:t>
                      </a:r>
                      <a:endParaRPr lang="en-US"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t>R. Polytechnic Institute</a:t>
                      </a:r>
                      <a:endParaRPr lang="en-US"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err="1" smtClean="0"/>
                        <a:t>Wozny</a:t>
                      </a:r>
                      <a:endParaRPr lang="en-US"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t>1991</a:t>
                      </a:r>
                      <a:endParaRPr lang="en-US" dirty="0"/>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r2</a:t>
                      </a:r>
                      <a:endParaRPr lang="en-US" dirty="0">
                        <a:solidFill>
                          <a:srgbClr val="C0000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Xin Dong</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University of Washington</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Halevy, </a:t>
                      </a:r>
                      <a:r>
                        <a:rPr lang="en-US" dirty="0" err="1" smtClean="0">
                          <a:solidFill>
                            <a:srgbClr val="C00000"/>
                          </a:solidFill>
                        </a:rPr>
                        <a:t>Tatarinov</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2004</a:t>
                      </a:r>
                      <a:endParaRPr lang="en-US" dirty="0">
                        <a:solidFill>
                          <a:srgbClr val="C0000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r7</a:t>
                      </a:r>
                      <a:endParaRPr lang="en-US" dirty="0">
                        <a:solidFill>
                          <a:srgbClr val="0070C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Dong Xin</a:t>
                      </a:r>
                      <a:r>
                        <a:rPr lang="en-US" baseline="0" dirty="0" smtClean="0">
                          <a:solidFill>
                            <a:srgbClr val="0070C0"/>
                          </a:solidFill>
                        </a:rPr>
                        <a:t> </a:t>
                      </a:r>
                      <a:endParaRPr lang="en-US"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University of Illinois</a:t>
                      </a:r>
                      <a:endParaRPr lang="en-US"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Han, </a:t>
                      </a:r>
                      <a:r>
                        <a:rPr lang="en-US" dirty="0" err="1" smtClean="0">
                          <a:solidFill>
                            <a:srgbClr val="0070C0"/>
                          </a:solidFill>
                        </a:rPr>
                        <a:t>Wah</a:t>
                      </a:r>
                      <a:endParaRPr lang="en-US"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2004</a:t>
                      </a:r>
                      <a:endParaRPr lang="en-US" dirty="0">
                        <a:solidFill>
                          <a:srgbClr val="0070C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r3</a:t>
                      </a:r>
                      <a:endParaRPr lang="en-US" dirty="0">
                        <a:solidFill>
                          <a:srgbClr val="C0000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Xin Dong</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C00000"/>
                          </a:solidFill>
                        </a:rPr>
                        <a:t>University of Washington</a:t>
                      </a: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Halevy</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2005</a:t>
                      </a:r>
                      <a:endParaRPr lang="en-US" dirty="0">
                        <a:solidFill>
                          <a:srgbClr val="C0000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r4</a:t>
                      </a:r>
                      <a:endParaRPr lang="en-US" dirty="0">
                        <a:solidFill>
                          <a:srgbClr val="C0000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Xin Luna</a:t>
                      </a:r>
                      <a:r>
                        <a:rPr lang="en-US" baseline="0" dirty="0" smtClean="0">
                          <a:solidFill>
                            <a:srgbClr val="C00000"/>
                          </a:solidFill>
                        </a:rPr>
                        <a:t> Dong</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University of Washington</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Halevy, Yu</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2007</a:t>
                      </a:r>
                      <a:endParaRPr lang="en-US" dirty="0">
                        <a:solidFill>
                          <a:srgbClr val="C0000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r8</a:t>
                      </a:r>
                      <a:endParaRPr lang="en-US" dirty="0">
                        <a:solidFill>
                          <a:srgbClr val="0070C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Dong Xin</a:t>
                      </a:r>
                      <a:r>
                        <a:rPr lang="en-US" baseline="0" dirty="0" smtClean="0">
                          <a:solidFill>
                            <a:srgbClr val="0070C0"/>
                          </a:solidFill>
                        </a:rPr>
                        <a:t> </a:t>
                      </a:r>
                      <a:endParaRPr lang="en-US" dirty="0" smtClean="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University of Illinois</a:t>
                      </a: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err="1" smtClean="0">
                          <a:solidFill>
                            <a:srgbClr val="0070C0"/>
                          </a:solidFill>
                        </a:rPr>
                        <a:t>Wah</a:t>
                      </a:r>
                      <a:endParaRPr lang="en-US"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2007</a:t>
                      </a:r>
                      <a:endParaRPr lang="en-US" dirty="0">
                        <a:solidFill>
                          <a:srgbClr val="0070C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r9</a:t>
                      </a:r>
                      <a:endParaRPr lang="en-US" dirty="0">
                        <a:solidFill>
                          <a:srgbClr val="0070C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Dong Xin</a:t>
                      </a:r>
                      <a:r>
                        <a:rPr lang="en-US" baseline="0" dirty="0" smtClean="0">
                          <a:solidFill>
                            <a:srgbClr val="0070C0"/>
                          </a:solidFill>
                        </a:rPr>
                        <a:t> </a:t>
                      </a:r>
                      <a:endParaRPr lang="en-US" dirty="0" smtClean="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Microsoft Research</a:t>
                      </a:r>
                      <a:endParaRPr lang="en-US"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Wu, Han</a:t>
                      </a:r>
                      <a:endParaRPr lang="en-US"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2008</a:t>
                      </a:r>
                      <a:endParaRPr lang="en-US" dirty="0">
                        <a:solidFill>
                          <a:srgbClr val="0070C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r10</a:t>
                      </a:r>
                      <a:endParaRPr lang="en-US" dirty="0">
                        <a:solidFill>
                          <a:srgbClr val="0070C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Dong Xin</a:t>
                      </a:r>
                      <a:r>
                        <a:rPr lang="en-US" baseline="0" dirty="0" smtClean="0">
                          <a:solidFill>
                            <a:srgbClr val="0070C0"/>
                          </a:solidFill>
                        </a:rPr>
                        <a:t> </a:t>
                      </a:r>
                      <a:endParaRPr lang="en-US" dirty="0" smtClean="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University of Illinois</a:t>
                      </a: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Ling, He</a:t>
                      </a:r>
                      <a:endParaRPr lang="en-US"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2009</a:t>
                      </a:r>
                      <a:endParaRPr lang="en-US" dirty="0">
                        <a:solidFill>
                          <a:srgbClr val="0070C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r11</a:t>
                      </a:r>
                      <a:endParaRPr lang="en-US" dirty="0">
                        <a:solidFill>
                          <a:srgbClr val="0070C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Dong Xin</a:t>
                      </a:r>
                      <a:r>
                        <a:rPr lang="en-US" baseline="0" dirty="0" smtClean="0">
                          <a:solidFill>
                            <a:srgbClr val="0070C0"/>
                          </a:solidFill>
                        </a:rPr>
                        <a:t> </a:t>
                      </a:r>
                      <a:endParaRPr lang="en-US" dirty="0" smtClean="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Microsoft Research</a:t>
                      </a:r>
                      <a:endParaRPr lang="en-US"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err="1" smtClean="0">
                          <a:solidFill>
                            <a:srgbClr val="0070C0"/>
                          </a:solidFill>
                        </a:rPr>
                        <a:t>Chaudhuri</a:t>
                      </a:r>
                      <a:r>
                        <a:rPr lang="en-US" dirty="0" smtClean="0">
                          <a:solidFill>
                            <a:srgbClr val="0070C0"/>
                          </a:solidFill>
                        </a:rPr>
                        <a:t>, </a:t>
                      </a:r>
                      <a:r>
                        <a:rPr lang="en-US" dirty="0" err="1" smtClean="0">
                          <a:solidFill>
                            <a:srgbClr val="0070C0"/>
                          </a:solidFill>
                        </a:rPr>
                        <a:t>Ganti</a:t>
                      </a:r>
                      <a:endParaRPr lang="en-US"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2009</a:t>
                      </a:r>
                      <a:endParaRPr lang="en-US" dirty="0">
                        <a:solidFill>
                          <a:srgbClr val="0070C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r5</a:t>
                      </a:r>
                      <a:endParaRPr lang="en-US" dirty="0">
                        <a:solidFill>
                          <a:srgbClr val="C0000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Xin Luna</a:t>
                      </a:r>
                      <a:r>
                        <a:rPr lang="en-US" baseline="0" dirty="0" smtClean="0">
                          <a:solidFill>
                            <a:srgbClr val="C00000"/>
                          </a:solidFill>
                        </a:rPr>
                        <a:t> Dong</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AT&amp;T Labs-Research</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C00000"/>
                          </a:solidFill>
                        </a:rPr>
                        <a:t>Das </a:t>
                      </a:r>
                      <a:r>
                        <a:rPr lang="en-US" dirty="0" err="1" smtClean="0">
                          <a:solidFill>
                            <a:srgbClr val="C00000"/>
                          </a:solidFill>
                        </a:rPr>
                        <a:t>Sarma</a:t>
                      </a:r>
                      <a:r>
                        <a:rPr lang="en-US" dirty="0" smtClean="0">
                          <a:solidFill>
                            <a:srgbClr val="C00000"/>
                          </a:solidFill>
                        </a:rPr>
                        <a:t>, Halevy</a:t>
                      </a: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2009</a:t>
                      </a:r>
                      <a:endParaRPr lang="en-US" dirty="0">
                        <a:solidFill>
                          <a:srgbClr val="C0000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r6</a:t>
                      </a:r>
                      <a:endParaRPr lang="en-US" dirty="0">
                        <a:solidFill>
                          <a:srgbClr val="C0000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Xin Luna</a:t>
                      </a:r>
                      <a:r>
                        <a:rPr lang="en-US" baseline="0" dirty="0" smtClean="0">
                          <a:solidFill>
                            <a:srgbClr val="C00000"/>
                          </a:solidFill>
                        </a:rPr>
                        <a:t> Dong</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AT&amp;T Labs-Research</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solidFill>
                            <a:srgbClr val="C00000"/>
                          </a:solidFill>
                        </a:rPr>
                        <a:t>Naumann</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2010</a:t>
                      </a:r>
                      <a:endParaRPr lang="en-US" dirty="0">
                        <a:solidFill>
                          <a:srgbClr val="C0000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r12</a:t>
                      </a:r>
                      <a:endParaRPr lang="en-US" dirty="0">
                        <a:solidFill>
                          <a:srgbClr val="0070C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0070C0"/>
                          </a:solidFill>
                        </a:rPr>
                        <a:t>Dong Xin</a:t>
                      </a:r>
                      <a:r>
                        <a:rPr lang="en-US" baseline="0" dirty="0" smtClean="0">
                          <a:solidFill>
                            <a:srgbClr val="0070C0"/>
                          </a:solidFill>
                        </a:rPr>
                        <a:t> </a:t>
                      </a:r>
                      <a:endParaRPr lang="en-US" dirty="0" smtClean="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Microsoft Research</a:t>
                      </a:r>
                      <a:endParaRPr lang="en-US"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He</a:t>
                      </a:r>
                      <a:endParaRPr lang="en-US"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2011</a:t>
                      </a:r>
                      <a:endParaRPr lang="en-US" dirty="0">
                        <a:solidFill>
                          <a:srgbClr val="0070C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bl>
          </a:graphicData>
        </a:graphic>
      </p:graphicFrame>
      <p:sp>
        <p:nvSpPr>
          <p:cNvPr id="13" name="Rounded Rectangle 12"/>
          <p:cNvSpPr/>
          <p:nvPr/>
        </p:nvSpPr>
        <p:spPr>
          <a:xfrm>
            <a:off x="914400" y="2346434"/>
            <a:ext cx="7391400" cy="381000"/>
          </a:xfrm>
          <a:prstGeom prst="roundRect">
            <a:avLst/>
          </a:prstGeom>
          <a:noFill/>
          <a:ln w="381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Perpetua"/>
              <a:ea typeface="+mn-ea"/>
              <a:cs typeface="+mn-cs"/>
            </a:endParaRPr>
          </a:p>
        </p:txBody>
      </p:sp>
      <p:sp>
        <p:nvSpPr>
          <p:cNvPr id="14" name="Rounded Rectangle 13"/>
          <p:cNvSpPr/>
          <p:nvPr/>
        </p:nvSpPr>
        <p:spPr>
          <a:xfrm>
            <a:off x="914400" y="1981200"/>
            <a:ext cx="7239000" cy="4419600"/>
          </a:xfrm>
          <a:prstGeom prst="roundRect">
            <a:avLst/>
          </a:prstGeom>
          <a:noFill/>
          <a:ln w="381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Perpetua"/>
              <a:ea typeface="+mn-ea"/>
              <a:cs typeface="+mn-cs"/>
            </a:endParaRPr>
          </a:p>
        </p:txBody>
      </p:sp>
      <p:sp>
        <p:nvSpPr>
          <p:cNvPr id="15" name="Rounded Rectangle 14"/>
          <p:cNvSpPr/>
          <p:nvPr/>
        </p:nvSpPr>
        <p:spPr>
          <a:xfrm>
            <a:off x="914400" y="2971800"/>
            <a:ext cx="7620000" cy="838200"/>
          </a:xfrm>
          <a:prstGeom prst="roundRect">
            <a:avLst/>
          </a:prstGeom>
          <a:solidFill>
            <a:srgbClr val="D34817"/>
          </a:solidFill>
          <a:ln w="12700" cap="flat" cmpd="sng" algn="ctr">
            <a:solidFill>
              <a:srgbClr val="D3481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white"/>
                </a:solidFill>
                <a:effectLst/>
                <a:uLnTx/>
                <a:uFillTx/>
                <a:latin typeface="Corbel" pitchFamily="34" charset="0"/>
                <a:ea typeface="+mn-ea"/>
                <a:cs typeface="+mn-cs"/>
                <a:sym typeface="Wingdings" pitchFamily="2" charset="2"/>
              </a:rPr>
              <a:t></a:t>
            </a:r>
            <a:r>
              <a:rPr kumimoji="0" lang="en-US" sz="2800" b="1" i="0" u="none" strike="noStrike" kern="0" cap="none" spc="0" normalizeH="0" baseline="0" noProof="0" dirty="0" smtClean="0">
                <a:ln>
                  <a:noFill/>
                </a:ln>
                <a:solidFill>
                  <a:prstClr val="white"/>
                </a:solidFill>
                <a:effectLst/>
                <a:uLnTx/>
                <a:uFillTx/>
                <a:latin typeface="Corbel" pitchFamily="34" charset="0"/>
                <a:ea typeface="+mn-ea"/>
                <a:cs typeface="+mn-cs"/>
              </a:rPr>
              <a:t>All records are merged into the same cluster!!</a:t>
            </a:r>
          </a:p>
        </p:txBody>
      </p:sp>
      <p:sp>
        <p:nvSpPr>
          <p:cNvPr id="16" name="Rounded Rectangle 15"/>
          <p:cNvSpPr/>
          <p:nvPr/>
        </p:nvSpPr>
        <p:spPr>
          <a:xfrm>
            <a:off x="914400" y="4114800"/>
            <a:ext cx="7620000" cy="838200"/>
          </a:xfrm>
          <a:prstGeom prst="roundRect">
            <a:avLst/>
          </a:prstGeom>
          <a:solidFill>
            <a:srgbClr val="D34817"/>
          </a:solidFill>
          <a:ln w="12700" cap="flat" cmpd="sng" algn="ctr">
            <a:solidFill>
              <a:srgbClr val="D3481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white"/>
                </a:solidFill>
                <a:effectLst/>
                <a:uLnTx/>
                <a:uFillTx/>
                <a:latin typeface="Corbel" pitchFamily="34" charset="0"/>
                <a:ea typeface="+mn-ea"/>
                <a:cs typeface="+mn-cs"/>
                <a:sym typeface="Wingdings" pitchFamily="2" charset="2"/>
              </a:rPr>
              <a:t> Able to detect changes!</a:t>
            </a:r>
            <a:endParaRPr kumimoji="0" lang="en-US" sz="2800" b="1" i="0" u="none" strike="noStrike" kern="0" cap="none" spc="0" normalizeH="0" baseline="0" noProof="0" dirty="0" smtClean="0">
              <a:ln>
                <a:noFill/>
              </a:ln>
              <a:solidFill>
                <a:prstClr val="white"/>
              </a:solidFill>
              <a:effectLst/>
              <a:uLnTx/>
              <a:uFillTx/>
              <a:latin typeface="Corbel" pitchFamily="34" charset="0"/>
              <a:ea typeface="+mn-ea"/>
              <a:cs typeface="+mn-cs"/>
            </a:endParaRPr>
          </a:p>
        </p:txBody>
      </p:sp>
      <p:sp>
        <p:nvSpPr>
          <p:cNvPr id="17" name="Rounded Rectangle 16"/>
          <p:cNvSpPr/>
          <p:nvPr/>
        </p:nvSpPr>
        <p:spPr>
          <a:xfrm>
            <a:off x="914400" y="5257800"/>
            <a:ext cx="7391400" cy="381000"/>
          </a:xfrm>
          <a:prstGeom prst="roundRect">
            <a:avLst/>
          </a:prstGeom>
          <a:noFill/>
          <a:ln w="381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Perpetua"/>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6"/>
                                        </p:tgtEl>
                                      </p:cBhvr>
                                    </p:animEffect>
                                    <p:set>
                                      <p:cBhvr>
                                        <p:cTn id="18" dur="1" fill="hold">
                                          <p:stCondLst>
                                            <p:cond delay="499"/>
                                          </p:stCondLst>
                                        </p:cTn>
                                        <p:tgtEl>
                                          <p:spTgt spid="16"/>
                                        </p:tgtEl>
                                        <p:attrNameLst>
                                          <p:attrName>style.visibility</p:attrName>
                                        </p:attrNameLst>
                                      </p:cBhvr>
                                      <p:to>
                                        <p:strVal val="hidden"/>
                                      </p:to>
                                    </p:set>
                                  </p:childTnLst>
                                </p:cTn>
                              </p:par>
                              <p:par>
                                <p:cTn id="19" presetID="10" presetClass="exit" presetSubtype="0" fill="hold" nodeType="withEffect">
                                  <p:stCondLst>
                                    <p:cond delay="0"/>
                                  </p:stCondLst>
                                  <p:childTnLst>
                                    <p:animEffect transition="out" filter="fade">
                                      <p:cBhvr>
                                        <p:cTn id="20" dur="500"/>
                                        <p:tgtEl>
                                          <p:spTgt spid="17"/>
                                        </p:tgtEl>
                                      </p:cBhvr>
                                    </p:animEffect>
                                    <p:set>
                                      <p:cBhvr>
                                        <p:cTn id="21" dur="1" fill="hold">
                                          <p:stCondLst>
                                            <p:cond delay="499"/>
                                          </p:stCondLst>
                                        </p:cTn>
                                        <p:tgtEl>
                                          <p:spTgt spid="17"/>
                                        </p:tgtEl>
                                        <p:attrNameLst>
                                          <p:attrName>style.visibility</p:attrName>
                                        </p:attrNameLst>
                                      </p:cBhvr>
                                      <p:to>
                                        <p:strVal val="hidden"/>
                                      </p:to>
                                    </p:set>
                                  </p:childTnLst>
                                </p:cTn>
                              </p:par>
                              <p:par>
                                <p:cTn id="22" presetID="1" presetClass="entr" presetSubtype="0"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animBg="1"/>
      <p:bldP spid="15" grpId="0" animBg="1"/>
      <p:bldP spid="16" grpId="0" animBg="1"/>
      <p:bldP spid="1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772400" cy="762000"/>
          </a:xfrm>
        </p:spPr>
        <p:txBody>
          <a:bodyPr/>
          <a:lstStyle/>
          <a:p>
            <a:r>
              <a:rPr lang="en-US" sz="2400" dirty="0" smtClean="0"/>
              <a:t>Decayed Similarity &amp; Traditional Clustering</a:t>
            </a:r>
            <a:endParaRPr lang="en-US" sz="2400" dirty="0"/>
          </a:p>
        </p:txBody>
      </p:sp>
      <p:sp>
        <p:nvSpPr>
          <p:cNvPr id="5" name="Slide Number Placeholder 4"/>
          <p:cNvSpPr>
            <a:spLocks noGrp="1"/>
          </p:cNvSpPr>
          <p:nvPr>
            <p:ph type="sldNum" sz="quarter" idx="11"/>
          </p:nvPr>
        </p:nvSpPr>
        <p:spPr/>
        <p:txBody>
          <a:bodyPr/>
          <a:lstStyle/>
          <a:p>
            <a:pPr>
              <a:defRPr/>
            </a:pPr>
            <a:r>
              <a:rPr lang="fr-FR" smtClean="0">
                <a:solidFill>
                  <a:srgbClr val="FFFFFF"/>
                </a:solidFill>
              </a:rPr>
              <a:t>•••</a:t>
            </a:r>
            <a:r>
              <a:rPr lang="fr-FR" smtClean="0">
                <a:solidFill>
                  <a:srgbClr val="FFCC66"/>
                </a:solidFill>
              </a:rPr>
              <a:t> </a:t>
            </a:r>
            <a:fld id="{177843A4-1041-4596-AC67-A94DB8AF36B8}" type="slidenum">
              <a:rPr lang="fr-FR" smtClean="0">
                <a:solidFill>
                  <a:srgbClr val="FFFFFF"/>
                </a:solidFill>
              </a:rPr>
              <a:pPr>
                <a:defRPr/>
              </a:pPr>
              <a:t>25</a:t>
            </a:fld>
            <a:endParaRPr lang="fr-FR">
              <a:solidFill>
                <a:srgbClr val="000000"/>
              </a:solidFill>
            </a:endParaRPr>
          </a:p>
        </p:txBody>
      </p:sp>
      <p:graphicFrame>
        <p:nvGraphicFramePr>
          <p:cNvPr id="6" name="Chart 5"/>
          <p:cNvGraphicFramePr/>
          <p:nvPr/>
        </p:nvGraphicFramePr>
        <p:xfrm>
          <a:off x="1219200" y="1219200"/>
          <a:ext cx="6553200" cy="3886200"/>
        </p:xfrm>
        <a:graphic>
          <a:graphicData uri="http://schemas.openxmlformats.org/drawingml/2006/chart">
            <c:chart xmlns:c="http://schemas.openxmlformats.org/drawingml/2006/chart" xmlns:r="http://schemas.openxmlformats.org/officeDocument/2006/relationships" r:id="rId3"/>
          </a:graphicData>
        </a:graphic>
      </p:graphicFrame>
      <p:sp>
        <p:nvSpPr>
          <p:cNvPr id="11" name="Line Callout 2 (Border and Accent Bar) 10"/>
          <p:cNvSpPr/>
          <p:nvPr/>
        </p:nvSpPr>
        <p:spPr>
          <a:xfrm>
            <a:off x="685800" y="5105400"/>
            <a:ext cx="3505200" cy="1143000"/>
          </a:xfrm>
          <a:prstGeom prst="accentBorderCallout2">
            <a:avLst>
              <a:gd name="adj1" fmla="val 4957"/>
              <a:gd name="adj2" fmla="val 106035"/>
              <a:gd name="adj3" fmla="val 4957"/>
              <a:gd name="adj4" fmla="val 116666"/>
              <a:gd name="adj5" fmla="val -276925"/>
              <a:gd name="adj6" fmla="val 187034"/>
            </a:avLst>
          </a:prstGeom>
          <a:solidFill>
            <a:srgbClr val="D34817"/>
          </a:solidFill>
          <a:ln w="38100" cap="flat" cmpd="sng" algn="ctr">
            <a:solidFill>
              <a:srgbClr val="D34817">
                <a:shade val="50000"/>
              </a:srgbClr>
            </a:solidFill>
            <a:prstDash val="solid"/>
          </a:ln>
          <a:effectLst/>
        </p:spPr>
        <p:txBody>
          <a:bodyPr rtlCol="0" anchor="ctr"/>
          <a:lstStyle/>
          <a:p>
            <a:r>
              <a:rPr lang="en-US" sz="2400" b="1" dirty="0" smtClean="0">
                <a:solidFill>
                  <a:schemeClr val="bg1"/>
                </a:solidFill>
                <a:latin typeface="Times" pitchFamily="-111" charset="0"/>
              </a:rPr>
              <a:t>Decay improves recall over baselines by 23-67%</a:t>
            </a:r>
          </a:p>
        </p:txBody>
      </p:sp>
      <p:sp>
        <p:nvSpPr>
          <p:cNvPr id="12" name="Text Box 14"/>
          <p:cNvSpPr txBox="1">
            <a:spLocks noChangeArrowheads="1"/>
          </p:cNvSpPr>
          <p:nvPr/>
        </p:nvSpPr>
        <p:spPr bwMode="auto">
          <a:xfrm>
            <a:off x="4876800" y="5181600"/>
            <a:ext cx="3962400" cy="1200329"/>
          </a:xfrm>
          <a:prstGeom prst="rect">
            <a:avLst/>
          </a:prstGeom>
          <a:noFill/>
          <a:ln w="9525">
            <a:noFill/>
            <a:miter lim="800000"/>
            <a:headEnd/>
            <a:tailEnd/>
          </a:ln>
        </p:spPr>
        <p:txBody>
          <a:bodyPr wrap="square">
            <a:spAutoFit/>
          </a:bodyPr>
          <a:lstStyle/>
          <a:p>
            <a:pPr>
              <a:spcBef>
                <a:spcPct val="50000"/>
              </a:spcBef>
            </a:pPr>
            <a:r>
              <a:rPr lang="en-US" dirty="0" smtClean="0"/>
              <a:t>Patent records: 1871</a:t>
            </a:r>
          </a:p>
          <a:p>
            <a:pPr>
              <a:spcBef>
                <a:spcPct val="50000"/>
              </a:spcBef>
            </a:pPr>
            <a:r>
              <a:rPr lang="en-US" dirty="0" smtClean="0"/>
              <a:t>Real-world inventors: 359</a:t>
            </a:r>
          </a:p>
          <a:p>
            <a:pPr algn="l">
              <a:spcBef>
                <a:spcPct val="50000"/>
              </a:spcBef>
            </a:pPr>
            <a:r>
              <a:rPr lang="en-US" dirty="0" smtClean="0"/>
              <a:t>In years: 1978 - 2003</a:t>
            </a:r>
            <a:endParaRPr lang="en-US" dirty="0"/>
          </a:p>
        </p:txBody>
      </p:sp>
      <p:sp>
        <p:nvSpPr>
          <p:cNvPr id="8" name="Rectangle 7"/>
          <p:cNvSpPr/>
          <p:nvPr/>
        </p:nvSpPr>
        <p:spPr bwMode="auto">
          <a:xfrm>
            <a:off x="3124200" y="2209800"/>
            <a:ext cx="457200" cy="2438400"/>
          </a:xfrm>
          <a:prstGeom prst="rect">
            <a:avLst/>
          </a:prstGeom>
          <a:solidFill>
            <a:schemeClr val="bg1"/>
          </a:solidFill>
          <a:ln w="9525"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9" name="Rectangle 8"/>
          <p:cNvSpPr/>
          <p:nvPr/>
        </p:nvSpPr>
        <p:spPr bwMode="auto">
          <a:xfrm>
            <a:off x="5029200" y="2209800"/>
            <a:ext cx="457200" cy="2438400"/>
          </a:xfrm>
          <a:prstGeom prst="rect">
            <a:avLst/>
          </a:prstGeom>
          <a:solidFill>
            <a:schemeClr val="bg1"/>
          </a:solidFill>
          <a:ln w="9525"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0" name="Rectangle 9"/>
          <p:cNvSpPr/>
          <p:nvPr/>
        </p:nvSpPr>
        <p:spPr bwMode="auto">
          <a:xfrm>
            <a:off x="7010400" y="1905000"/>
            <a:ext cx="457200" cy="2743200"/>
          </a:xfrm>
          <a:prstGeom prst="rect">
            <a:avLst/>
          </a:prstGeom>
          <a:solidFill>
            <a:schemeClr val="bg1"/>
          </a:solidFill>
          <a:ln w="9525" cap="flat" cmpd="sng" algn="ctr">
            <a:solidFill>
              <a:schemeClr val="bg1">
                <a:lumMod val="9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par>
                                <p:cTn id="14" presetID="1"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8" grpId="0" animBg="1"/>
      <p:bldP spid="9" grpId="0" animBg="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sz="3000" b="1" dirty="0" smtClean="0">
                <a:solidFill>
                  <a:schemeClr val="bg1">
                    <a:lumMod val="75000"/>
                  </a:schemeClr>
                </a:solidFill>
                <a:latin typeface="Perpetua" pitchFamily="18" charset="0"/>
              </a:rPr>
              <a:t>Motivation</a:t>
            </a:r>
          </a:p>
          <a:p>
            <a:r>
              <a:rPr lang="en-US" sz="3000" b="1" dirty="0" smtClean="0">
                <a:solidFill>
                  <a:schemeClr val="bg1">
                    <a:lumMod val="75000"/>
                  </a:schemeClr>
                </a:solidFill>
                <a:latin typeface="Perpetua" pitchFamily="18" charset="0"/>
              </a:rPr>
              <a:t>Linking temporal records</a:t>
            </a:r>
          </a:p>
          <a:p>
            <a:pPr lvl="1"/>
            <a:r>
              <a:rPr lang="en-US" sz="2600" b="1" dirty="0" smtClean="0">
                <a:solidFill>
                  <a:schemeClr val="bg1">
                    <a:lumMod val="75000"/>
                  </a:schemeClr>
                </a:solidFill>
                <a:latin typeface="Perpetua" pitchFamily="18" charset="0"/>
              </a:rPr>
              <a:t>Decay</a:t>
            </a:r>
          </a:p>
          <a:p>
            <a:pPr lvl="1"/>
            <a:r>
              <a:rPr lang="en-US" sz="2600" b="1" dirty="0" smtClean="0">
                <a:latin typeface="Perpetua" pitchFamily="18" charset="0"/>
              </a:rPr>
              <a:t>Temporal clustering</a:t>
            </a:r>
          </a:p>
          <a:p>
            <a:pPr lvl="1"/>
            <a:r>
              <a:rPr lang="en-US" sz="2600" b="1" dirty="0" smtClean="0">
                <a:latin typeface="Perpetua" pitchFamily="18" charset="0"/>
              </a:rPr>
              <a:t>Demo</a:t>
            </a:r>
          </a:p>
          <a:p>
            <a:r>
              <a:rPr lang="en-US" sz="3000" b="1" dirty="0" smtClean="0">
                <a:latin typeface="Perpetua" pitchFamily="18" charset="0"/>
              </a:rPr>
              <a:t>Linking records of the same group</a:t>
            </a:r>
          </a:p>
          <a:p>
            <a:r>
              <a:rPr lang="en-US" sz="3000" b="1" dirty="0" smtClean="0">
                <a:latin typeface="Perpetua" pitchFamily="18" charset="0"/>
              </a:rPr>
              <a:t>Linking records with erroneous values</a:t>
            </a:r>
          </a:p>
          <a:p>
            <a:r>
              <a:rPr lang="en-US" sz="3000" b="1" dirty="0" smtClean="0">
                <a:latin typeface="Perpetua" pitchFamily="18" charset="0"/>
              </a:rPr>
              <a:t>Related work</a:t>
            </a:r>
          </a:p>
          <a:p>
            <a:r>
              <a:rPr lang="en-US" sz="3000" b="1" dirty="0" smtClean="0">
                <a:latin typeface="Perpetua" pitchFamily="18" charset="0"/>
              </a:rPr>
              <a:t>Conclusions</a:t>
            </a:r>
            <a:endParaRPr lang="en-US" sz="3000" b="1" dirty="0">
              <a:latin typeface="Perpetua" pitchFamily="18" charset="0"/>
            </a:endParaRPr>
          </a:p>
        </p:txBody>
      </p:sp>
      <p:sp>
        <p:nvSpPr>
          <p:cNvPr id="5" name="Slide Number Placeholder 4"/>
          <p:cNvSpPr>
            <a:spLocks noGrp="1"/>
          </p:cNvSpPr>
          <p:nvPr>
            <p:ph type="sldNum" sz="quarter" idx="11"/>
          </p:nvPr>
        </p:nvSpPr>
        <p:spPr/>
        <p:txBody>
          <a:bodyPr/>
          <a:lstStyle/>
          <a:p>
            <a:pPr>
              <a:defRPr/>
            </a:pPr>
            <a:r>
              <a:rPr lang="fr-FR" smtClean="0">
                <a:solidFill>
                  <a:srgbClr val="FFFFFF"/>
                </a:solidFill>
              </a:rPr>
              <a:t>•••</a:t>
            </a:r>
            <a:r>
              <a:rPr lang="fr-FR" smtClean="0">
                <a:solidFill>
                  <a:srgbClr val="FFCC66"/>
                </a:solidFill>
              </a:rPr>
              <a:t> </a:t>
            </a:r>
            <a:fld id="{177843A4-1041-4596-AC67-A94DB8AF36B8}" type="slidenum">
              <a:rPr lang="fr-FR" smtClean="0">
                <a:solidFill>
                  <a:srgbClr val="FFFFFF"/>
                </a:solidFill>
              </a:rPr>
              <a:pPr>
                <a:defRPr/>
              </a:pPr>
              <a:t>26</a:t>
            </a:fld>
            <a:endParaRPr lang="fr-FR">
              <a:solidFill>
                <a:srgbClr val="0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rbel" pitchFamily="34" charset="0"/>
              </a:rPr>
              <a:t>Early Binding</a:t>
            </a:r>
            <a:endParaRPr lang="en-US"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p:txBody>
          <a:bodyPr>
            <a:normAutofit/>
          </a:bodyPr>
          <a:lstStyle/>
          <a:p>
            <a:r>
              <a:rPr lang="en-US" sz="3300" dirty="0" smtClean="0">
                <a:latin typeface="Corbel" pitchFamily="34" charset="0"/>
              </a:rPr>
              <a:t>Compare a new record with existing clusters</a:t>
            </a:r>
            <a:endParaRPr lang="en-US" sz="3300" u="sng" dirty="0" smtClean="0">
              <a:latin typeface="Corbel" pitchFamily="34" charset="0"/>
            </a:endParaRPr>
          </a:p>
          <a:p>
            <a:endParaRPr lang="en-US" sz="3300" dirty="0" smtClean="0">
              <a:latin typeface="Corbel" pitchFamily="34" charset="0"/>
            </a:endParaRPr>
          </a:p>
          <a:p>
            <a:r>
              <a:rPr lang="en-US" sz="3300" dirty="0" smtClean="0">
                <a:latin typeface="Corbel" pitchFamily="34" charset="0"/>
              </a:rPr>
              <a:t>Make </a:t>
            </a:r>
            <a:r>
              <a:rPr lang="en-US" sz="3300" u="sng" dirty="0" smtClean="0">
                <a:latin typeface="Corbel" pitchFamily="34" charset="0"/>
              </a:rPr>
              <a:t>eager merging decision </a:t>
            </a:r>
            <a:r>
              <a:rPr lang="en-US" sz="3300" dirty="0" smtClean="0">
                <a:latin typeface="Corbel" pitchFamily="34" charset="0"/>
              </a:rPr>
              <a:t>for each record</a:t>
            </a:r>
          </a:p>
          <a:p>
            <a:endParaRPr lang="en-US" sz="3300" dirty="0" smtClean="0">
              <a:latin typeface="Corbel" pitchFamily="34" charset="0"/>
            </a:endParaRPr>
          </a:p>
          <a:p>
            <a:r>
              <a:rPr lang="en-US" sz="3300" dirty="0" smtClean="0">
                <a:latin typeface="Corbel" pitchFamily="34" charset="0"/>
              </a:rPr>
              <a:t>Maintain the earliest/latest timestamp  for its </a:t>
            </a:r>
            <a:r>
              <a:rPr lang="en-US" sz="3300" u="sng" dirty="0" smtClean="0">
                <a:latin typeface="Corbel" pitchFamily="34" charset="0"/>
              </a:rPr>
              <a:t>last value</a:t>
            </a:r>
            <a:endParaRPr lang="en-US" sz="3300" dirty="0" smtClean="0">
              <a:latin typeface="Corbel" pitchFamily="34" charset="0"/>
            </a:endParaRPr>
          </a:p>
        </p:txBody>
      </p:sp>
      <p:sp>
        <p:nvSpPr>
          <p:cNvPr id="4" name="Slide Number Placeholder 3"/>
          <p:cNvSpPr>
            <a:spLocks noGrp="1"/>
          </p:cNvSpPr>
          <p:nvPr>
            <p:ph type="sldNum" sz="quarter" idx="11"/>
          </p:nvPr>
        </p:nvSpPr>
        <p:spPr/>
        <p:txBody>
          <a:bodyPr/>
          <a:lstStyle/>
          <a:p>
            <a:pPr>
              <a:defRPr/>
            </a:pPr>
            <a:r>
              <a:rPr lang="fr-FR" smtClean="0">
                <a:solidFill>
                  <a:srgbClr val="FFFFFF"/>
                </a:solidFill>
              </a:rPr>
              <a:t>•••</a:t>
            </a:r>
            <a:r>
              <a:rPr lang="fr-FR" smtClean="0">
                <a:solidFill>
                  <a:srgbClr val="FFCC66"/>
                </a:solidFill>
              </a:rPr>
              <a:t> </a:t>
            </a:r>
            <a:fld id="{177843A4-1041-4596-AC67-A94DB8AF36B8}" type="slidenum">
              <a:rPr lang="fr-FR" smtClean="0">
                <a:solidFill>
                  <a:srgbClr val="FFFFFF"/>
                </a:solidFill>
              </a:rPr>
              <a:pPr>
                <a:defRPr/>
              </a:pPr>
              <a:t>27</a:t>
            </a:fld>
            <a:endParaRPr lang="fr-FR">
              <a:solidFill>
                <a:srgbClr val="000000"/>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7772400" cy="762000"/>
          </a:xfrm>
        </p:spPr>
        <p:txBody>
          <a:bodyPr/>
          <a:lstStyle/>
          <a:p>
            <a:r>
              <a:rPr lang="en-US" dirty="0" smtClean="0">
                <a:effectLst>
                  <a:outerShdw blurRad="38100" dist="38100" dir="2700000" algn="tl">
                    <a:srgbClr val="000000">
                      <a:alpha val="43137"/>
                    </a:srgbClr>
                  </a:outerShdw>
                </a:effectLst>
                <a:latin typeface="Corbel" pitchFamily="34" charset="0"/>
              </a:rPr>
              <a:t>Early Binding</a:t>
            </a:r>
            <a:endParaRPr lang="en-US" dirty="0">
              <a:effectLst>
                <a:outerShdw blurRad="38100" dist="38100" dir="2700000" algn="tl">
                  <a:srgbClr val="000000">
                    <a:alpha val="43137"/>
                  </a:srgbClr>
                </a:outerShdw>
              </a:effectLst>
              <a:latin typeface="Corbel" pitchFamily="34" charset="0"/>
            </a:endParaRPr>
          </a:p>
        </p:txBody>
      </p:sp>
      <p:graphicFrame>
        <p:nvGraphicFramePr>
          <p:cNvPr id="79" name="Content Placeholder 3"/>
          <p:cNvGraphicFramePr>
            <a:graphicFrameLocks noGrp="1"/>
          </p:cNvGraphicFramePr>
          <p:nvPr>
            <p:ph idx="1"/>
          </p:nvPr>
        </p:nvGraphicFramePr>
        <p:xfrm>
          <a:off x="990600" y="762000"/>
          <a:ext cx="7238999" cy="365760"/>
        </p:xfrm>
        <a:graphic>
          <a:graphicData uri="http://schemas.openxmlformats.org/drawingml/2006/table">
            <a:tbl>
              <a:tblPr firstRow="1" bandRow="1"/>
              <a:tblGrid>
                <a:gridCol w="473579"/>
                <a:gridCol w="1507621"/>
                <a:gridCol w="2010398"/>
                <a:gridCol w="1623701"/>
                <a:gridCol w="811850"/>
                <a:gridCol w="811850"/>
              </a:tblGrid>
              <a:tr h="328246">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ID</a:t>
                      </a:r>
                      <a:endParaRPr lang="en-US" dirty="0"/>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Name</a:t>
                      </a:r>
                      <a:endParaRPr lang="en-US"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Affiliation</a:t>
                      </a:r>
                      <a:endParaRPr lang="en-US"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Co-authors</a:t>
                      </a:r>
                      <a:endParaRPr lang="en-US"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From </a:t>
                      </a:r>
                      <a:endParaRPr lang="en-US"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To </a:t>
                      </a:r>
                      <a:endParaRPr lang="en-US" dirty="0"/>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r>
            </a:tbl>
          </a:graphicData>
        </a:graphic>
      </p:graphicFrame>
      <p:sp>
        <p:nvSpPr>
          <p:cNvPr id="39" name="Slide Number Placeholder 38"/>
          <p:cNvSpPr>
            <a:spLocks noGrp="1"/>
          </p:cNvSpPr>
          <p:nvPr>
            <p:ph type="sldNum" sz="quarter" idx="11"/>
          </p:nvPr>
        </p:nvSpPr>
        <p:spPr/>
        <p:txBody>
          <a:bodyPr/>
          <a:lstStyle/>
          <a:p>
            <a:pPr>
              <a:defRPr/>
            </a:pPr>
            <a:r>
              <a:rPr lang="fr-FR" smtClean="0">
                <a:solidFill>
                  <a:srgbClr val="FFFFFF"/>
                </a:solidFill>
              </a:rPr>
              <a:t>•••</a:t>
            </a:r>
            <a:r>
              <a:rPr lang="fr-FR" smtClean="0">
                <a:solidFill>
                  <a:srgbClr val="FFCC66"/>
                </a:solidFill>
              </a:rPr>
              <a:t> </a:t>
            </a:r>
            <a:fld id="{177843A4-1041-4596-AC67-A94DB8AF36B8}" type="slidenum">
              <a:rPr lang="fr-FR" smtClean="0">
                <a:solidFill>
                  <a:srgbClr val="FFFFFF"/>
                </a:solidFill>
              </a:rPr>
              <a:pPr>
                <a:defRPr/>
              </a:pPr>
              <a:t>28</a:t>
            </a:fld>
            <a:endParaRPr lang="fr-FR">
              <a:solidFill>
                <a:srgbClr val="000000"/>
              </a:solidFill>
            </a:endParaRPr>
          </a:p>
        </p:txBody>
      </p:sp>
      <p:graphicFrame>
        <p:nvGraphicFramePr>
          <p:cNvPr id="80" name="Content Placeholder 3"/>
          <p:cNvGraphicFramePr>
            <a:graphicFrameLocks/>
          </p:cNvGraphicFramePr>
          <p:nvPr/>
        </p:nvGraphicFramePr>
        <p:xfrm>
          <a:off x="990600" y="1524000"/>
          <a:ext cx="7238999" cy="365760"/>
        </p:xfrm>
        <a:graphic>
          <a:graphicData uri="http://schemas.openxmlformats.org/drawingml/2006/table">
            <a:tbl>
              <a:tblPr firstRow="1" bandRow="1"/>
              <a:tblGrid>
                <a:gridCol w="473579"/>
                <a:gridCol w="1507621"/>
                <a:gridCol w="2010398"/>
                <a:gridCol w="1623701"/>
                <a:gridCol w="811850"/>
                <a:gridCol w="811850"/>
              </a:tblGrid>
              <a:tr h="289560">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pPr marL="0" algn="l" rtl="0" eaLnBrk="1" latinLnBrk="0" hangingPunct="1"/>
                      <a:r>
                        <a:rPr kumimoji="0" lang="en-US" sz="1800" b="0" kern="1200" dirty="0" smtClean="0">
                          <a:solidFill>
                            <a:srgbClr val="C00000"/>
                          </a:solidFill>
                        </a:rPr>
                        <a:t>r2</a:t>
                      </a:r>
                      <a:endParaRPr kumimoji="0" lang="en-US" sz="1800" b="0" kern="1200" dirty="0">
                        <a:solidFill>
                          <a:srgbClr val="C00000"/>
                        </a:solidFill>
                        <a:latin typeface="+mn-lt"/>
                        <a:ea typeface="+mn-ea"/>
                        <a:cs typeface="+mn-cs"/>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pPr marL="0" algn="l" rtl="0" eaLnBrk="1" latinLnBrk="0" hangingPunct="1"/>
                      <a:r>
                        <a:rPr kumimoji="0" lang="en-US" sz="1800" b="0" kern="1200" dirty="0" smtClean="0">
                          <a:solidFill>
                            <a:srgbClr val="C00000"/>
                          </a:solidFill>
                        </a:rPr>
                        <a:t>Xin Dong</a:t>
                      </a:r>
                      <a:endParaRPr kumimoji="0" lang="en-US" sz="1800" b="0" kern="1200" dirty="0">
                        <a:solidFill>
                          <a:srgbClr val="C00000"/>
                        </a:solidFill>
                        <a:latin typeface="+mn-lt"/>
                        <a:ea typeface="+mn-ea"/>
                        <a:cs typeface="+mn-cs"/>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pPr marL="0" algn="l" rtl="0" eaLnBrk="1" latinLnBrk="0" hangingPunct="1"/>
                      <a:r>
                        <a:rPr kumimoji="0" lang="en-US" sz="1800" b="0" kern="1200" dirty="0" smtClean="0">
                          <a:solidFill>
                            <a:srgbClr val="C00000"/>
                          </a:solidFill>
                        </a:rPr>
                        <a:t>Univ. of Washington</a:t>
                      </a:r>
                      <a:endParaRPr kumimoji="0" lang="en-US" sz="1800" b="0" kern="1200" dirty="0">
                        <a:solidFill>
                          <a:srgbClr val="C00000"/>
                        </a:solidFill>
                        <a:latin typeface="+mn-lt"/>
                        <a:ea typeface="+mn-ea"/>
                        <a:cs typeface="+mn-cs"/>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pPr marL="0" algn="l" rtl="0" eaLnBrk="1" latinLnBrk="0" hangingPunct="1"/>
                      <a:r>
                        <a:rPr kumimoji="0" lang="en-US" sz="1800" b="0" kern="1200" dirty="0" smtClean="0">
                          <a:solidFill>
                            <a:srgbClr val="C00000"/>
                          </a:solidFill>
                        </a:rPr>
                        <a:t>Halevy, </a:t>
                      </a:r>
                      <a:r>
                        <a:rPr kumimoji="0" lang="en-US" sz="1800" b="0" kern="1200" dirty="0" err="1" smtClean="0">
                          <a:solidFill>
                            <a:srgbClr val="C00000"/>
                          </a:solidFill>
                        </a:rPr>
                        <a:t>Tatarinov</a:t>
                      </a:r>
                      <a:endParaRPr kumimoji="0" lang="en-US" sz="1800" b="0" kern="1200" dirty="0">
                        <a:solidFill>
                          <a:srgbClr val="C00000"/>
                        </a:solidFill>
                        <a:latin typeface="+mn-lt"/>
                        <a:ea typeface="+mn-ea"/>
                        <a:cs typeface="+mn-cs"/>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pPr marL="0" algn="l" rtl="0" eaLnBrk="1" latinLnBrk="0" hangingPunct="1"/>
                      <a:r>
                        <a:rPr kumimoji="0" lang="en-US" sz="1800" b="0" kern="1200" dirty="0" smtClean="0">
                          <a:solidFill>
                            <a:srgbClr val="C00000"/>
                          </a:solidFill>
                        </a:rPr>
                        <a:t>2004</a:t>
                      </a:r>
                      <a:endParaRPr kumimoji="0" lang="en-US" sz="1800" b="0" kern="1200" dirty="0">
                        <a:solidFill>
                          <a:srgbClr val="C00000"/>
                        </a:solidFill>
                        <a:latin typeface="+mn-lt"/>
                        <a:ea typeface="+mn-ea"/>
                        <a:cs typeface="+mn-cs"/>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pPr marL="0" algn="l" rtl="0" eaLnBrk="1" latinLnBrk="0" hangingPunct="1"/>
                      <a:r>
                        <a:rPr kumimoji="0" lang="en-US" sz="1800" b="0" kern="1200" dirty="0" smtClean="0">
                          <a:solidFill>
                            <a:srgbClr val="C00000"/>
                          </a:solidFill>
                          <a:latin typeface="Perpetua"/>
                          <a:ea typeface="+mn-ea"/>
                          <a:cs typeface="+mn-cs"/>
                        </a:rPr>
                        <a:t>2004</a:t>
                      </a:r>
                      <a:endParaRPr kumimoji="0" lang="en-US" sz="1800" b="0" kern="1200" dirty="0">
                        <a:solidFill>
                          <a:srgbClr val="C00000"/>
                        </a:solidFill>
                        <a:latin typeface="Perpetua"/>
                        <a:ea typeface="+mn-ea"/>
                        <a:cs typeface="+mn-cs"/>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r>
            </a:tbl>
          </a:graphicData>
        </a:graphic>
      </p:graphicFrame>
      <p:graphicFrame>
        <p:nvGraphicFramePr>
          <p:cNvPr id="81" name="Content Placeholder 3"/>
          <p:cNvGraphicFramePr>
            <a:graphicFrameLocks/>
          </p:cNvGraphicFramePr>
          <p:nvPr/>
        </p:nvGraphicFramePr>
        <p:xfrm>
          <a:off x="990600" y="3124200"/>
          <a:ext cx="7238999" cy="365760"/>
        </p:xfrm>
        <a:graphic>
          <a:graphicData uri="http://schemas.openxmlformats.org/drawingml/2006/table">
            <a:tbl>
              <a:tblPr firstRow="1" bandRow="1"/>
              <a:tblGrid>
                <a:gridCol w="473579"/>
                <a:gridCol w="1050421"/>
                <a:gridCol w="2133600"/>
                <a:gridCol w="1957699"/>
                <a:gridCol w="811850"/>
                <a:gridCol w="811850"/>
              </a:tblGrid>
              <a:tr h="328246">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ID</a:t>
                      </a:r>
                      <a:endParaRPr lang="en-US" dirty="0"/>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Name</a:t>
                      </a:r>
                      <a:endParaRPr lang="en-US"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Affiliation</a:t>
                      </a:r>
                      <a:endParaRPr lang="en-US"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Co-authors</a:t>
                      </a:r>
                      <a:endParaRPr lang="en-US"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From</a:t>
                      </a:r>
                      <a:endParaRPr lang="en-US"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To </a:t>
                      </a:r>
                      <a:endParaRPr lang="en-US" dirty="0"/>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r>
            </a:tbl>
          </a:graphicData>
        </a:graphic>
      </p:graphicFrame>
      <p:graphicFrame>
        <p:nvGraphicFramePr>
          <p:cNvPr id="82" name="Content Placeholder 3"/>
          <p:cNvGraphicFramePr>
            <a:graphicFrameLocks/>
          </p:cNvGraphicFramePr>
          <p:nvPr/>
        </p:nvGraphicFramePr>
        <p:xfrm>
          <a:off x="990600" y="1905000"/>
          <a:ext cx="7238999" cy="365760"/>
        </p:xfrm>
        <a:graphic>
          <a:graphicData uri="http://schemas.openxmlformats.org/drawingml/2006/table">
            <a:tbl>
              <a:tblPr firstRow="1" bandRow="1"/>
              <a:tblGrid>
                <a:gridCol w="473579"/>
                <a:gridCol w="1507621"/>
                <a:gridCol w="2010398"/>
                <a:gridCol w="1623701"/>
                <a:gridCol w="811850"/>
                <a:gridCol w="811850"/>
              </a:tblGrid>
              <a:tr h="328246">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C00000"/>
                          </a:solidFill>
                        </a:rPr>
                        <a:t>r3</a:t>
                      </a:r>
                      <a:endParaRPr lang="en-US" b="0" dirty="0">
                        <a:solidFill>
                          <a:srgbClr val="C0000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C00000"/>
                          </a:solidFill>
                        </a:rPr>
                        <a:t>Xin Dong</a:t>
                      </a:r>
                      <a:endParaRPr lang="en-US" b="0" dirty="0">
                        <a:solidFill>
                          <a:srgbClr val="C0000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C00000"/>
                          </a:solidFill>
                        </a:rPr>
                        <a:t>Univ. of Washington</a:t>
                      </a: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C00000"/>
                          </a:solidFill>
                        </a:rPr>
                        <a:t>Halevy</a:t>
                      </a:r>
                      <a:endParaRPr lang="en-US" b="0" dirty="0">
                        <a:solidFill>
                          <a:srgbClr val="C0000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C00000"/>
                          </a:solidFill>
                        </a:rPr>
                        <a:t>2004</a:t>
                      </a:r>
                      <a:endParaRPr lang="en-US" b="0" dirty="0">
                        <a:solidFill>
                          <a:srgbClr val="C0000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C00000"/>
                          </a:solidFill>
                        </a:rPr>
                        <a:t>2005</a:t>
                      </a:r>
                      <a:endParaRPr lang="en-US" b="0" dirty="0">
                        <a:solidFill>
                          <a:srgbClr val="C0000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r>
            </a:tbl>
          </a:graphicData>
        </a:graphic>
      </p:graphicFrame>
      <p:graphicFrame>
        <p:nvGraphicFramePr>
          <p:cNvPr id="83" name="Content Placeholder 3"/>
          <p:cNvGraphicFramePr>
            <a:graphicFrameLocks/>
          </p:cNvGraphicFramePr>
          <p:nvPr/>
        </p:nvGraphicFramePr>
        <p:xfrm>
          <a:off x="990600" y="1158240"/>
          <a:ext cx="7239000" cy="365760"/>
        </p:xfrm>
        <a:graphic>
          <a:graphicData uri="http://schemas.openxmlformats.org/drawingml/2006/table">
            <a:tbl>
              <a:tblPr firstRow="1" bandRow="1"/>
              <a:tblGrid>
                <a:gridCol w="473579"/>
                <a:gridCol w="1507621"/>
                <a:gridCol w="2010398"/>
                <a:gridCol w="1623701"/>
                <a:gridCol w="785501"/>
                <a:gridCol w="838200"/>
              </a:tblGrid>
              <a:tr h="328246">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t>r1</a:t>
                      </a:r>
                      <a:endParaRPr lang="en-US" b="0" dirty="0"/>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t>Xin</a:t>
                      </a:r>
                      <a:r>
                        <a:rPr lang="en-US" b="0" baseline="0" dirty="0" smtClean="0"/>
                        <a:t> Dong</a:t>
                      </a:r>
                      <a:endParaRPr lang="en-US" b="0" dirty="0"/>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t>R. P. Institute</a:t>
                      </a:r>
                      <a:endParaRPr lang="en-US" b="0" dirty="0"/>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err="1" smtClean="0"/>
                        <a:t>Wozny</a:t>
                      </a:r>
                      <a:endParaRPr lang="en-US" b="0" dirty="0"/>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t>1991</a:t>
                      </a:r>
                      <a:endParaRPr lang="en-US" b="0" dirty="0"/>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t>1991</a:t>
                      </a:r>
                      <a:endParaRPr lang="en-US" b="0" dirty="0"/>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r>
            </a:tbl>
          </a:graphicData>
        </a:graphic>
      </p:graphicFrame>
      <p:graphicFrame>
        <p:nvGraphicFramePr>
          <p:cNvPr id="84" name="Content Placeholder 3"/>
          <p:cNvGraphicFramePr>
            <a:graphicFrameLocks/>
          </p:cNvGraphicFramePr>
          <p:nvPr/>
        </p:nvGraphicFramePr>
        <p:xfrm>
          <a:off x="990600" y="3474720"/>
          <a:ext cx="7238999" cy="365760"/>
        </p:xfrm>
        <a:graphic>
          <a:graphicData uri="http://schemas.openxmlformats.org/drawingml/2006/table">
            <a:tbl>
              <a:tblPr firstRow="1" bandRow="1"/>
              <a:tblGrid>
                <a:gridCol w="473579"/>
                <a:gridCol w="1050421"/>
                <a:gridCol w="2133600"/>
                <a:gridCol w="1957699"/>
                <a:gridCol w="811850"/>
                <a:gridCol w="811850"/>
              </a:tblGrid>
              <a:tr h="328246">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0070C0"/>
                          </a:solidFill>
                        </a:rPr>
                        <a:t>r7</a:t>
                      </a:r>
                      <a:endParaRPr lang="en-US" b="0" dirty="0">
                        <a:solidFill>
                          <a:srgbClr val="0070C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smtClean="0">
                          <a:solidFill>
                            <a:srgbClr val="0070C0"/>
                          </a:solidFill>
                        </a:rPr>
                        <a:t>Dong Xin</a:t>
                      </a:r>
                      <a:r>
                        <a:rPr lang="en-US" b="0" baseline="0" smtClean="0">
                          <a:solidFill>
                            <a:srgbClr val="0070C0"/>
                          </a:solidFill>
                        </a:rPr>
                        <a:t> </a:t>
                      </a:r>
                      <a:endParaRPr lang="en-US" b="0" dirty="0">
                        <a:solidFill>
                          <a:srgbClr val="0070C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0070C0"/>
                          </a:solidFill>
                        </a:rPr>
                        <a:t>University of Illinois</a:t>
                      </a:r>
                      <a:endParaRPr lang="en-US" b="0" dirty="0">
                        <a:solidFill>
                          <a:srgbClr val="0070C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0070C0"/>
                          </a:solidFill>
                        </a:rPr>
                        <a:t>Han, </a:t>
                      </a:r>
                      <a:r>
                        <a:rPr lang="en-US" b="0" dirty="0" err="1" smtClean="0">
                          <a:solidFill>
                            <a:srgbClr val="0070C0"/>
                          </a:solidFill>
                        </a:rPr>
                        <a:t>Wah</a:t>
                      </a:r>
                      <a:endParaRPr lang="en-US" b="0" dirty="0">
                        <a:solidFill>
                          <a:srgbClr val="0070C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0070C0"/>
                          </a:solidFill>
                        </a:rPr>
                        <a:t>2004</a:t>
                      </a:r>
                      <a:endParaRPr lang="en-US" b="0" dirty="0">
                        <a:solidFill>
                          <a:srgbClr val="0070C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0070C0"/>
                          </a:solidFill>
                        </a:rPr>
                        <a:t>2004</a:t>
                      </a:r>
                      <a:endParaRPr lang="en-US" b="0" dirty="0">
                        <a:solidFill>
                          <a:srgbClr val="0070C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r>
            </a:tbl>
          </a:graphicData>
        </a:graphic>
      </p:graphicFrame>
      <p:sp>
        <p:nvSpPr>
          <p:cNvPr id="85" name="Left Arrow 84"/>
          <p:cNvSpPr/>
          <p:nvPr/>
        </p:nvSpPr>
        <p:spPr>
          <a:xfrm>
            <a:off x="8382000" y="1203960"/>
            <a:ext cx="228600" cy="152400"/>
          </a:xfrm>
          <a:prstGeom prst="leftArrow">
            <a:avLst/>
          </a:prstGeom>
          <a:solidFill>
            <a:srgbClr val="D34817"/>
          </a:solidFill>
          <a:ln w="12700" cap="flat" cmpd="sng" algn="ctr">
            <a:solidFill>
              <a:srgbClr val="D3481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Perpetua"/>
              <a:ea typeface="+mn-ea"/>
              <a:cs typeface="+mn-cs"/>
            </a:endParaRPr>
          </a:p>
        </p:txBody>
      </p:sp>
      <p:sp>
        <p:nvSpPr>
          <p:cNvPr id="86" name="Left Arrow 85"/>
          <p:cNvSpPr/>
          <p:nvPr/>
        </p:nvSpPr>
        <p:spPr>
          <a:xfrm>
            <a:off x="8382000" y="1584960"/>
            <a:ext cx="228600" cy="152400"/>
          </a:xfrm>
          <a:prstGeom prst="leftArrow">
            <a:avLst/>
          </a:prstGeom>
          <a:solidFill>
            <a:srgbClr val="D34817"/>
          </a:solidFill>
          <a:ln w="12700" cap="flat" cmpd="sng" algn="ctr">
            <a:solidFill>
              <a:srgbClr val="D3481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Perpetua"/>
              <a:ea typeface="+mn-ea"/>
              <a:cs typeface="+mn-cs"/>
            </a:endParaRPr>
          </a:p>
        </p:txBody>
      </p:sp>
      <p:sp>
        <p:nvSpPr>
          <p:cNvPr id="87" name="Left Arrow 86"/>
          <p:cNvSpPr/>
          <p:nvPr/>
        </p:nvSpPr>
        <p:spPr>
          <a:xfrm>
            <a:off x="8382000" y="3550920"/>
            <a:ext cx="228600" cy="152400"/>
          </a:xfrm>
          <a:prstGeom prst="leftArrow">
            <a:avLst/>
          </a:prstGeom>
          <a:solidFill>
            <a:srgbClr val="D34817"/>
          </a:solidFill>
          <a:ln w="12700" cap="flat" cmpd="sng" algn="ctr">
            <a:solidFill>
              <a:srgbClr val="D3481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Perpetua"/>
              <a:ea typeface="+mn-ea"/>
              <a:cs typeface="+mn-cs"/>
            </a:endParaRPr>
          </a:p>
        </p:txBody>
      </p:sp>
      <p:sp>
        <p:nvSpPr>
          <p:cNvPr id="88" name="Left Arrow 87"/>
          <p:cNvSpPr/>
          <p:nvPr/>
        </p:nvSpPr>
        <p:spPr>
          <a:xfrm>
            <a:off x="8382000" y="1965960"/>
            <a:ext cx="228600" cy="152400"/>
          </a:xfrm>
          <a:prstGeom prst="leftArrow">
            <a:avLst/>
          </a:prstGeom>
          <a:solidFill>
            <a:srgbClr val="D34817"/>
          </a:solidFill>
          <a:ln w="12700" cap="flat" cmpd="sng" algn="ctr">
            <a:solidFill>
              <a:srgbClr val="D3481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Perpetua"/>
              <a:ea typeface="+mn-ea"/>
              <a:cs typeface="+mn-cs"/>
            </a:endParaRPr>
          </a:p>
        </p:txBody>
      </p:sp>
      <p:graphicFrame>
        <p:nvGraphicFramePr>
          <p:cNvPr id="89" name="Content Placeholder 3"/>
          <p:cNvGraphicFramePr>
            <a:graphicFrameLocks/>
          </p:cNvGraphicFramePr>
          <p:nvPr/>
        </p:nvGraphicFramePr>
        <p:xfrm>
          <a:off x="990600" y="3810000"/>
          <a:ext cx="7238999" cy="365760"/>
        </p:xfrm>
        <a:graphic>
          <a:graphicData uri="http://schemas.openxmlformats.org/drawingml/2006/table">
            <a:tbl>
              <a:tblPr firstRow="1" bandRow="1"/>
              <a:tblGrid>
                <a:gridCol w="473579"/>
                <a:gridCol w="1050421"/>
                <a:gridCol w="2133600"/>
                <a:gridCol w="1957699"/>
                <a:gridCol w="811850"/>
                <a:gridCol w="811850"/>
              </a:tblGrid>
              <a:tr h="328246">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0070C0"/>
                          </a:solidFill>
                        </a:rPr>
                        <a:t>r8</a:t>
                      </a:r>
                      <a:endParaRPr lang="en-US" b="0" dirty="0">
                        <a:solidFill>
                          <a:srgbClr val="0070C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0070C0"/>
                          </a:solidFill>
                        </a:rPr>
                        <a:t>Dong Xin</a:t>
                      </a:r>
                      <a:r>
                        <a:rPr lang="en-US" b="0" baseline="0" dirty="0" smtClean="0">
                          <a:solidFill>
                            <a:srgbClr val="0070C0"/>
                          </a:solidFill>
                        </a:rPr>
                        <a:t> </a:t>
                      </a:r>
                      <a:endParaRPr lang="en-US" b="0" dirty="0" smtClean="0">
                        <a:solidFill>
                          <a:srgbClr val="0070C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0070C0"/>
                          </a:solidFill>
                        </a:rPr>
                        <a:t>University of Illinois</a:t>
                      </a: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err="1" smtClean="0">
                          <a:solidFill>
                            <a:srgbClr val="0070C0"/>
                          </a:solidFill>
                        </a:rPr>
                        <a:t>Wah</a:t>
                      </a:r>
                      <a:endParaRPr lang="en-US" b="0" dirty="0">
                        <a:solidFill>
                          <a:srgbClr val="0070C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0070C0"/>
                          </a:solidFill>
                        </a:rPr>
                        <a:t>2004</a:t>
                      </a:r>
                      <a:endParaRPr lang="en-US" b="0" dirty="0">
                        <a:solidFill>
                          <a:srgbClr val="0070C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0070C0"/>
                          </a:solidFill>
                        </a:rPr>
                        <a:t>2007</a:t>
                      </a:r>
                      <a:endParaRPr lang="en-US" b="0" dirty="0">
                        <a:solidFill>
                          <a:srgbClr val="0070C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r>
            </a:tbl>
          </a:graphicData>
        </a:graphic>
      </p:graphicFrame>
      <p:sp>
        <p:nvSpPr>
          <p:cNvPr id="90" name="Left Arrow 89"/>
          <p:cNvSpPr/>
          <p:nvPr/>
        </p:nvSpPr>
        <p:spPr>
          <a:xfrm>
            <a:off x="8382000" y="3931920"/>
            <a:ext cx="228600" cy="152400"/>
          </a:xfrm>
          <a:prstGeom prst="leftArrow">
            <a:avLst/>
          </a:prstGeom>
          <a:solidFill>
            <a:srgbClr val="D34817"/>
          </a:solidFill>
          <a:ln w="12700" cap="flat" cmpd="sng" algn="ctr">
            <a:solidFill>
              <a:srgbClr val="D3481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Perpetua"/>
              <a:ea typeface="+mn-ea"/>
              <a:cs typeface="+mn-cs"/>
            </a:endParaRPr>
          </a:p>
        </p:txBody>
      </p:sp>
      <p:graphicFrame>
        <p:nvGraphicFramePr>
          <p:cNvPr id="91" name="Content Placeholder 3"/>
          <p:cNvGraphicFramePr>
            <a:graphicFrameLocks/>
          </p:cNvGraphicFramePr>
          <p:nvPr/>
        </p:nvGraphicFramePr>
        <p:xfrm>
          <a:off x="990600" y="2286000"/>
          <a:ext cx="7238999" cy="365760"/>
        </p:xfrm>
        <a:graphic>
          <a:graphicData uri="http://schemas.openxmlformats.org/drawingml/2006/table">
            <a:tbl>
              <a:tblPr firstRow="1" bandRow="1"/>
              <a:tblGrid>
                <a:gridCol w="473579"/>
                <a:gridCol w="1507621"/>
                <a:gridCol w="2010398"/>
                <a:gridCol w="1623701"/>
                <a:gridCol w="811850"/>
                <a:gridCol w="811850"/>
              </a:tblGrid>
              <a:tr h="328246">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C00000"/>
                          </a:solidFill>
                        </a:rPr>
                        <a:t>r4</a:t>
                      </a:r>
                      <a:endParaRPr lang="en-US" b="0" dirty="0">
                        <a:solidFill>
                          <a:srgbClr val="C0000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C00000"/>
                          </a:solidFill>
                        </a:rPr>
                        <a:t>Xin Luna</a:t>
                      </a:r>
                      <a:r>
                        <a:rPr lang="en-US" b="0" baseline="0" dirty="0" smtClean="0">
                          <a:solidFill>
                            <a:srgbClr val="C00000"/>
                          </a:solidFill>
                        </a:rPr>
                        <a:t> Dong</a:t>
                      </a:r>
                      <a:endParaRPr lang="en-US" b="0" dirty="0">
                        <a:solidFill>
                          <a:srgbClr val="C0000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C00000"/>
                          </a:solidFill>
                        </a:rPr>
                        <a:t>Univ. of Washington</a:t>
                      </a:r>
                      <a:endParaRPr lang="en-US" b="0" dirty="0">
                        <a:solidFill>
                          <a:srgbClr val="C0000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C00000"/>
                          </a:solidFill>
                        </a:rPr>
                        <a:t>Halevy, Yu</a:t>
                      </a:r>
                      <a:endParaRPr lang="en-US" b="0" dirty="0">
                        <a:solidFill>
                          <a:srgbClr val="C0000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C00000"/>
                          </a:solidFill>
                        </a:rPr>
                        <a:t>2004</a:t>
                      </a:r>
                      <a:endParaRPr lang="en-US" b="0" dirty="0">
                        <a:solidFill>
                          <a:srgbClr val="C0000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C00000"/>
                          </a:solidFill>
                        </a:rPr>
                        <a:t>2007</a:t>
                      </a:r>
                      <a:endParaRPr lang="en-US" b="0" dirty="0">
                        <a:solidFill>
                          <a:srgbClr val="C0000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r>
            </a:tbl>
          </a:graphicData>
        </a:graphic>
      </p:graphicFrame>
      <p:sp>
        <p:nvSpPr>
          <p:cNvPr id="92" name="Left Arrow 91"/>
          <p:cNvSpPr/>
          <p:nvPr/>
        </p:nvSpPr>
        <p:spPr>
          <a:xfrm>
            <a:off x="8382000" y="2346960"/>
            <a:ext cx="228600" cy="152400"/>
          </a:xfrm>
          <a:prstGeom prst="leftArrow">
            <a:avLst/>
          </a:prstGeom>
          <a:solidFill>
            <a:srgbClr val="D34817"/>
          </a:solidFill>
          <a:ln w="12700" cap="flat" cmpd="sng" algn="ctr">
            <a:solidFill>
              <a:srgbClr val="D3481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Perpetua"/>
              <a:ea typeface="+mn-ea"/>
              <a:cs typeface="+mn-cs"/>
            </a:endParaRPr>
          </a:p>
        </p:txBody>
      </p:sp>
      <p:graphicFrame>
        <p:nvGraphicFramePr>
          <p:cNvPr id="93" name="Content Placeholder 3"/>
          <p:cNvGraphicFramePr>
            <a:graphicFrameLocks/>
          </p:cNvGraphicFramePr>
          <p:nvPr/>
        </p:nvGraphicFramePr>
        <p:xfrm>
          <a:off x="990600" y="4191000"/>
          <a:ext cx="7238999" cy="365760"/>
        </p:xfrm>
        <a:graphic>
          <a:graphicData uri="http://schemas.openxmlformats.org/drawingml/2006/table">
            <a:tbl>
              <a:tblPr firstRow="1" bandRow="1"/>
              <a:tblGrid>
                <a:gridCol w="473579"/>
                <a:gridCol w="1050421"/>
                <a:gridCol w="2133600"/>
                <a:gridCol w="1957699"/>
                <a:gridCol w="811850"/>
                <a:gridCol w="811850"/>
              </a:tblGrid>
              <a:tr h="328246">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0070C0"/>
                          </a:solidFill>
                        </a:rPr>
                        <a:t>r9</a:t>
                      </a:r>
                      <a:endParaRPr lang="en-US" b="0" dirty="0">
                        <a:solidFill>
                          <a:srgbClr val="0070C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0070C0"/>
                          </a:solidFill>
                        </a:rPr>
                        <a:t>Dong Xin</a:t>
                      </a:r>
                      <a:r>
                        <a:rPr lang="en-US" b="0" baseline="0" dirty="0" smtClean="0">
                          <a:solidFill>
                            <a:srgbClr val="0070C0"/>
                          </a:solidFill>
                        </a:rPr>
                        <a:t> </a:t>
                      </a:r>
                      <a:endParaRPr lang="en-US" b="0" dirty="0" smtClean="0">
                        <a:solidFill>
                          <a:srgbClr val="0070C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0070C0"/>
                          </a:solidFill>
                        </a:rPr>
                        <a:t>Microsoft Research</a:t>
                      </a:r>
                      <a:endParaRPr lang="en-US" b="0" dirty="0">
                        <a:solidFill>
                          <a:srgbClr val="0070C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0070C0"/>
                          </a:solidFill>
                        </a:rPr>
                        <a:t>Wu, Han</a:t>
                      </a:r>
                      <a:endParaRPr lang="en-US" b="0" dirty="0">
                        <a:solidFill>
                          <a:srgbClr val="0070C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0070C0"/>
                          </a:solidFill>
                        </a:rPr>
                        <a:t>2008</a:t>
                      </a:r>
                      <a:endParaRPr lang="en-US" b="0" dirty="0">
                        <a:solidFill>
                          <a:srgbClr val="0070C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0070C0"/>
                          </a:solidFill>
                        </a:rPr>
                        <a:t>2008</a:t>
                      </a:r>
                      <a:endParaRPr lang="en-US" b="0" dirty="0">
                        <a:solidFill>
                          <a:srgbClr val="0070C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r>
            </a:tbl>
          </a:graphicData>
        </a:graphic>
      </p:graphicFrame>
      <p:sp>
        <p:nvSpPr>
          <p:cNvPr id="94" name="Left Arrow 93"/>
          <p:cNvSpPr/>
          <p:nvPr/>
        </p:nvSpPr>
        <p:spPr>
          <a:xfrm>
            <a:off x="8382000" y="4312920"/>
            <a:ext cx="228600" cy="152400"/>
          </a:xfrm>
          <a:prstGeom prst="leftArrow">
            <a:avLst/>
          </a:prstGeom>
          <a:solidFill>
            <a:srgbClr val="D34817"/>
          </a:solidFill>
          <a:ln w="12700" cap="flat" cmpd="sng" algn="ctr">
            <a:solidFill>
              <a:srgbClr val="D3481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Perpetua"/>
              <a:ea typeface="+mn-ea"/>
              <a:cs typeface="+mn-cs"/>
            </a:endParaRPr>
          </a:p>
        </p:txBody>
      </p:sp>
      <p:graphicFrame>
        <p:nvGraphicFramePr>
          <p:cNvPr id="95" name="Content Placeholder 3"/>
          <p:cNvGraphicFramePr>
            <a:graphicFrameLocks/>
          </p:cNvGraphicFramePr>
          <p:nvPr/>
        </p:nvGraphicFramePr>
        <p:xfrm>
          <a:off x="990600" y="2667000"/>
          <a:ext cx="7238999" cy="365760"/>
        </p:xfrm>
        <a:graphic>
          <a:graphicData uri="http://schemas.openxmlformats.org/drawingml/2006/table">
            <a:tbl>
              <a:tblPr firstRow="1" bandRow="1"/>
              <a:tblGrid>
                <a:gridCol w="473579"/>
                <a:gridCol w="1507621"/>
                <a:gridCol w="2010398"/>
                <a:gridCol w="1623701"/>
                <a:gridCol w="811850"/>
                <a:gridCol w="811850"/>
              </a:tblGrid>
              <a:tr h="328246">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0070C0"/>
                          </a:solidFill>
                        </a:rPr>
                        <a:t>r10</a:t>
                      </a:r>
                      <a:endParaRPr lang="en-US" b="0" dirty="0">
                        <a:solidFill>
                          <a:srgbClr val="0070C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0070C0"/>
                          </a:solidFill>
                        </a:rPr>
                        <a:t>Dong Xin</a:t>
                      </a:r>
                      <a:r>
                        <a:rPr lang="en-US" b="0" baseline="0" dirty="0" smtClean="0">
                          <a:solidFill>
                            <a:srgbClr val="0070C0"/>
                          </a:solidFill>
                        </a:rPr>
                        <a:t> </a:t>
                      </a:r>
                      <a:endParaRPr lang="en-US" b="0" dirty="0" smtClean="0">
                        <a:solidFill>
                          <a:srgbClr val="0070C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0070C0"/>
                          </a:solidFill>
                        </a:rPr>
                        <a:t>University of Illinois</a:t>
                      </a: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0070C0"/>
                          </a:solidFill>
                        </a:rPr>
                        <a:t>Ling, He</a:t>
                      </a:r>
                      <a:endParaRPr lang="en-US" b="0" dirty="0">
                        <a:solidFill>
                          <a:srgbClr val="0070C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0070C0"/>
                          </a:solidFill>
                        </a:rPr>
                        <a:t>2009</a:t>
                      </a:r>
                      <a:endParaRPr lang="en-US" b="0" dirty="0">
                        <a:solidFill>
                          <a:srgbClr val="0070C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0070C0"/>
                          </a:solidFill>
                        </a:rPr>
                        <a:t>2009</a:t>
                      </a:r>
                      <a:endParaRPr lang="en-US" b="0" dirty="0">
                        <a:solidFill>
                          <a:srgbClr val="0070C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r>
            </a:tbl>
          </a:graphicData>
        </a:graphic>
      </p:graphicFrame>
      <p:sp>
        <p:nvSpPr>
          <p:cNvPr id="96" name="Left Arrow 95"/>
          <p:cNvSpPr/>
          <p:nvPr/>
        </p:nvSpPr>
        <p:spPr>
          <a:xfrm>
            <a:off x="8382000" y="2667000"/>
            <a:ext cx="228600" cy="152400"/>
          </a:xfrm>
          <a:prstGeom prst="leftArrow">
            <a:avLst/>
          </a:prstGeom>
          <a:solidFill>
            <a:srgbClr val="D34817"/>
          </a:solidFill>
          <a:ln w="12700" cap="flat" cmpd="sng" algn="ctr">
            <a:solidFill>
              <a:srgbClr val="D3481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Perpetua"/>
              <a:ea typeface="+mn-ea"/>
              <a:cs typeface="+mn-cs"/>
            </a:endParaRPr>
          </a:p>
        </p:txBody>
      </p:sp>
      <p:graphicFrame>
        <p:nvGraphicFramePr>
          <p:cNvPr id="97" name="Content Placeholder 3"/>
          <p:cNvGraphicFramePr>
            <a:graphicFrameLocks/>
          </p:cNvGraphicFramePr>
          <p:nvPr/>
        </p:nvGraphicFramePr>
        <p:xfrm>
          <a:off x="990600" y="5562600"/>
          <a:ext cx="7238999" cy="365760"/>
        </p:xfrm>
        <a:graphic>
          <a:graphicData uri="http://schemas.openxmlformats.org/drawingml/2006/table">
            <a:tbl>
              <a:tblPr firstRow="1" bandRow="1"/>
              <a:tblGrid>
                <a:gridCol w="473579"/>
                <a:gridCol w="1507621"/>
                <a:gridCol w="2010398"/>
                <a:gridCol w="1799602"/>
                <a:gridCol w="762000"/>
                <a:gridCol w="685799"/>
              </a:tblGrid>
              <a:tr h="328246">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ID</a:t>
                      </a:r>
                      <a:endParaRPr lang="en-US" dirty="0"/>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Name</a:t>
                      </a:r>
                      <a:endParaRPr lang="en-US"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Affiliation</a:t>
                      </a:r>
                      <a:endParaRPr lang="en-US"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Co-authors</a:t>
                      </a:r>
                      <a:endParaRPr lang="en-US"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From</a:t>
                      </a:r>
                      <a:endParaRPr lang="en-US"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To</a:t>
                      </a:r>
                      <a:endParaRPr lang="en-US" dirty="0"/>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r>
            </a:tbl>
          </a:graphicData>
        </a:graphic>
      </p:graphicFrame>
      <p:graphicFrame>
        <p:nvGraphicFramePr>
          <p:cNvPr id="98" name="Content Placeholder 3"/>
          <p:cNvGraphicFramePr>
            <a:graphicFrameLocks/>
          </p:cNvGraphicFramePr>
          <p:nvPr/>
        </p:nvGraphicFramePr>
        <p:xfrm>
          <a:off x="990600" y="5943600"/>
          <a:ext cx="7238999" cy="365760"/>
        </p:xfrm>
        <a:graphic>
          <a:graphicData uri="http://schemas.openxmlformats.org/drawingml/2006/table">
            <a:tbl>
              <a:tblPr firstRow="1" bandRow="1"/>
              <a:tblGrid>
                <a:gridCol w="473579"/>
                <a:gridCol w="1507621"/>
                <a:gridCol w="2010398"/>
                <a:gridCol w="1799602"/>
                <a:gridCol w="762000"/>
                <a:gridCol w="685799"/>
              </a:tblGrid>
              <a:tr h="328246">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C00000"/>
                          </a:solidFill>
                        </a:rPr>
                        <a:t>r5</a:t>
                      </a:r>
                      <a:endParaRPr lang="en-US" b="0" dirty="0">
                        <a:solidFill>
                          <a:srgbClr val="C0000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C00000"/>
                          </a:solidFill>
                        </a:rPr>
                        <a:t>Xin Luna</a:t>
                      </a:r>
                      <a:r>
                        <a:rPr lang="en-US" b="0" baseline="0" dirty="0" smtClean="0">
                          <a:solidFill>
                            <a:srgbClr val="C00000"/>
                          </a:solidFill>
                        </a:rPr>
                        <a:t> Dong</a:t>
                      </a:r>
                      <a:endParaRPr lang="en-US" b="0" dirty="0">
                        <a:solidFill>
                          <a:srgbClr val="C0000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C00000"/>
                          </a:solidFill>
                        </a:rPr>
                        <a:t>AT&amp;T Labs-Research</a:t>
                      </a:r>
                      <a:endParaRPr lang="en-US" b="0" dirty="0">
                        <a:solidFill>
                          <a:srgbClr val="C0000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C00000"/>
                          </a:solidFill>
                        </a:rPr>
                        <a:t>Das </a:t>
                      </a:r>
                      <a:r>
                        <a:rPr lang="en-US" b="0" dirty="0" err="1" smtClean="0">
                          <a:solidFill>
                            <a:srgbClr val="C00000"/>
                          </a:solidFill>
                        </a:rPr>
                        <a:t>Sarma</a:t>
                      </a:r>
                      <a:r>
                        <a:rPr lang="en-US" b="0" dirty="0" smtClean="0">
                          <a:solidFill>
                            <a:srgbClr val="C00000"/>
                          </a:solidFill>
                        </a:rPr>
                        <a:t>, Halevy</a:t>
                      </a: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C00000"/>
                          </a:solidFill>
                        </a:rPr>
                        <a:t>2009</a:t>
                      </a:r>
                      <a:endParaRPr lang="en-US" b="0" dirty="0">
                        <a:solidFill>
                          <a:srgbClr val="C0000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C00000"/>
                          </a:solidFill>
                        </a:rPr>
                        <a:t>2009</a:t>
                      </a:r>
                      <a:endParaRPr lang="en-US" b="0" dirty="0">
                        <a:solidFill>
                          <a:srgbClr val="C0000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r>
            </a:tbl>
          </a:graphicData>
        </a:graphic>
      </p:graphicFrame>
      <p:sp>
        <p:nvSpPr>
          <p:cNvPr id="99" name="Left Arrow 98"/>
          <p:cNvSpPr/>
          <p:nvPr/>
        </p:nvSpPr>
        <p:spPr>
          <a:xfrm>
            <a:off x="8382000" y="5974080"/>
            <a:ext cx="228600" cy="152400"/>
          </a:xfrm>
          <a:prstGeom prst="leftArrow">
            <a:avLst/>
          </a:prstGeom>
          <a:solidFill>
            <a:srgbClr val="D34817"/>
          </a:solidFill>
          <a:ln w="12700" cap="flat" cmpd="sng" algn="ctr">
            <a:solidFill>
              <a:srgbClr val="D3481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Perpetua"/>
              <a:ea typeface="+mn-ea"/>
              <a:cs typeface="+mn-cs"/>
            </a:endParaRPr>
          </a:p>
        </p:txBody>
      </p:sp>
      <p:graphicFrame>
        <p:nvGraphicFramePr>
          <p:cNvPr id="100" name="Content Placeholder 3"/>
          <p:cNvGraphicFramePr>
            <a:graphicFrameLocks/>
          </p:cNvGraphicFramePr>
          <p:nvPr/>
        </p:nvGraphicFramePr>
        <p:xfrm>
          <a:off x="990600" y="4572000"/>
          <a:ext cx="7238999" cy="365760"/>
        </p:xfrm>
        <a:graphic>
          <a:graphicData uri="http://schemas.openxmlformats.org/drawingml/2006/table">
            <a:tbl>
              <a:tblPr firstRow="1" bandRow="1"/>
              <a:tblGrid>
                <a:gridCol w="473579"/>
                <a:gridCol w="1050421"/>
                <a:gridCol w="2133600"/>
                <a:gridCol w="1957699"/>
                <a:gridCol w="811850"/>
                <a:gridCol w="811850"/>
              </a:tblGrid>
              <a:tr h="328246">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0070C0"/>
                          </a:solidFill>
                        </a:rPr>
                        <a:t>r11</a:t>
                      </a:r>
                      <a:endParaRPr lang="en-US" b="0" dirty="0">
                        <a:solidFill>
                          <a:srgbClr val="0070C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0070C0"/>
                          </a:solidFill>
                        </a:rPr>
                        <a:t>Dong Xin</a:t>
                      </a:r>
                      <a:r>
                        <a:rPr lang="en-US" b="0" baseline="0" dirty="0" smtClean="0">
                          <a:solidFill>
                            <a:srgbClr val="0070C0"/>
                          </a:solidFill>
                        </a:rPr>
                        <a:t> </a:t>
                      </a:r>
                      <a:endParaRPr lang="en-US" b="0" dirty="0" smtClean="0">
                        <a:solidFill>
                          <a:srgbClr val="0070C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0070C0"/>
                          </a:solidFill>
                        </a:rPr>
                        <a:t>Microsoft Research</a:t>
                      </a:r>
                      <a:endParaRPr lang="en-US" b="0" dirty="0">
                        <a:solidFill>
                          <a:srgbClr val="0070C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err="1" smtClean="0">
                          <a:solidFill>
                            <a:srgbClr val="0070C0"/>
                          </a:solidFill>
                        </a:rPr>
                        <a:t>Chaudhuri</a:t>
                      </a:r>
                      <a:r>
                        <a:rPr lang="en-US" b="0" dirty="0" smtClean="0">
                          <a:solidFill>
                            <a:srgbClr val="0070C0"/>
                          </a:solidFill>
                        </a:rPr>
                        <a:t>, </a:t>
                      </a:r>
                      <a:r>
                        <a:rPr lang="en-US" b="0" dirty="0" err="1" smtClean="0">
                          <a:solidFill>
                            <a:srgbClr val="0070C0"/>
                          </a:solidFill>
                        </a:rPr>
                        <a:t>Ganti</a:t>
                      </a:r>
                      <a:endParaRPr lang="en-US" b="0" dirty="0">
                        <a:solidFill>
                          <a:srgbClr val="0070C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0070C0"/>
                          </a:solidFill>
                        </a:rPr>
                        <a:t>2008</a:t>
                      </a:r>
                      <a:endParaRPr lang="en-US" b="0" dirty="0">
                        <a:solidFill>
                          <a:srgbClr val="0070C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0070C0"/>
                          </a:solidFill>
                        </a:rPr>
                        <a:t>2009</a:t>
                      </a:r>
                      <a:endParaRPr lang="en-US" b="0" dirty="0">
                        <a:solidFill>
                          <a:srgbClr val="0070C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r>
            </a:tbl>
          </a:graphicData>
        </a:graphic>
      </p:graphicFrame>
      <p:sp>
        <p:nvSpPr>
          <p:cNvPr id="101" name="Left Arrow 100"/>
          <p:cNvSpPr/>
          <p:nvPr/>
        </p:nvSpPr>
        <p:spPr>
          <a:xfrm>
            <a:off x="8382000" y="4678680"/>
            <a:ext cx="228600" cy="152400"/>
          </a:xfrm>
          <a:prstGeom prst="leftArrow">
            <a:avLst/>
          </a:prstGeom>
          <a:solidFill>
            <a:srgbClr val="D34817"/>
          </a:solidFill>
          <a:ln w="12700" cap="flat" cmpd="sng" algn="ctr">
            <a:solidFill>
              <a:srgbClr val="D3481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Perpetua"/>
              <a:ea typeface="+mn-ea"/>
              <a:cs typeface="+mn-cs"/>
            </a:endParaRPr>
          </a:p>
        </p:txBody>
      </p:sp>
      <p:graphicFrame>
        <p:nvGraphicFramePr>
          <p:cNvPr id="102" name="Content Placeholder 3"/>
          <p:cNvGraphicFramePr>
            <a:graphicFrameLocks/>
          </p:cNvGraphicFramePr>
          <p:nvPr/>
        </p:nvGraphicFramePr>
        <p:xfrm>
          <a:off x="990600" y="6324600"/>
          <a:ext cx="7238999" cy="365760"/>
        </p:xfrm>
        <a:graphic>
          <a:graphicData uri="http://schemas.openxmlformats.org/drawingml/2006/table">
            <a:tbl>
              <a:tblPr firstRow="1" bandRow="1"/>
              <a:tblGrid>
                <a:gridCol w="473579"/>
                <a:gridCol w="1507621"/>
                <a:gridCol w="2010398"/>
                <a:gridCol w="1799602"/>
                <a:gridCol w="762000"/>
                <a:gridCol w="685799"/>
              </a:tblGrid>
              <a:tr h="328246">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C00000"/>
                          </a:solidFill>
                        </a:rPr>
                        <a:t>r6</a:t>
                      </a:r>
                      <a:endParaRPr lang="en-US" b="0" dirty="0">
                        <a:solidFill>
                          <a:srgbClr val="C0000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C00000"/>
                          </a:solidFill>
                        </a:rPr>
                        <a:t>Xin Luna</a:t>
                      </a:r>
                      <a:r>
                        <a:rPr lang="en-US" b="0" baseline="0" dirty="0" smtClean="0">
                          <a:solidFill>
                            <a:srgbClr val="C00000"/>
                          </a:solidFill>
                        </a:rPr>
                        <a:t> Dong</a:t>
                      </a:r>
                      <a:endParaRPr lang="en-US" b="0" dirty="0">
                        <a:solidFill>
                          <a:srgbClr val="C0000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C00000"/>
                          </a:solidFill>
                        </a:rPr>
                        <a:t>AT&amp;T Labs-Research</a:t>
                      </a:r>
                      <a:endParaRPr lang="en-US" b="0" dirty="0">
                        <a:solidFill>
                          <a:srgbClr val="C0000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err="1" smtClean="0">
                          <a:solidFill>
                            <a:srgbClr val="C00000"/>
                          </a:solidFill>
                        </a:rPr>
                        <a:t>Naumann</a:t>
                      </a:r>
                      <a:endParaRPr lang="en-US" b="0" dirty="0">
                        <a:solidFill>
                          <a:srgbClr val="C0000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C00000"/>
                          </a:solidFill>
                        </a:rPr>
                        <a:t>2009</a:t>
                      </a:r>
                      <a:endParaRPr lang="en-US" b="0" dirty="0">
                        <a:solidFill>
                          <a:srgbClr val="C0000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C00000"/>
                          </a:solidFill>
                        </a:rPr>
                        <a:t>2010</a:t>
                      </a:r>
                      <a:endParaRPr lang="en-US" b="0" dirty="0">
                        <a:solidFill>
                          <a:srgbClr val="C0000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r>
            </a:tbl>
          </a:graphicData>
        </a:graphic>
      </p:graphicFrame>
      <p:sp>
        <p:nvSpPr>
          <p:cNvPr id="103" name="Left Arrow 102"/>
          <p:cNvSpPr/>
          <p:nvPr/>
        </p:nvSpPr>
        <p:spPr>
          <a:xfrm>
            <a:off x="8382000" y="6324600"/>
            <a:ext cx="228600" cy="152400"/>
          </a:xfrm>
          <a:prstGeom prst="leftArrow">
            <a:avLst/>
          </a:prstGeom>
          <a:solidFill>
            <a:srgbClr val="D34817"/>
          </a:solidFill>
          <a:ln w="12700" cap="flat" cmpd="sng" algn="ctr">
            <a:solidFill>
              <a:srgbClr val="D3481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Perpetua"/>
              <a:ea typeface="+mn-ea"/>
              <a:cs typeface="+mn-cs"/>
            </a:endParaRPr>
          </a:p>
        </p:txBody>
      </p:sp>
      <p:graphicFrame>
        <p:nvGraphicFramePr>
          <p:cNvPr id="104" name="Content Placeholder 3"/>
          <p:cNvGraphicFramePr>
            <a:graphicFrameLocks/>
          </p:cNvGraphicFramePr>
          <p:nvPr/>
        </p:nvGraphicFramePr>
        <p:xfrm>
          <a:off x="990600" y="4953000"/>
          <a:ext cx="7238999" cy="365760"/>
        </p:xfrm>
        <a:graphic>
          <a:graphicData uri="http://schemas.openxmlformats.org/drawingml/2006/table">
            <a:tbl>
              <a:tblPr firstRow="1" bandRow="1"/>
              <a:tblGrid>
                <a:gridCol w="473579"/>
                <a:gridCol w="1050421"/>
                <a:gridCol w="2133600"/>
                <a:gridCol w="1957699"/>
                <a:gridCol w="811850"/>
                <a:gridCol w="811850"/>
              </a:tblGrid>
              <a:tr h="328246">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0070C0"/>
                          </a:solidFill>
                        </a:rPr>
                        <a:t>r12</a:t>
                      </a:r>
                      <a:endParaRPr lang="en-US" b="0" dirty="0">
                        <a:solidFill>
                          <a:srgbClr val="0070C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solidFill>
                            <a:srgbClr val="0070C0"/>
                          </a:solidFill>
                        </a:rPr>
                        <a:t>Dong Xin</a:t>
                      </a:r>
                      <a:r>
                        <a:rPr lang="en-US" b="0" baseline="0" dirty="0" smtClean="0">
                          <a:solidFill>
                            <a:srgbClr val="0070C0"/>
                          </a:solidFill>
                        </a:rPr>
                        <a:t> </a:t>
                      </a:r>
                      <a:endParaRPr lang="en-US" b="0" dirty="0" smtClean="0">
                        <a:solidFill>
                          <a:srgbClr val="0070C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0070C0"/>
                          </a:solidFill>
                        </a:rPr>
                        <a:t>Microsoft Research</a:t>
                      </a:r>
                      <a:endParaRPr lang="en-US" b="0" dirty="0">
                        <a:solidFill>
                          <a:srgbClr val="0070C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0070C0"/>
                          </a:solidFill>
                        </a:rPr>
                        <a:t>He</a:t>
                      </a:r>
                      <a:endParaRPr lang="en-US" b="0" dirty="0">
                        <a:solidFill>
                          <a:srgbClr val="0070C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0070C0"/>
                          </a:solidFill>
                        </a:rPr>
                        <a:t>2008</a:t>
                      </a:r>
                      <a:endParaRPr lang="en-US" b="0" dirty="0">
                        <a:solidFill>
                          <a:srgbClr val="0070C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b="1" kern="1200">
                          <a:solidFill>
                            <a:schemeClr val="tx1"/>
                          </a:solidFill>
                          <a:latin typeface="Perpetua"/>
                        </a:defRPr>
                      </a:lvl1pPr>
                      <a:lvl2pPr marL="457200" algn="l" defTabSz="457200" rtl="0" eaLnBrk="1" latinLnBrk="0" hangingPunct="1">
                        <a:defRPr sz="1800" b="1" kern="1200">
                          <a:solidFill>
                            <a:schemeClr val="tx1"/>
                          </a:solidFill>
                          <a:latin typeface="Perpetua"/>
                        </a:defRPr>
                      </a:lvl2pPr>
                      <a:lvl3pPr marL="914400" algn="l" defTabSz="457200" rtl="0" eaLnBrk="1" latinLnBrk="0" hangingPunct="1">
                        <a:defRPr sz="1800" b="1" kern="1200">
                          <a:solidFill>
                            <a:schemeClr val="tx1"/>
                          </a:solidFill>
                          <a:latin typeface="Perpetua"/>
                        </a:defRPr>
                      </a:lvl3pPr>
                      <a:lvl4pPr marL="1371600" algn="l" defTabSz="457200" rtl="0" eaLnBrk="1" latinLnBrk="0" hangingPunct="1">
                        <a:defRPr sz="1800" b="1" kern="1200">
                          <a:solidFill>
                            <a:schemeClr val="tx1"/>
                          </a:solidFill>
                          <a:latin typeface="Perpetua"/>
                        </a:defRPr>
                      </a:lvl4pPr>
                      <a:lvl5pPr marL="1828800" algn="l" defTabSz="457200" rtl="0" eaLnBrk="1" latinLnBrk="0" hangingPunct="1">
                        <a:defRPr sz="1800" b="1" kern="1200">
                          <a:solidFill>
                            <a:schemeClr val="tx1"/>
                          </a:solidFill>
                          <a:latin typeface="Perpetua"/>
                        </a:defRPr>
                      </a:lvl5pPr>
                      <a:lvl6pPr marL="2286000" algn="l" defTabSz="457200" rtl="0" eaLnBrk="1" latinLnBrk="0" hangingPunct="1">
                        <a:defRPr sz="1800" b="1" kern="1200">
                          <a:solidFill>
                            <a:schemeClr val="tx1"/>
                          </a:solidFill>
                          <a:latin typeface="Perpetua"/>
                        </a:defRPr>
                      </a:lvl6pPr>
                      <a:lvl7pPr marL="2743200" algn="l" defTabSz="457200" rtl="0" eaLnBrk="1" latinLnBrk="0" hangingPunct="1">
                        <a:defRPr sz="1800" b="1" kern="1200">
                          <a:solidFill>
                            <a:schemeClr val="tx1"/>
                          </a:solidFill>
                          <a:latin typeface="Perpetua"/>
                        </a:defRPr>
                      </a:lvl7pPr>
                      <a:lvl8pPr marL="3200400" algn="l" defTabSz="457200" rtl="0" eaLnBrk="1" latinLnBrk="0" hangingPunct="1">
                        <a:defRPr sz="1800" b="1" kern="1200">
                          <a:solidFill>
                            <a:schemeClr val="tx1"/>
                          </a:solidFill>
                          <a:latin typeface="Perpetua"/>
                        </a:defRPr>
                      </a:lvl8pPr>
                      <a:lvl9pPr marL="3657600" algn="l" defTabSz="457200" rtl="0" eaLnBrk="1" latinLnBrk="0" hangingPunct="1">
                        <a:defRPr sz="1800" b="1" kern="1200">
                          <a:solidFill>
                            <a:schemeClr val="tx1"/>
                          </a:solidFill>
                          <a:latin typeface="Perpetua"/>
                        </a:defRPr>
                      </a:lvl9pPr>
                    </a:lstStyle>
                    <a:p>
                      <a:r>
                        <a:rPr lang="en-US" b="0" dirty="0" smtClean="0">
                          <a:solidFill>
                            <a:srgbClr val="0070C0"/>
                          </a:solidFill>
                        </a:rPr>
                        <a:t>2011</a:t>
                      </a:r>
                      <a:endParaRPr lang="en-US" b="0" dirty="0">
                        <a:solidFill>
                          <a:srgbClr val="0070C0"/>
                        </a:solidFill>
                      </a:endParaRPr>
                    </a:p>
                  </a:txBody>
                  <a:tcPr>
                    <a:lnL w="12700" cmpd="sng">
                      <a:solidFill>
                        <a:srgbClr val="D34817"/>
                      </a:solidFill>
                    </a:lnL>
                    <a:lnR w="12700" cmpd="sng">
                      <a:solidFill>
                        <a:srgbClr val="D34817"/>
                      </a:solidFill>
                    </a:lnR>
                    <a:lnT w="12700" cmpd="sng">
                      <a:solidFill>
                        <a:srgbClr val="D34817"/>
                      </a:solidFill>
                    </a:lnT>
                    <a:lnB w="25400" cmpd="sng">
                      <a:solidFill>
                        <a:srgbClr val="D34817"/>
                      </a:solidFill>
                    </a:lnB>
                    <a:lnTlToBr w="12700" cmpd="sng">
                      <a:noFill/>
                      <a:prstDash val="solid"/>
                    </a:lnTlToBr>
                    <a:lnBlToTr w="12700" cmpd="sng">
                      <a:noFill/>
                      <a:prstDash val="solid"/>
                    </a:lnBlToTr>
                    <a:noFill/>
                  </a:tcPr>
                </a:tc>
              </a:tr>
            </a:tbl>
          </a:graphicData>
        </a:graphic>
      </p:graphicFrame>
      <p:sp>
        <p:nvSpPr>
          <p:cNvPr id="105" name="Left Arrow 104"/>
          <p:cNvSpPr/>
          <p:nvPr/>
        </p:nvSpPr>
        <p:spPr>
          <a:xfrm>
            <a:off x="8382000" y="5029200"/>
            <a:ext cx="228600" cy="152400"/>
          </a:xfrm>
          <a:prstGeom prst="leftArrow">
            <a:avLst/>
          </a:prstGeom>
          <a:solidFill>
            <a:srgbClr val="D34817"/>
          </a:solidFill>
          <a:ln w="12700" cap="flat" cmpd="sng" algn="ctr">
            <a:solidFill>
              <a:srgbClr val="D3481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Perpetua"/>
              <a:ea typeface="+mn-ea"/>
              <a:cs typeface="+mn-cs"/>
            </a:endParaRPr>
          </a:p>
        </p:txBody>
      </p:sp>
      <p:sp>
        <p:nvSpPr>
          <p:cNvPr id="106" name="TextBox 105"/>
          <p:cNvSpPr txBox="1"/>
          <p:nvPr/>
        </p:nvSpPr>
        <p:spPr>
          <a:xfrm>
            <a:off x="152400" y="971490"/>
            <a:ext cx="7620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rPr>
              <a:t>C</a:t>
            </a:r>
            <a:r>
              <a:rPr kumimoji="0" lang="en-US" sz="1200" b="1" i="0" u="none" strike="noStrike" kern="0" cap="none" spc="0" normalizeH="0" baseline="0" noProof="0" dirty="0" smtClean="0">
                <a:ln>
                  <a:noFill/>
                </a:ln>
                <a:solidFill>
                  <a:prstClr val="black"/>
                </a:solidFill>
                <a:effectLst/>
                <a:uLnTx/>
                <a:uFillTx/>
              </a:rPr>
              <a:t>1</a:t>
            </a:r>
            <a:endParaRPr kumimoji="0" lang="en-US" sz="2000" b="1" i="0" u="none" strike="noStrike" kern="0" cap="none" spc="0" normalizeH="0" baseline="0" noProof="0" dirty="0" smtClean="0">
              <a:ln>
                <a:noFill/>
              </a:ln>
              <a:solidFill>
                <a:prstClr val="black"/>
              </a:solidFill>
              <a:effectLst/>
              <a:uLnTx/>
              <a:uFillTx/>
            </a:endParaRPr>
          </a:p>
        </p:txBody>
      </p:sp>
      <p:sp>
        <p:nvSpPr>
          <p:cNvPr id="107" name="TextBox 106"/>
          <p:cNvSpPr txBox="1"/>
          <p:nvPr/>
        </p:nvSpPr>
        <p:spPr>
          <a:xfrm>
            <a:off x="152400" y="3124200"/>
            <a:ext cx="7620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rPr>
              <a:t>C</a:t>
            </a:r>
            <a:r>
              <a:rPr kumimoji="0" lang="en-US" sz="1200" b="1" i="0" u="none" strike="noStrike" kern="0" cap="none" spc="0" normalizeH="0" baseline="0" noProof="0" dirty="0" smtClean="0">
                <a:ln>
                  <a:noFill/>
                </a:ln>
                <a:solidFill>
                  <a:prstClr val="black"/>
                </a:solidFill>
                <a:effectLst/>
                <a:uLnTx/>
                <a:uFillTx/>
              </a:rPr>
              <a:t>2</a:t>
            </a:r>
            <a:endParaRPr kumimoji="0" lang="en-US" sz="2000" b="1" i="0" u="none" strike="noStrike" kern="0" cap="none" spc="0" normalizeH="0" baseline="0" noProof="0" dirty="0" smtClean="0">
              <a:ln>
                <a:noFill/>
              </a:ln>
              <a:solidFill>
                <a:prstClr val="black"/>
              </a:solidFill>
              <a:effectLst/>
              <a:uLnTx/>
              <a:uFillTx/>
            </a:endParaRPr>
          </a:p>
        </p:txBody>
      </p:sp>
      <p:sp>
        <p:nvSpPr>
          <p:cNvPr id="108" name="TextBox 107"/>
          <p:cNvSpPr txBox="1"/>
          <p:nvPr/>
        </p:nvSpPr>
        <p:spPr>
          <a:xfrm>
            <a:off x="228600" y="5562600"/>
            <a:ext cx="533400" cy="4001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prstClr val="black"/>
                </a:solidFill>
                <a:effectLst/>
                <a:uLnTx/>
                <a:uFillTx/>
              </a:rPr>
              <a:t>C</a:t>
            </a:r>
            <a:r>
              <a:rPr kumimoji="0" lang="en-US" sz="1200" b="1" i="0" u="none" strike="noStrike" kern="0" cap="none" spc="0" normalizeH="0" baseline="0" noProof="0" dirty="0" smtClean="0">
                <a:ln>
                  <a:noFill/>
                </a:ln>
                <a:solidFill>
                  <a:prstClr val="black"/>
                </a:solidFill>
                <a:effectLst/>
                <a:uLnTx/>
                <a:uFillTx/>
              </a:rPr>
              <a:t>3</a:t>
            </a:r>
            <a:endParaRPr kumimoji="0" lang="en-US" sz="2000" b="1" i="0" u="none" strike="noStrike" kern="0" cap="none" spc="0" normalizeH="0" baseline="0" noProof="0" dirty="0" smtClean="0">
              <a:ln>
                <a:noFill/>
              </a:ln>
              <a:solidFill>
                <a:prstClr val="black"/>
              </a:solidFill>
              <a:effectLst/>
              <a:uLnTx/>
              <a:uFillTx/>
            </a:endParaRPr>
          </a:p>
        </p:txBody>
      </p:sp>
      <p:sp>
        <p:nvSpPr>
          <p:cNvPr id="109" name="Rounded Rectangle 108"/>
          <p:cNvSpPr/>
          <p:nvPr/>
        </p:nvSpPr>
        <p:spPr>
          <a:xfrm>
            <a:off x="990600" y="1143000"/>
            <a:ext cx="7239000" cy="381000"/>
          </a:xfrm>
          <a:prstGeom prst="roundRect">
            <a:avLst/>
          </a:prstGeom>
          <a:noFill/>
          <a:ln w="381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Perpetua"/>
              <a:ea typeface="+mn-ea"/>
              <a:cs typeface="+mn-cs"/>
            </a:endParaRPr>
          </a:p>
        </p:txBody>
      </p:sp>
      <p:sp>
        <p:nvSpPr>
          <p:cNvPr id="110" name="Rounded Rectangle 109"/>
          <p:cNvSpPr/>
          <p:nvPr/>
        </p:nvSpPr>
        <p:spPr>
          <a:xfrm>
            <a:off x="990600" y="5943600"/>
            <a:ext cx="7239000" cy="762000"/>
          </a:xfrm>
          <a:prstGeom prst="roundRect">
            <a:avLst/>
          </a:prstGeom>
          <a:noFill/>
          <a:ln w="381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Perpetua"/>
              <a:ea typeface="+mn-ea"/>
              <a:cs typeface="+mn-cs"/>
            </a:endParaRPr>
          </a:p>
        </p:txBody>
      </p:sp>
      <p:sp>
        <p:nvSpPr>
          <p:cNvPr id="111" name="Rounded Rectangle 110"/>
          <p:cNvSpPr/>
          <p:nvPr/>
        </p:nvSpPr>
        <p:spPr>
          <a:xfrm>
            <a:off x="990600" y="2667000"/>
            <a:ext cx="7239000" cy="381000"/>
          </a:xfrm>
          <a:prstGeom prst="roundRect">
            <a:avLst/>
          </a:prstGeom>
          <a:noFill/>
          <a:ln w="38100" cap="flat" cmpd="sng" algn="ctr">
            <a:solidFill>
              <a:sysClr val="windowText" lastClr="0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Perpetua"/>
              <a:ea typeface="+mn-ea"/>
              <a:cs typeface="+mn-cs"/>
            </a:endParaRPr>
          </a:p>
        </p:txBody>
      </p:sp>
      <p:sp>
        <p:nvSpPr>
          <p:cNvPr id="112" name="Rounded Rectangle 111"/>
          <p:cNvSpPr/>
          <p:nvPr/>
        </p:nvSpPr>
        <p:spPr>
          <a:xfrm>
            <a:off x="990600" y="3505200"/>
            <a:ext cx="7239000" cy="1752600"/>
          </a:xfrm>
          <a:prstGeom prst="roundRect">
            <a:avLst/>
          </a:prstGeom>
          <a:noFill/>
          <a:ln w="38100" cap="flat" cmpd="sng" algn="ctr">
            <a:solidFill>
              <a:srgbClr val="C000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Perpetua"/>
              <a:ea typeface="+mn-ea"/>
              <a:cs typeface="+mn-cs"/>
            </a:endParaRPr>
          </a:p>
        </p:txBody>
      </p:sp>
      <p:sp>
        <p:nvSpPr>
          <p:cNvPr id="113" name="Rounded Rectangle 112"/>
          <p:cNvSpPr/>
          <p:nvPr/>
        </p:nvSpPr>
        <p:spPr>
          <a:xfrm>
            <a:off x="838200" y="3200400"/>
            <a:ext cx="7467600" cy="838200"/>
          </a:xfrm>
          <a:prstGeom prst="roundRect">
            <a:avLst/>
          </a:prstGeom>
          <a:solidFill>
            <a:srgbClr val="D34817"/>
          </a:solidFill>
          <a:ln w="12700" cap="flat" cmpd="sng" algn="ctr">
            <a:solidFill>
              <a:srgbClr val="D3481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white"/>
                </a:solidFill>
                <a:effectLst/>
                <a:uLnTx/>
                <a:uFillTx/>
                <a:latin typeface="Corbel" pitchFamily="34" charset="0"/>
                <a:ea typeface="+mn-ea"/>
                <a:cs typeface="+mn-cs"/>
                <a:sym typeface="Wingdings" pitchFamily="2" charset="2"/>
              </a:rPr>
              <a:t>earlier mistakes prevent later merging</a:t>
            </a:r>
            <a:r>
              <a:rPr kumimoji="0" lang="en-US" sz="2800" b="1" i="0" u="none" strike="noStrike" kern="0" cap="none" spc="0" normalizeH="0" baseline="0" noProof="0" dirty="0" smtClean="0">
                <a:ln>
                  <a:noFill/>
                </a:ln>
                <a:solidFill>
                  <a:prstClr val="white"/>
                </a:solidFill>
                <a:effectLst/>
                <a:uLnTx/>
                <a:uFillTx/>
                <a:latin typeface="Corbel" pitchFamily="34" charset="0"/>
                <a:ea typeface="+mn-ea"/>
                <a:cs typeface="+mn-cs"/>
              </a:rPr>
              <a:t>!!</a:t>
            </a:r>
          </a:p>
        </p:txBody>
      </p:sp>
      <p:sp>
        <p:nvSpPr>
          <p:cNvPr id="114" name="Rounded Rectangle 113"/>
          <p:cNvSpPr/>
          <p:nvPr/>
        </p:nvSpPr>
        <p:spPr>
          <a:xfrm>
            <a:off x="762000" y="3962400"/>
            <a:ext cx="7467600" cy="838200"/>
          </a:xfrm>
          <a:prstGeom prst="roundRect">
            <a:avLst/>
          </a:prstGeom>
          <a:solidFill>
            <a:srgbClr val="D34817"/>
          </a:solidFill>
          <a:ln w="12700" cap="flat" cmpd="sng" algn="ctr">
            <a:solidFill>
              <a:srgbClr val="D3481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white"/>
                </a:solidFill>
                <a:effectLst/>
                <a:uLnTx/>
                <a:uFillTx/>
                <a:latin typeface="Corbel" pitchFamily="34" charset="0"/>
                <a:ea typeface="+mn-ea"/>
                <a:cs typeface="+mn-cs"/>
                <a:sym typeface="Wingdings" pitchFamily="2" charset="2"/>
              </a:rPr>
              <a:t> Avoid a lot of false positives!</a:t>
            </a:r>
            <a:endParaRPr kumimoji="0" lang="en-US" sz="2800" b="1" i="0" u="none" strike="noStrike" kern="0" cap="none" spc="0" normalizeH="0" baseline="0" noProof="0" dirty="0" smtClean="0">
              <a:ln>
                <a:noFill/>
              </a:ln>
              <a:solidFill>
                <a:prstClr val="white"/>
              </a:solidFill>
              <a:effectLst/>
              <a:uLnTx/>
              <a:uFillTx/>
              <a:latin typeface="Corbel"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wipe(down)">
                                      <p:cBhvr>
                                        <p:cTn id="7" dur="500"/>
                                        <p:tgtEl>
                                          <p:spTgt spid="8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5"/>
                                        </p:tgtEl>
                                        <p:attrNameLst>
                                          <p:attrName>style.visibility</p:attrName>
                                        </p:attrNameLst>
                                      </p:cBhvr>
                                      <p:to>
                                        <p:strVal val="visible"/>
                                      </p:to>
                                    </p:set>
                                    <p:animEffect transition="in" filter="wipe(right)">
                                      <p:cBhvr>
                                        <p:cTn id="10" dur="500"/>
                                        <p:tgtEl>
                                          <p:spTgt spid="85"/>
                                        </p:tgtEl>
                                      </p:cBhvr>
                                    </p:animEffect>
                                  </p:childTnLst>
                                </p:cTn>
                              </p:par>
                              <p:par>
                                <p:cTn id="11" presetID="1" presetClass="entr" presetSubtype="0" fill="hold" grpId="0" nodeType="withEffect">
                                  <p:stCondLst>
                                    <p:cond delay="0"/>
                                  </p:stCondLst>
                                  <p:childTnLst>
                                    <p:set>
                                      <p:cBhvr>
                                        <p:cTn id="12" dur="1" fill="hold">
                                          <p:stCondLst>
                                            <p:cond delay="0"/>
                                          </p:stCondLst>
                                        </p:cTn>
                                        <p:tgtEl>
                                          <p:spTgt spid="10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80"/>
                                        </p:tgtEl>
                                        <p:attrNameLst>
                                          <p:attrName>style.visibility</p:attrName>
                                        </p:attrNameLst>
                                      </p:cBhvr>
                                      <p:to>
                                        <p:strVal val="visible"/>
                                      </p:to>
                                    </p:set>
                                    <p:animEffect transition="in" filter="wipe(down)">
                                      <p:cBhvr>
                                        <p:cTn id="17" dur="500"/>
                                        <p:tgtEl>
                                          <p:spTgt spid="80"/>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86"/>
                                        </p:tgtEl>
                                        <p:attrNameLst>
                                          <p:attrName>style.visibility</p:attrName>
                                        </p:attrNameLst>
                                      </p:cBhvr>
                                      <p:to>
                                        <p:strVal val="visible"/>
                                      </p:to>
                                    </p:set>
                                    <p:animEffect transition="in" filter="wipe(right)">
                                      <p:cBhvr>
                                        <p:cTn id="20" dur="500"/>
                                        <p:tgtEl>
                                          <p:spTgt spid="86"/>
                                        </p:tgtEl>
                                      </p:cBhvr>
                                    </p:animEffect>
                                  </p:childTnLst>
                                </p:cTn>
                              </p:par>
                              <p:par>
                                <p:cTn id="21" presetID="22" presetClass="exit" presetSubtype="2" fill="hold" grpId="1" nodeType="withEffect">
                                  <p:stCondLst>
                                    <p:cond delay="0"/>
                                  </p:stCondLst>
                                  <p:childTnLst>
                                    <p:animEffect transition="out" filter="wipe(right)">
                                      <p:cBhvr>
                                        <p:cTn id="22" dur="500"/>
                                        <p:tgtEl>
                                          <p:spTgt spid="85"/>
                                        </p:tgtEl>
                                      </p:cBhvr>
                                    </p:animEffect>
                                    <p:set>
                                      <p:cBhvr>
                                        <p:cTn id="23" dur="1" fill="hold">
                                          <p:stCondLst>
                                            <p:cond delay="499"/>
                                          </p:stCondLst>
                                        </p:cTn>
                                        <p:tgtEl>
                                          <p:spTgt spid="8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wipe(down)">
                                      <p:cBhvr>
                                        <p:cTn id="28" dur="500"/>
                                        <p:tgtEl>
                                          <p:spTgt spid="84"/>
                                        </p:tgtEl>
                                      </p:cBhvr>
                                    </p:animEffect>
                                  </p:childTnLst>
                                </p:cTn>
                              </p:par>
                              <p:par>
                                <p:cTn id="29" presetID="22" presetClass="entr" presetSubtype="4" fill="hold" nodeType="withEffect">
                                  <p:stCondLst>
                                    <p:cond delay="0"/>
                                  </p:stCondLst>
                                  <p:childTnLst>
                                    <p:set>
                                      <p:cBhvr>
                                        <p:cTn id="30" dur="1" fill="hold">
                                          <p:stCondLst>
                                            <p:cond delay="0"/>
                                          </p:stCondLst>
                                        </p:cTn>
                                        <p:tgtEl>
                                          <p:spTgt spid="81"/>
                                        </p:tgtEl>
                                        <p:attrNameLst>
                                          <p:attrName>style.visibility</p:attrName>
                                        </p:attrNameLst>
                                      </p:cBhvr>
                                      <p:to>
                                        <p:strVal val="visible"/>
                                      </p:to>
                                    </p:set>
                                    <p:animEffect transition="in" filter="wipe(down)">
                                      <p:cBhvr>
                                        <p:cTn id="31" dur="500"/>
                                        <p:tgtEl>
                                          <p:spTgt spid="81"/>
                                        </p:tgtEl>
                                      </p:cBhvr>
                                    </p:animEffect>
                                  </p:childTnLst>
                                </p:cTn>
                              </p:par>
                              <p:par>
                                <p:cTn id="32" presetID="22" presetClass="entr" presetSubtype="2" fill="hold" grpId="0" nodeType="withEffect">
                                  <p:stCondLst>
                                    <p:cond delay="0"/>
                                  </p:stCondLst>
                                  <p:childTnLst>
                                    <p:set>
                                      <p:cBhvr>
                                        <p:cTn id="33" dur="1" fill="hold">
                                          <p:stCondLst>
                                            <p:cond delay="0"/>
                                          </p:stCondLst>
                                        </p:cTn>
                                        <p:tgtEl>
                                          <p:spTgt spid="87"/>
                                        </p:tgtEl>
                                        <p:attrNameLst>
                                          <p:attrName>style.visibility</p:attrName>
                                        </p:attrNameLst>
                                      </p:cBhvr>
                                      <p:to>
                                        <p:strVal val="visible"/>
                                      </p:to>
                                    </p:set>
                                    <p:animEffect transition="in" filter="wipe(right)">
                                      <p:cBhvr>
                                        <p:cTn id="34" dur="500"/>
                                        <p:tgtEl>
                                          <p:spTgt spid="87"/>
                                        </p:tgtEl>
                                      </p:cBhvr>
                                    </p:animEffect>
                                  </p:childTnLst>
                                </p:cTn>
                              </p:par>
                              <p:par>
                                <p:cTn id="35" presetID="1" presetClass="entr" presetSubtype="0" fill="hold" grpId="0" nodeType="withEffect">
                                  <p:stCondLst>
                                    <p:cond delay="0"/>
                                  </p:stCondLst>
                                  <p:childTnLst>
                                    <p:set>
                                      <p:cBhvr>
                                        <p:cTn id="36" dur="1" fill="hold">
                                          <p:stCondLst>
                                            <p:cond delay="0"/>
                                          </p:stCondLst>
                                        </p:cTn>
                                        <p:tgtEl>
                                          <p:spTgt spid="10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82"/>
                                        </p:tgtEl>
                                        <p:attrNameLst>
                                          <p:attrName>style.visibility</p:attrName>
                                        </p:attrNameLst>
                                      </p:cBhvr>
                                      <p:to>
                                        <p:strVal val="visible"/>
                                      </p:to>
                                    </p:set>
                                    <p:animEffect transition="in" filter="wipe(down)">
                                      <p:cBhvr>
                                        <p:cTn id="41" dur="500"/>
                                        <p:tgtEl>
                                          <p:spTgt spid="82"/>
                                        </p:tgtEl>
                                      </p:cBhvr>
                                    </p:animEffect>
                                  </p:childTnLst>
                                </p:cTn>
                              </p:par>
                              <p:par>
                                <p:cTn id="42" presetID="22" presetClass="exit" presetSubtype="2" fill="hold" grpId="1" nodeType="withEffect">
                                  <p:stCondLst>
                                    <p:cond delay="0"/>
                                  </p:stCondLst>
                                  <p:childTnLst>
                                    <p:animEffect transition="out" filter="wipe(right)">
                                      <p:cBhvr>
                                        <p:cTn id="43" dur="500"/>
                                        <p:tgtEl>
                                          <p:spTgt spid="86"/>
                                        </p:tgtEl>
                                      </p:cBhvr>
                                    </p:animEffect>
                                    <p:set>
                                      <p:cBhvr>
                                        <p:cTn id="44" dur="1" fill="hold">
                                          <p:stCondLst>
                                            <p:cond delay="499"/>
                                          </p:stCondLst>
                                        </p:cTn>
                                        <p:tgtEl>
                                          <p:spTgt spid="86"/>
                                        </p:tgtEl>
                                        <p:attrNameLst>
                                          <p:attrName>style.visibility</p:attrName>
                                        </p:attrNameLst>
                                      </p:cBhvr>
                                      <p:to>
                                        <p:strVal val="hidden"/>
                                      </p:to>
                                    </p:set>
                                  </p:childTnLst>
                                </p:cTn>
                              </p:par>
                              <p:par>
                                <p:cTn id="45" presetID="22" presetClass="entr" presetSubtype="2" fill="hold" grpId="0" nodeType="with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wipe(right)">
                                      <p:cBhvr>
                                        <p:cTn id="47" dur="500"/>
                                        <p:tgtEl>
                                          <p:spTgt spid="88"/>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nodeType="clickEffect">
                                  <p:stCondLst>
                                    <p:cond delay="0"/>
                                  </p:stCondLst>
                                  <p:childTnLst>
                                    <p:set>
                                      <p:cBhvr>
                                        <p:cTn id="51" dur="1" fill="hold">
                                          <p:stCondLst>
                                            <p:cond delay="0"/>
                                          </p:stCondLst>
                                        </p:cTn>
                                        <p:tgtEl>
                                          <p:spTgt spid="89"/>
                                        </p:tgtEl>
                                        <p:attrNameLst>
                                          <p:attrName>style.visibility</p:attrName>
                                        </p:attrNameLst>
                                      </p:cBhvr>
                                      <p:to>
                                        <p:strVal val="visible"/>
                                      </p:to>
                                    </p:set>
                                    <p:animEffect transition="in" filter="wipe(down)">
                                      <p:cBhvr>
                                        <p:cTn id="52" dur="500"/>
                                        <p:tgtEl>
                                          <p:spTgt spid="89"/>
                                        </p:tgtEl>
                                      </p:cBhvr>
                                    </p:animEffect>
                                  </p:childTnLst>
                                </p:cTn>
                              </p:par>
                              <p:par>
                                <p:cTn id="53" presetID="22" presetClass="entr" presetSubtype="2" fill="hold" grpId="0" nodeType="withEffect">
                                  <p:stCondLst>
                                    <p:cond delay="0"/>
                                  </p:stCondLst>
                                  <p:childTnLst>
                                    <p:set>
                                      <p:cBhvr>
                                        <p:cTn id="54" dur="1" fill="hold">
                                          <p:stCondLst>
                                            <p:cond delay="0"/>
                                          </p:stCondLst>
                                        </p:cTn>
                                        <p:tgtEl>
                                          <p:spTgt spid="90"/>
                                        </p:tgtEl>
                                        <p:attrNameLst>
                                          <p:attrName>style.visibility</p:attrName>
                                        </p:attrNameLst>
                                      </p:cBhvr>
                                      <p:to>
                                        <p:strVal val="visible"/>
                                      </p:to>
                                    </p:set>
                                    <p:animEffect transition="in" filter="wipe(right)">
                                      <p:cBhvr>
                                        <p:cTn id="55" dur="500"/>
                                        <p:tgtEl>
                                          <p:spTgt spid="90"/>
                                        </p:tgtEl>
                                      </p:cBhvr>
                                    </p:animEffect>
                                  </p:childTnLst>
                                </p:cTn>
                              </p:par>
                              <p:par>
                                <p:cTn id="56" presetID="22" presetClass="exit" presetSubtype="2" fill="hold" grpId="1" nodeType="withEffect">
                                  <p:stCondLst>
                                    <p:cond delay="0"/>
                                  </p:stCondLst>
                                  <p:childTnLst>
                                    <p:animEffect transition="out" filter="wipe(right)">
                                      <p:cBhvr>
                                        <p:cTn id="57" dur="500"/>
                                        <p:tgtEl>
                                          <p:spTgt spid="87"/>
                                        </p:tgtEl>
                                      </p:cBhvr>
                                    </p:animEffect>
                                    <p:set>
                                      <p:cBhvr>
                                        <p:cTn id="58" dur="1" fill="hold">
                                          <p:stCondLst>
                                            <p:cond delay="499"/>
                                          </p:stCondLst>
                                        </p:cTn>
                                        <p:tgtEl>
                                          <p:spTgt spid="87"/>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91"/>
                                        </p:tgtEl>
                                        <p:attrNameLst>
                                          <p:attrName>style.visibility</p:attrName>
                                        </p:attrNameLst>
                                      </p:cBhvr>
                                      <p:to>
                                        <p:strVal val="visible"/>
                                      </p:to>
                                    </p:set>
                                    <p:animEffect transition="in" filter="wipe(down)">
                                      <p:cBhvr>
                                        <p:cTn id="63" dur="500"/>
                                        <p:tgtEl>
                                          <p:spTgt spid="91"/>
                                        </p:tgtEl>
                                      </p:cBhvr>
                                    </p:animEffect>
                                  </p:childTnLst>
                                </p:cTn>
                              </p:par>
                              <p:par>
                                <p:cTn id="64" presetID="22" presetClass="entr" presetSubtype="2" fill="hold" grpId="0" nodeType="withEffect">
                                  <p:stCondLst>
                                    <p:cond delay="0"/>
                                  </p:stCondLst>
                                  <p:childTnLst>
                                    <p:set>
                                      <p:cBhvr>
                                        <p:cTn id="65" dur="1" fill="hold">
                                          <p:stCondLst>
                                            <p:cond delay="0"/>
                                          </p:stCondLst>
                                        </p:cTn>
                                        <p:tgtEl>
                                          <p:spTgt spid="92"/>
                                        </p:tgtEl>
                                        <p:attrNameLst>
                                          <p:attrName>style.visibility</p:attrName>
                                        </p:attrNameLst>
                                      </p:cBhvr>
                                      <p:to>
                                        <p:strVal val="visible"/>
                                      </p:to>
                                    </p:set>
                                    <p:animEffect transition="in" filter="wipe(right)">
                                      <p:cBhvr>
                                        <p:cTn id="66" dur="500"/>
                                        <p:tgtEl>
                                          <p:spTgt spid="92"/>
                                        </p:tgtEl>
                                      </p:cBhvr>
                                    </p:animEffect>
                                  </p:childTnLst>
                                </p:cTn>
                              </p:par>
                              <p:par>
                                <p:cTn id="67" presetID="22" presetClass="exit" presetSubtype="2" fill="hold" grpId="1" nodeType="withEffect">
                                  <p:stCondLst>
                                    <p:cond delay="0"/>
                                  </p:stCondLst>
                                  <p:childTnLst>
                                    <p:animEffect transition="out" filter="wipe(right)">
                                      <p:cBhvr>
                                        <p:cTn id="68" dur="500"/>
                                        <p:tgtEl>
                                          <p:spTgt spid="88"/>
                                        </p:tgtEl>
                                      </p:cBhvr>
                                    </p:animEffect>
                                    <p:set>
                                      <p:cBhvr>
                                        <p:cTn id="69" dur="1" fill="hold">
                                          <p:stCondLst>
                                            <p:cond delay="499"/>
                                          </p:stCondLst>
                                        </p:cTn>
                                        <p:tgtEl>
                                          <p:spTgt spid="88"/>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nodeType="clickEffect">
                                  <p:stCondLst>
                                    <p:cond delay="0"/>
                                  </p:stCondLst>
                                  <p:childTnLst>
                                    <p:set>
                                      <p:cBhvr>
                                        <p:cTn id="73" dur="1" fill="hold">
                                          <p:stCondLst>
                                            <p:cond delay="0"/>
                                          </p:stCondLst>
                                        </p:cTn>
                                        <p:tgtEl>
                                          <p:spTgt spid="93"/>
                                        </p:tgtEl>
                                        <p:attrNameLst>
                                          <p:attrName>style.visibility</p:attrName>
                                        </p:attrNameLst>
                                      </p:cBhvr>
                                      <p:to>
                                        <p:strVal val="visible"/>
                                      </p:to>
                                    </p:set>
                                    <p:animEffect transition="in" filter="wipe(down)">
                                      <p:cBhvr>
                                        <p:cTn id="74" dur="500"/>
                                        <p:tgtEl>
                                          <p:spTgt spid="93"/>
                                        </p:tgtEl>
                                      </p:cBhvr>
                                    </p:animEffect>
                                  </p:childTnLst>
                                </p:cTn>
                              </p:par>
                              <p:par>
                                <p:cTn id="75" presetID="22" presetClass="entr" presetSubtype="2" fill="hold" grpId="0" nodeType="withEffect">
                                  <p:stCondLst>
                                    <p:cond delay="0"/>
                                  </p:stCondLst>
                                  <p:childTnLst>
                                    <p:set>
                                      <p:cBhvr>
                                        <p:cTn id="76" dur="1" fill="hold">
                                          <p:stCondLst>
                                            <p:cond delay="0"/>
                                          </p:stCondLst>
                                        </p:cTn>
                                        <p:tgtEl>
                                          <p:spTgt spid="94"/>
                                        </p:tgtEl>
                                        <p:attrNameLst>
                                          <p:attrName>style.visibility</p:attrName>
                                        </p:attrNameLst>
                                      </p:cBhvr>
                                      <p:to>
                                        <p:strVal val="visible"/>
                                      </p:to>
                                    </p:set>
                                    <p:animEffect transition="in" filter="wipe(right)">
                                      <p:cBhvr>
                                        <p:cTn id="77" dur="500"/>
                                        <p:tgtEl>
                                          <p:spTgt spid="94"/>
                                        </p:tgtEl>
                                      </p:cBhvr>
                                    </p:animEffect>
                                  </p:childTnLst>
                                </p:cTn>
                              </p:par>
                              <p:par>
                                <p:cTn id="78" presetID="22" presetClass="exit" presetSubtype="2" fill="hold" grpId="1" nodeType="withEffect">
                                  <p:stCondLst>
                                    <p:cond delay="0"/>
                                  </p:stCondLst>
                                  <p:childTnLst>
                                    <p:animEffect transition="out" filter="wipe(right)">
                                      <p:cBhvr>
                                        <p:cTn id="79" dur="500"/>
                                        <p:tgtEl>
                                          <p:spTgt spid="90"/>
                                        </p:tgtEl>
                                      </p:cBhvr>
                                    </p:animEffect>
                                    <p:set>
                                      <p:cBhvr>
                                        <p:cTn id="80" dur="1" fill="hold">
                                          <p:stCondLst>
                                            <p:cond delay="499"/>
                                          </p:stCondLst>
                                        </p:cTn>
                                        <p:tgtEl>
                                          <p:spTgt spid="90"/>
                                        </p:tgtEl>
                                        <p:attrNameLst>
                                          <p:attrName>style.visibility</p:attrName>
                                        </p:attrNameLst>
                                      </p:cBhvr>
                                      <p:to>
                                        <p:strVal val="hidden"/>
                                      </p:to>
                                    </p:set>
                                  </p:childTnLst>
                                </p:cTn>
                              </p:par>
                            </p:childTnLst>
                          </p:cTn>
                        </p:par>
                      </p:childTnLst>
                    </p:cTn>
                  </p:par>
                  <p:par>
                    <p:cTn id="81" fill="hold">
                      <p:stCondLst>
                        <p:cond delay="indefinite"/>
                      </p:stCondLst>
                      <p:childTnLst>
                        <p:par>
                          <p:cTn id="82" fill="hold">
                            <p:stCondLst>
                              <p:cond delay="0"/>
                            </p:stCondLst>
                            <p:childTnLst>
                              <p:par>
                                <p:cTn id="83" presetID="22" presetClass="entr" presetSubtype="4" fill="hold" nodeType="clickEffect">
                                  <p:stCondLst>
                                    <p:cond delay="0"/>
                                  </p:stCondLst>
                                  <p:childTnLst>
                                    <p:set>
                                      <p:cBhvr>
                                        <p:cTn id="84" dur="1" fill="hold">
                                          <p:stCondLst>
                                            <p:cond delay="0"/>
                                          </p:stCondLst>
                                        </p:cTn>
                                        <p:tgtEl>
                                          <p:spTgt spid="95"/>
                                        </p:tgtEl>
                                        <p:attrNameLst>
                                          <p:attrName>style.visibility</p:attrName>
                                        </p:attrNameLst>
                                      </p:cBhvr>
                                      <p:to>
                                        <p:strVal val="visible"/>
                                      </p:to>
                                    </p:set>
                                    <p:animEffect transition="in" filter="wipe(down)">
                                      <p:cBhvr>
                                        <p:cTn id="85" dur="500"/>
                                        <p:tgtEl>
                                          <p:spTgt spid="95"/>
                                        </p:tgtEl>
                                      </p:cBhvr>
                                    </p:animEffect>
                                  </p:childTnLst>
                                </p:cTn>
                              </p:par>
                              <p:par>
                                <p:cTn id="86" presetID="22" presetClass="entr" presetSubtype="2" fill="hold" grpId="0" nodeType="withEffect">
                                  <p:stCondLst>
                                    <p:cond delay="0"/>
                                  </p:stCondLst>
                                  <p:childTnLst>
                                    <p:set>
                                      <p:cBhvr>
                                        <p:cTn id="87" dur="1" fill="hold">
                                          <p:stCondLst>
                                            <p:cond delay="0"/>
                                          </p:stCondLst>
                                        </p:cTn>
                                        <p:tgtEl>
                                          <p:spTgt spid="96"/>
                                        </p:tgtEl>
                                        <p:attrNameLst>
                                          <p:attrName>style.visibility</p:attrName>
                                        </p:attrNameLst>
                                      </p:cBhvr>
                                      <p:to>
                                        <p:strVal val="visible"/>
                                      </p:to>
                                    </p:set>
                                    <p:animEffect transition="in" filter="wipe(right)">
                                      <p:cBhvr>
                                        <p:cTn id="88" dur="500"/>
                                        <p:tgtEl>
                                          <p:spTgt spid="96"/>
                                        </p:tgtEl>
                                      </p:cBhvr>
                                    </p:animEffect>
                                  </p:childTnLst>
                                </p:cTn>
                              </p:par>
                              <p:par>
                                <p:cTn id="89" presetID="22" presetClass="exit" presetSubtype="2" fill="hold" grpId="1" nodeType="withEffect">
                                  <p:stCondLst>
                                    <p:cond delay="0"/>
                                  </p:stCondLst>
                                  <p:childTnLst>
                                    <p:animEffect transition="out" filter="wipe(right)">
                                      <p:cBhvr>
                                        <p:cTn id="90" dur="500"/>
                                        <p:tgtEl>
                                          <p:spTgt spid="92"/>
                                        </p:tgtEl>
                                      </p:cBhvr>
                                    </p:animEffect>
                                    <p:set>
                                      <p:cBhvr>
                                        <p:cTn id="91" dur="1" fill="hold">
                                          <p:stCondLst>
                                            <p:cond delay="499"/>
                                          </p:stCondLst>
                                        </p:cTn>
                                        <p:tgtEl>
                                          <p:spTgt spid="92"/>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22" presetClass="entr" presetSubtype="4" fill="hold" nodeType="clickEffect">
                                  <p:stCondLst>
                                    <p:cond delay="0"/>
                                  </p:stCondLst>
                                  <p:childTnLst>
                                    <p:set>
                                      <p:cBhvr>
                                        <p:cTn id="95" dur="1" fill="hold">
                                          <p:stCondLst>
                                            <p:cond delay="0"/>
                                          </p:stCondLst>
                                        </p:cTn>
                                        <p:tgtEl>
                                          <p:spTgt spid="98"/>
                                        </p:tgtEl>
                                        <p:attrNameLst>
                                          <p:attrName>style.visibility</p:attrName>
                                        </p:attrNameLst>
                                      </p:cBhvr>
                                      <p:to>
                                        <p:strVal val="visible"/>
                                      </p:to>
                                    </p:set>
                                    <p:animEffect transition="in" filter="wipe(down)">
                                      <p:cBhvr>
                                        <p:cTn id="96" dur="500"/>
                                        <p:tgtEl>
                                          <p:spTgt spid="98"/>
                                        </p:tgtEl>
                                      </p:cBhvr>
                                    </p:animEffect>
                                  </p:childTnLst>
                                </p:cTn>
                              </p:par>
                              <p:par>
                                <p:cTn id="97" presetID="22" presetClass="entr" presetSubtype="4" fill="hold" nodeType="withEffect">
                                  <p:stCondLst>
                                    <p:cond delay="0"/>
                                  </p:stCondLst>
                                  <p:childTnLst>
                                    <p:set>
                                      <p:cBhvr>
                                        <p:cTn id="98" dur="1" fill="hold">
                                          <p:stCondLst>
                                            <p:cond delay="0"/>
                                          </p:stCondLst>
                                        </p:cTn>
                                        <p:tgtEl>
                                          <p:spTgt spid="97"/>
                                        </p:tgtEl>
                                        <p:attrNameLst>
                                          <p:attrName>style.visibility</p:attrName>
                                        </p:attrNameLst>
                                      </p:cBhvr>
                                      <p:to>
                                        <p:strVal val="visible"/>
                                      </p:to>
                                    </p:set>
                                    <p:animEffect transition="in" filter="wipe(down)">
                                      <p:cBhvr>
                                        <p:cTn id="99" dur="500"/>
                                        <p:tgtEl>
                                          <p:spTgt spid="97"/>
                                        </p:tgtEl>
                                      </p:cBhvr>
                                    </p:animEffect>
                                  </p:childTnLst>
                                </p:cTn>
                              </p:par>
                              <p:par>
                                <p:cTn id="100" presetID="22" presetClass="entr" presetSubtype="2" fill="hold" grpId="0" nodeType="withEffect">
                                  <p:stCondLst>
                                    <p:cond delay="0"/>
                                  </p:stCondLst>
                                  <p:childTnLst>
                                    <p:set>
                                      <p:cBhvr>
                                        <p:cTn id="101" dur="1" fill="hold">
                                          <p:stCondLst>
                                            <p:cond delay="0"/>
                                          </p:stCondLst>
                                        </p:cTn>
                                        <p:tgtEl>
                                          <p:spTgt spid="99"/>
                                        </p:tgtEl>
                                        <p:attrNameLst>
                                          <p:attrName>style.visibility</p:attrName>
                                        </p:attrNameLst>
                                      </p:cBhvr>
                                      <p:to>
                                        <p:strVal val="visible"/>
                                      </p:to>
                                    </p:set>
                                    <p:animEffect transition="in" filter="wipe(right)">
                                      <p:cBhvr>
                                        <p:cTn id="102" dur="500"/>
                                        <p:tgtEl>
                                          <p:spTgt spid="99"/>
                                        </p:tgtEl>
                                      </p:cBhvr>
                                    </p:animEffect>
                                  </p:childTnLst>
                                </p:cTn>
                              </p:par>
                              <p:par>
                                <p:cTn id="103" presetID="1" presetClass="entr" presetSubtype="0" fill="hold" grpId="0" nodeType="withEffect">
                                  <p:stCondLst>
                                    <p:cond delay="0"/>
                                  </p:stCondLst>
                                  <p:childTnLst>
                                    <p:set>
                                      <p:cBhvr>
                                        <p:cTn id="104" dur="1" fill="hold">
                                          <p:stCondLst>
                                            <p:cond delay="0"/>
                                          </p:stCondLst>
                                        </p:cTn>
                                        <p:tgtEl>
                                          <p:spTgt spid="108"/>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22" presetClass="entr" presetSubtype="4" fill="hold" nodeType="clickEffect">
                                  <p:stCondLst>
                                    <p:cond delay="0"/>
                                  </p:stCondLst>
                                  <p:childTnLst>
                                    <p:set>
                                      <p:cBhvr>
                                        <p:cTn id="108" dur="1" fill="hold">
                                          <p:stCondLst>
                                            <p:cond delay="0"/>
                                          </p:stCondLst>
                                        </p:cTn>
                                        <p:tgtEl>
                                          <p:spTgt spid="100"/>
                                        </p:tgtEl>
                                        <p:attrNameLst>
                                          <p:attrName>style.visibility</p:attrName>
                                        </p:attrNameLst>
                                      </p:cBhvr>
                                      <p:to>
                                        <p:strVal val="visible"/>
                                      </p:to>
                                    </p:set>
                                    <p:animEffect transition="in" filter="wipe(down)">
                                      <p:cBhvr>
                                        <p:cTn id="109" dur="500"/>
                                        <p:tgtEl>
                                          <p:spTgt spid="100"/>
                                        </p:tgtEl>
                                      </p:cBhvr>
                                    </p:animEffect>
                                  </p:childTnLst>
                                </p:cTn>
                              </p:par>
                              <p:par>
                                <p:cTn id="110" presetID="22" presetClass="entr" presetSubtype="2" fill="hold" grpId="0" nodeType="withEffect">
                                  <p:stCondLst>
                                    <p:cond delay="0"/>
                                  </p:stCondLst>
                                  <p:childTnLst>
                                    <p:set>
                                      <p:cBhvr>
                                        <p:cTn id="111" dur="1" fill="hold">
                                          <p:stCondLst>
                                            <p:cond delay="0"/>
                                          </p:stCondLst>
                                        </p:cTn>
                                        <p:tgtEl>
                                          <p:spTgt spid="101"/>
                                        </p:tgtEl>
                                        <p:attrNameLst>
                                          <p:attrName>style.visibility</p:attrName>
                                        </p:attrNameLst>
                                      </p:cBhvr>
                                      <p:to>
                                        <p:strVal val="visible"/>
                                      </p:to>
                                    </p:set>
                                    <p:animEffect transition="in" filter="wipe(right)">
                                      <p:cBhvr>
                                        <p:cTn id="112" dur="500"/>
                                        <p:tgtEl>
                                          <p:spTgt spid="101"/>
                                        </p:tgtEl>
                                      </p:cBhvr>
                                    </p:animEffect>
                                  </p:childTnLst>
                                </p:cTn>
                              </p:par>
                              <p:par>
                                <p:cTn id="113" presetID="22" presetClass="exit" presetSubtype="2" fill="hold" grpId="1" nodeType="withEffect">
                                  <p:stCondLst>
                                    <p:cond delay="0"/>
                                  </p:stCondLst>
                                  <p:childTnLst>
                                    <p:animEffect transition="out" filter="wipe(right)">
                                      <p:cBhvr>
                                        <p:cTn id="114" dur="500"/>
                                        <p:tgtEl>
                                          <p:spTgt spid="94"/>
                                        </p:tgtEl>
                                      </p:cBhvr>
                                    </p:animEffect>
                                    <p:set>
                                      <p:cBhvr>
                                        <p:cTn id="115" dur="1" fill="hold">
                                          <p:stCondLst>
                                            <p:cond delay="499"/>
                                          </p:stCondLst>
                                        </p:cTn>
                                        <p:tgtEl>
                                          <p:spTgt spid="94"/>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22" presetClass="entr" presetSubtype="4" fill="hold" nodeType="clickEffect">
                                  <p:stCondLst>
                                    <p:cond delay="0"/>
                                  </p:stCondLst>
                                  <p:childTnLst>
                                    <p:set>
                                      <p:cBhvr>
                                        <p:cTn id="119" dur="1" fill="hold">
                                          <p:stCondLst>
                                            <p:cond delay="0"/>
                                          </p:stCondLst>
                                        </p:cTn>
                                        <p:tgtEl>
                                          <p:spTgt spid="102"/>
                                        </p:tgtEl>
                                        <p:attrNameLst>
                                          <p:attrName>style.visibility</p:attrName>
                                        </p:attrNameLst>
                                      </p:cBhvr>
                                      <p:to>
                                        <p:strVal val="visible"/>
                                      </p:to>
                                    </p:set>
                                    <p:animEffect transition="in" filter="wipe(down)">
                                      <p:cBhvr>
                                        <p:cTn id="120" dur="500"/>
                                        <p:tgtEl>
                                          <p:spTgt spid="102"/>
                                        </p:tgtEl>
                                      </p:cBhvr>
                                    </p:animEffect>
                                  </p:childTnLst>
                                </p:cTn>
                              </p:par>
                              <p:par>
                                <p:cTn id="121" presetID="22" presetClass="entr" presetSubtype="2" fill="hold" grpId="0" nodeType="withEffect">
                                  <p:stCondLst>
                                    <p:cond delay="0"/>
                                  </p:stCondLst>
                                  <p:childTnLst>
                                    <p:set>
                                      <p:cBhvr>
                                        <p:cTn id="122" dur="1" fill="hold">
                                          <p:stCondLst>
                                            <p:cond delay="0"/>
                                          </p:stCondLst>
                                        </p:cTn>
                                        <p:tgtEl>
                                          <p:spTgt spid="103"/>
                                        </p:tgtEl>
                                        <p:attrNameLst>
                                          <p:attrName>style.visibility</p:attrName>
                                        </p:attrNameLst>
                                      </p:cBhvr>
                                      <p:to>
                                        <p:strVal val="visible"/>
                                      </p:to>
                                    </p:set>
                                    <p:animEffect transition="in" filter="wipe(right)">
                                      <p:cBhvr>
                                        <p:cTn id="123" dur="500"/>
                                        <p:tgtEl>
                                          <p:spTgt spid="103"/>
                                        </p:tgtEl>
                                      </p:cBhvr>
                                    </p:animEffect>
                                  </p:childTnLst>
                                </p:cTn>
                              </p:par>
                              <p:par>
                                <p:cTn id="124" presetID="22" presetClass="exit" presetSubtype="2" fill="hold" grpId="1" nodeType="withEffect">
                                  <p:stCondLst>
                                    <p:cond delay="0"/>
                                  </p:stCondLst>
                                  <p:childTnLst>
                                    <p:animEffect transition="out" filter="wipe(right)">
                                      <p:cBhvr>
                                        <p:cTn id="125" dur="500"/>
                                        <p:tgtEl>
                                          <p:spTgt spid="99"/>
                                        </p:tgtEl>
                                      </p:cBhvr>
                                    </p:animEffect>
                                    <p:set>
                                      <p:cBhvr>
                                        <p:cTn id="126" dur="1" fill="hold">
                                          <p:stCondLst>
                                            <p:cond delay="499"/>
                                          </p:stCondLst>
                                        </p:cTn>
                                        <p:tgtEl>
                                          <p:spTgt spid="99"/>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22" presetClass="entr" presetSubtype="4" fill="hold" nodeType="clickEffect">
                                  <p:stCondLst>
                                    <p:cond delay="0"/>
                                  </p:stCondLst>
                                  <p:childTnLst>
                                    <p:set>
                                      <p:cBhvr>
                                        <p:cTn id="130" dur="1" fill="hold">
                                          <p:stCondLst>
                                            <p:cond delay="0"/>
                                          </p:stCondLst>
                                        </p:cTn>
                                        <p:tgtEl>
                                          <p:spTgt spid="104"/>
                                        </p:tgtEl>
                                        <p:attrNameLst>
                                          <p:attrName>style.visibility</p:attrName>
                                        </p:attrNameLst>
                                      </p:cBhvr>
                                      <p:to>
                                        <p:strVal val="visible"/>
                                      </p:to>
                                    </p:set>
                                    <p:animEffect transition="in" filter="wipe(down)">
                                      <p:cBhvr>
                                        <p:cTn id="131" dur="500"/>
                                        <p:tgtEl>
                                          <p:spTgt spid="104"/>
                                        </p:tgtEl>
                                      </p:cBhvr>
                                    </p:animEffect>
                                  </p:childTnLst>
                                </p:cTn>
                              </p:par>
                              <p:par>
                                <p:cTn id="132" presetID="22" presetClass="entr" presetSubtype="2" fill="hold" grpId="0" nodeType="withEffect">
                                  <p:stCondLst>
                                    <p:cond delay="0"/>
                                  </p:stCondLst>
                                  <p:childTnLst>
                                    <p:set>
                                      <p:cBhvr>
                                        <p:cTn id="133" dur="1" fill="hold">
                                          <p:stCondLst>
                                            <p:cond delay="0"/>
                                          </p:stCondLst>
                                        </p:cTn>
                                        <p:tgtEl>
                                          <p:spTgt spid="105"/>
                                        </p:tgtEl>
                                        <p:attrNameLst>
                                          <p:attrName>style.visibility</p:attrName>
                                        </p:attrNameLst>
                                      </p:cBhvr>
                                      <p:to>
                                        <p:strVal val="visible"/>
                                      </p:to>
                                    </p:set>
                                    <p:animEffect transition="in" filter="wipe(right)">
                                      <p:cBhvr>
                                        <p:cTn id="134" dur="500"/>
                                        <p:tgtEl>
                                          <p:spTgt spid="105"/>
                                        </p:tgtEl>
                                      </p:cBhvr>
                                    </p:animEffect>
                                  </p:childTnLst>
                                </p:cTn>
                              </p:par>
                              <p:par>
                                <p:cTn id="135" presetID="22" presetClass="exit" presetSubtype="8" fill="hold" grpId="1" nodeType="withEffect">
                                  <p:stCondLst>
                                    <p:cond delay="0"/>
                                  </p:stCondLst>
                                  <p:childTnLst>
                                    <p:animEffect transition="out" filter="wipe(left)">
                                      <p:cBhvr>
                                        <p:cTn id="136" dur="500"/>
                                        <p:tgtEl>
                                          <p:spTgt spid="101"/>
                                        </p:tgtEl>
                                      </p:cBhvr>
                                    </p:animEffect>
                                    <p:set>
                                      <p:cBhvr>
                                        <p:cTn id="137" dur="1" fill="hold">
                                          <p:stCondLst>
                                            <p:cond delay="499"/>
                                          </p:stCondLst>
                                        </p:cTn>
                                        <p:tgtEl>
                                          <p:spTgt spid="101"/>
                                        </p:tgtEl>
                                        <p:attrNameLst>
                                          <p:attrName>style.visibility</p:attrName>
                                        </p:attrNameLst>
                                      </p:cBhvr>
                                      <p:to>
                                        <p:strVal val="hidden"/>
                                      </p:to>
                                    </p:set>
                                  </p:childTnLst>
                                </p:cTn>
                              </p:par>
                            </p:childTnLst>
                          </p:cTn>
                        </p:par>
                      </p:childTnLst>
                    </p:cTn>
                  </p:par>
                  <p:par>
                    <p:cTn id="138" fill="hold">
                      <p:stCondLst>
                        <p:cond delay="indefinite"/>
                      </p:stCondLst>
                      <p:childTnLst>
                        <p:par>
                          <p:cTn id="139" fill="hold">
                            <p:stCondLst>
                              <p:cond delay="0"/>
                            </p:stCondLst>
                            <p:childTnLst>
                              <p:par>
                                <p:cTn id="140" presetID="1" presetClass="entr" presetSubtype="0" fill="hold" grpId="0" nodeType="clickEffect">
                                  <p:stCondLst>
                                    <p:cond delay="0"/>
                                  </p:stCondLst>
                                  <p:childTnLst>
                                    <p:set>
                                      <p:cBhvr>
                                        <p:cTn id="141" dur="1" fill="hold">
                                          <p:stCondLst>
                                            <p:cond delay="0"/>
                                          </p:stCondLst>
                                        </p:cTn>
                                        <p:tgtEl>
                                          <p:spTgt spid="112"/>
                                        </p:tgtEl>
                                        <p:attrNameLst>
                                          <p:attrName>style.visibility</p:attrName>
                                        </p:attrNameLst>
                                      </p:cBhvr>
                                      <p:to>
                                        <p:strVal val="visible"/>
                                      </p:to>
                                    </p:set>
                                  </p:childTnLst>
                                </p:cTn>
                              </p:par>
                              <p:par>
                                <p:cTn id="142" presetID="1" presetClass="entr" presetSubtype="0" fill="hold" grpId="0" nodeType="withEffect">
                                  <p:stCondLst>
                                    <p:cond delay="0"/>
                                  </p:stCondLst>
                                  <p:childTnLst>
                                    <p:set>
                                      <p:cBhvr>
                                        <p:cTn id="143" dur="1" fill="hold">
                                          <p:stCondLst>
                                            <p:cond delay="0"/>
                                          </p:stCondLst>
                                        </p:cTn>
                                        <p:tgtEl>
                                          <p:spTgt spid="114"/>
                                        </p:tgtEl>
                                        <p:attrNameLst>
                                          <p:attrName>style.visibility</p:attrName>
                                        </p:attrNameLst>
                                      </p:cBhvr>
                                      <p:to>
                                        <p:strVal val="visible"/>
                                      </p:to>
                                    </p:set>
                                  </p:childTnLst>
                                </p:cTn>
                              </p:par>
                            </p:childTnLst>
                          </p:cTn>
                        </p:par>
                      </p:childTnLst>
                    </p:cTn>
                  </p:par>
                  <p:par>
                    <p:cTn id="144" fill="hold">
                      <p:stCondLst>
                        <p:cond delay="indefinite"/>
                      </p:stCondLst>
                      <p:childTnLst>
                        <p:par>
                          <p:cTn id="145" fill="hold">
                            <p:stCondLst>
                              <p:cond delay="0"/>
                            </p:stCondLst>
                            <p:childTnLst>
                              <p:par>
                                <p:cTn id="146" presetID="1" presetClass="entr" presetSubtype="0" fill="hold" grpId="0" nodeType="clickEffect">
                                  <p:stCondLst>
                                    <p:cond delay="0"/>
                                  </p:stCondLst>
                                  <p:childTnLst>
                                    <p:set>
                                      <p:cBhvr>
                                        <p:cTn id="147" dur="1" fill="hold">
                                          <p:stCondLst>
                                            <p:cond delay="0"/>
                                          </p:stCondLst>
                                        </p:cTn>
                                        <p:tgtEl>
                                          <p:spTgt spid="110"/>
                                        </p:tgtEl>
                                        <p:attrNameLst>
                                          <p:attrName>style.visibility</p:attrName>
                                        </p:attrNameLst>
                                      </p:cBhvr>
                                      <p:to>
                                        <p:strVal val="visible"/>
                                      </p:to>
                                    </p:set>
                                  </p:childTnLst>
                                </p:cTn>
                              </p:par>
                              <p:par>
                                <p:cTn id="148" presetID="1" presetClass="entr" presetSubtype="0" fill="hold" grpId="0" nodeType="withEffect">
                                  <p:stCondLst>
                                    <p:cond delay="0"/>
                                  </p:stCondLst>
                                  <p:childTnLst>
                                    <p:set>
                                      <p:cBhvr>
                                        <p:cTn id="149" dur="1" fill="hold">
                                          <p:stCondLst>
                                            <p:cond delay="0"/>
                                          </p:stCondLst>
                                        </p:cTn>
                                        <p:tgtEl>
                                          <p:spTgt spid="109"/>
                                        </p:tgtEl>
                                        <p:attrNameLst>
                                          <p:attrName>style.visibility</p:attrName>
                                        </p:attrNameLst>
                                      </p:cBhvr>
                                      <p:to>
                                        <p:strVal val="visible"/>
                                      </p:to>
                                    </p:set>
                                  </p:childTnLst>
                                </p:cTn>
                              </p:par>
                              <p:par>
                                <p:cTn id="150" presetID="1" presetClass="entr" presetSubtype="0" fill="hold" grpId="0" nodeType="withEffect">
                                  <p:stCondLst>
                                    <p:cond delay="0"/>
                                  </p:stCondLst>
                                  <p:childTnLst>
                                    <p:set>
                                      <p:cBhvr>
                                        <p:cTn id="151" dur="1" fill="hold">
                                          <p:stCondLst>
                                            <p:cond delay="0"/>
                                          </p:stCondLst>
                                        </p:cTn>
                                        <p:tgtEl>
                                          <p:spTgt spid="111"/>
                                        </p:tgtEl>
                                        <p:attrNameLst>
                                          <p:attrName>style.visibility</p:attrName>
                                        </p:attrNameLst>
                                      </p:cBhvr>
                                      <p:to>
                                        <p:strVal val="visible"/>
                                      </p:to>
                                    </p:set>
                                  </p:childTnLst>
                                </p:cTn>
                              </p:par>
                              <p:par>
                                <p:cTn id="152" presetID="1" presetClass="entr" presetSubtype="0" fill="hold" grpId="0" nodeType="withEffect">
                                  <p:stCondLst>
                                    <p:cond delay="0"/>
                                  </p:stCondLst>
                                  <p:childTnLst>
                                    <p:set>
                                      <p:cBhvr>
                                        <p:cTn id="153" dur="1" fill="hold">
                                          <p:stCondLst>
                                            <p:cond delay="0"/>
                                          </p:stCondLst>
                                        </p:cTn>
                                        <p:tgtEl>
                                          <p:spTgt spid="113"/>
                                        </p:tgtEl>
                                        <p:attrNameLst>
                                          <p:attrName>style.visibility</p:attrName>
                                        </p:attrNameLst>
                                      </p:cBhvr>
                                      <p:to>
                                        <p:strVal val="visible"/>
                                      </p:to>
                                    </p:set>
                                  </p:childTnLst>
                                </p:cTn>
                              </p:par>
                              <p:par>
                                <p:cTn id="154" presetID="10" presetClass="exit" presetSubtype="0" fill="hold" grpId="1" nodeType="withEffect">
                                  <p:stCondLst>
                                    <p:cond delay="0"/>
                                  </p:stCondLst>
                                  <p:childTnLst>
                                    <p:animEffect transition="out" filter="fade">
                                      <p:cBhvr>
                                        <p:cTn id="155" dur="500"/>
                                        <p:tgtEl>
                                          <p:spTgt spid="114"/>
                                        </p:tgtEl>
                                      </p:cBhvr>
                                    </p:animEffect>
                                    <p:set>
                                      <p:cBhvr>
                                        <p:cTn id="156" dur="1" fill="hold">
                                          <p:stCondLst>
                                            <p:cond delay="499"/>
                                          </p:stCondLst>
                                        </p:cTn>
                                        <p:tgtEl>
                                          <p:spTgt spid="114"/>
                                        </p:tgtEl>
                                        <p:attrNameLst>
                                          <p:attrName>style.visibility</p:attrName>
                                        </p:attrNameLst>
                                      </p:cBhvr>
                                      <p:to>
                                        <p:strVal val="hidden"/>
                                      </p:to>
                                    </p:set>
                                  </p:childTnLst>
                                </p:cTn>
                              </p:par>
                              <p:par>
                                <p:cTn id="157" presetID="10" presetClass="exit" presetSubtype="0" fill="hold" grpId="1" nodeType="withEffect">
                                  <p:stCondLst>
                                    <p:cond delay="0"/>
                                  </p:stCondLst>
                                  <p:childTnLst>
                                    <p:animEffect transition="out" filter="fade">
                                      <p:cBhvr>
                                        <p:cTn id="158" dur="2000"/>
                                        <p:tgtEl>
                                          <p:spTgt spid="112"/>
                                        </p:tgtEl>
                                      </p:cBhvr>
                                    </p:animEffect>
                                    <p:set>
                                      <p:cBhvr>
                                        <p:cTn id="159" dur="1" fill="hold">
                                          <p:stCondLst>
                                            <p:cond delay="1999"/>
                                          </p:stCondLst>
                                        </p:cTn>
                                        <p:tgtEl>
                                          <p:spTgt spid="1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85" grpId="1" animBg="1"/>
      <p:bldP spid="86" grpId="0" animBg="1"/>
      <p:bldP spid="86" grpId="1" animBg="1"/>
      <p:bldP spid="87" grpId="0" animBg="1"/>
      <p:bldP spid="87" grpId="1" animBg="1"/>
      <p:bldP spid="88" grpId="0" animBg="1"/>
      <p:bldP spid="88" grpId="1" animBg="1"/>
      <p:bldP spid="90" grpId="0" animBg="1"/>
      <p:bldP spid="90" grpId="1" animBg="1"/>
      <p:bldP spid="92" grpId="0" animBg="1"/>
      <p:bldP spid="92" grpId="1" animBg="1"/>
      <p:bldP spid="94" grpId="0" animBg="1"/>
      <p:bldP spid="94" grpId="1" animBg="1"/>
      <p:bldP spid="96" grpId="0" animBg="1"/>
      <p:bldP spid="99" grpId="0" animBg="1"/>
      <p:bldP spid="99" grpId="1" animBg="1"/>
      <p:bldP spid="101" grpId="0" animBg="1"/>
      <p:bldP spid="101" grpId="1" animBg="1"/>
      <p:bldP spid="103" grpId="0" animBg="1"/>
      <p:bldP spid="105" grpId="0" animBg="1"/>
      <p:bldP spid="106" grpId="0"/>
      <p:bldP spid="107" grpId="0"/>
      <p:bldP spid="108" grpId="0"/>
      <p:bldP spid="109" grpId="0" animBg="1"/>
      <p:bldP spid="110" grpId="0" animBg="1"/>
      <p:bldP spid="111" grpId="0" animBg="1"/>
      <p:bldP spid="112" grpId="0" animBg="1"/>
      <p:bldP spid="112" grpId="1" animBg="1"/>
      <p:bldP spid="113" grpId="0" animBg="1"/>
      <p:bldP spid="114" grpId="0" animBg="1"/>
      <p:bldP spid="114"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rbel" pitchFamily="34" charset="0"/>
              </a:rPr>
              <a:t>Late Binding</a:t>
            </a:r>
            <a:endParaRPr lang="en-US"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sz="quarter" idx="1"/>
          </p:nvPr>
        </p:nvSpPr>
        <p:spPr/>
        <p:txBody>
          <a:bodyPr>
            <a:normAutofit/>
          </a:bodyPr>
          <a:lstStyle/>
          <a:p>
            <a:r>
              <a:rPr lang="en-US" sz="3600" dirty="0" smtClean="0">
                <a:latin typeface="Corbel" pitchFamily="34" charset="0"/>
              </a:rPr>
              <a:t>Keep all evidence in record-cluster comparison</a:t>
            </a:r>
          </a:p>
          <a:p>
            <a:endParaRPr lang="en-US" sz="3600" dirty="0" smtClean="0">
              <a:latin typeface="Corbel" pitchFamily="34" charset="0"/>
            </a:endParaRPr>
          </a:p>
          <a:p>
            <a:r>
              <a:rPr lang="en-US" sz="3600" dirty="0" smtClean="0">
                <a:latin typeface="Corbel" pitchFamily="34" charset="0"/>
              </a:rPr>
              <a:t>Make a global decision at the end</a:t>
            </a:r>
          </a:p>
          <a:p>
            <a:endParaRPr lang="en-US" sz="3600" dirty="0" smtClean="0">
              <a:latin typeface="Corbel" pitchFamily="34" charset="0"/>
            </a:endParaRPr>
          </a:p>
          <a:p>
            <a:r>
              <a:rPr lang="en-US" sz="3600" dirty="0" smtClean="0">
                <a:latin typeface="Corbel" pitchFamily="34" charset="0"/>
              </a:rPr>
              <a:t>Facilitate with a bi-partite graph </a:t>
            </a:r>
            <a:endParaRPr lang="en-US" sz="3600" dirty="0">
              <a:latin typeface="Corbe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rbel" pitchFamily="34" charset="0"/>
              </a:rPr>
              <a:t>Real Stories (II)</a:t>
            </a:r>
            <a:endParaRPr lang="en-US"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sz="quarter" idx="1"/>
          </p:nvPr>
        </p:nvSpPr>
        <p:spPr>
          <a:xfrm>
            <a:off x="304800" y="1219200"/>
            <a:ext cx="8534400" cy="1143000"/>
          </a:xfrm>
        </p:spPr>
        <p:txBody>
          <a:bodyPr>
            <a:normAutofit/>
          </a:bodyPr>
          <a:lstStyle/>
          <a:p>
            <a:r>
              <a:rPr lang="en-US" sz="3600" dirty="0" smtClean="0">
                <a:latin typeface="Corbel" pitchFamily="34" charset="0"/>
              </a:rPr>
              <a:t>Luna’s DBLP entry </a:t>
            </a:r>
            <a:endParaRPr lang="en-US" sz="3600" dirty="0">
              <a:latin typeface="Corbel" pitchFamily="34" charset="0"/>
            </a:endParaRPr>
          </a:p>
        </p:txBody>
      </p:sp>
      <p:pic>
        <p:nvPicPr>
          <p:cNvPr id="4" name="Picture 3"/>
          <p:cNvPicPr>
            <a:picLocks noChangeAspect="1" noChangeArrowheads="1"/>
          </p:cNvPicPr>
          <p:nvPr/>
        </p:nvPicPr>
        <p:blipFill>
          <a:blip r:embed="rId3" cstate="print"/>
          <a:srcRect/>
          <a:stretch>
            <a:fillRect/>
          </a:stretch>
        </p:blipFill>
        <p:spPr bwMode="auto">
          <a:xfrm>
            <a:off x="1905000" y="2286000"/>
            <a:ext cx="5065522" cy="3733800"/>
          </a:xfrm>
          <a:prstGeom prst="rect">
            <a:avLst/>
          </a:prstGeom>
          <a:noFill/>
          <a:ln w="9525">
            <a:noFill/>
            <a:miter lim="800000"/>
            <a:headEnd/>
            <a:tailEnd/>
          </a:ln>
        </p:spPr>
      </p:pic>
      <p:cxnSp>
        <p:nvCxnSpPr>
          <p:cNvPr id="13" name="Straight Connector 12"/>
          <p:cNvCxnSpPr/>
          <p:nvPr/>
        </p:nvCxnSpPr>
        <p:spPr>
          <a:xfrm>
            <a:off x="1905000" y="3352800"/>
            <a:ext cx="1143000" cy="0"/>
          </a:xfrm>
          <a:prstGeom prst="line">
            <a:avLst/>
          </a:prstGeom>
          <a:ln w="57150">
            <a:solidFill>
              <a:srgbClr val="C00000"/>
            </a:solidFill>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rbel" pitchFamily="34" charset="0"/>
              </a:rPr>
              <a:t>Late Binding</a:t>
            </a:r>
            <a:endParaRPr lang="en-US" dirty="0">
              <a:effectLst>
                <a:outerShdw blurRad="38100" dist="38100" dir="2700000" algn="tl">
                  <a:srgbClr val="000000">
                    <a:alpha val="43137"/>
                  </a:srgbClr>
                </a:outerShdw>
              </a:effectLst>
              <a:latin typeface="Corbel" pitchFamily="34" charset="0"/>
            </a:endParaRPr>
          </a:p>
        </p:txBody>
      </p:sp>
      <p:sp>
        <p:nvSpPr>
          <p:cNvPr id="5" name="TextBox 4"/>
          <p:cNvSpPr txBox="1"/>
          <p:nvPr/>
        </p:nvSpPr>
        <p:spPr>
          <a:xfrm>
            <a:off x="2406203" y="1524000"/>
            <a:ext cx="1352282" cy="307777"/>
          </a:xfrm>
          <a:prstGeom prst="rect">
            <a:avLst/>
          </a:prstGeom>
          <a:noFill/>
        </p:spPr>
        <p:txBody>
          <a:bodyPr wrap="square" rtlCol="0">
            <a:spAutoFit/>
          </a:bodyPr>
          <a:lstStyle/>
          <a:p>
            <a:r>
              <a:rPr lang="en-US" sz="1400" dirty="0" smtClean="0">
                <a:solidFill>
                  <a:srgbClr val="C00000"/>
                </a:solidFill>
              </a:rPr>
              <a:t>1</a:t>
            </a:r>
            <a:endParaRPr lang="en-US" sz="1400" dirty="0">
              <a:solidFill>
                <a:srgbClr val="C00000"/>
              </a:solidFill>
            </a:endParaRPr>
          </a:p>
        </p:txBody>
      </p:sp>
      <p:sp>
        <p:nvSpPr>
          <p:cNvPr id="7" name="TextBox 6"/>
          <p:cNvSpPr txBox="1"/>
          <p:nvPr/>
        </p:nvSpPr>
        <p:spPr>
          <a:xfrm>
            <a:off x="152400" y="1596008"/>
            <a:ext cx="2290625" cy="677108"/>
          </a:xfrm>
          <a:prstGeom prst="rect">
            <a:avLst/>
          </a:prstGeom>
          <a:noFill/>
        </p:spPr>
        <p:txBody>
          <a:bodyPr wrap="square" rtlCol="0">
            <a:spAutoFit/>
          </a:bodyPr>
          <a:lstStyle/>
          <a:p>
            <a:pPr lvl="0" algn="ctr"/>
            <a:r>
              <a:rPr lang="en-US" sz="2400" dirty="0" smtClean="0"/>
              <a:t>r</a:t>
            </a:r>
            <a:r>
              <a:rPr lang="en-US" sz="1400" dirty="0" smtClean="0"/>
              <a:t>1</a:t>
            </a:r>
            <a:endParaRPr lang="en-US" sz="2400" dirty="0" smtClean="0"/>
          </a:p>
          <a:p>
            <a:pPr lvl="0" algn="ctr"/>
            <a:r>
              <a:rPr lang="en-US" sz="1400" noProof="0" dirty="0" smtClean="0"/>
              <a:t>XinDong@R.P.I -1991</a:t>
            </a:r>
            <a:endParaRPr kumimoji="0" lang="en-US" sz="1400" i="0" u="none" strike="noStrike" kern="0" cap="none" spc="0" normalizeH="0" baseline="0" noProof="0" dirty="0">
              <a:ln>
                <a:noFill/>
              </a:ln>
              <a:solidFill>
                <a:sysClr val="windowText" lastClr="000000"/>
              </a:solidFill>
              <a:effectLst/>
              <a:uLnTx/>
              <a:uFillTx/>
            </a:endParaRPr>
          </a:p>
        </p:txBody>
      </p:sp>
      <p:sp>
        <p:nvSpPr>
          <p:cNvPr id="8" name="TextBox 7"/>
          <p:cNvSpPr txBox="1"/>
          <p:nvPr/>
        </p:nvSpPr>
        <p:spPr>
          <a:xfrm>
            <a:off x="152400" y="2820144"/>
            <a:ext cx="2290625" cy="677108"/>
          </a:xfrm>
          <a:prstGeom prst="rect">
            <a:avLst/>
          </a:prstGeom>
          <a:noFill/>
        </p:spPr>
        <p:txBody>
          <a:bodyPr wrap="square" rtlCol="0">
            <a:spAutoFit/>
          </a:bodyPr>
          <a:lstStyle/>
          <a:p>
            <a:pPr lvl="0" algn="ctr"/>
            <a:r>
              <a:rPr lang="en-US" sz="2400" dirty="0" smtClean="0"/>
              <a:t>r</a:t>
            </a:r>
            <a:r>
              <a:rPr lang="en-US" sz="1400" dirty="0" smtClean="0"/>
              <a:t>2</a:t>
            </a:r>
            <a:endParaRPr lang="en-US" sz="2400" dirty="0" smtClean="0"/>
          </a:p>
          <a:p>
            <a:pPr lvl="0" algn="ctr"/>
            <a:r>
              <a:rPr lang="en-US" sz="1400" noProof="0" dirty="0" err="1" smtClean="0"/>
              <a:t>XinDong@UW</a:t>
            </a:r>
            <a:r>
              <a:rPr lang="en-US" sz="1400" noProof="0" dirty="0" smtClean="0"/>
              <a:t> -2004</a:t>
            </a:r>
            <a:endParaRPr kumimoji="0" lang="en-US" sz="1400" i="0" u="none" strike="noStrike" kern="0" cap="none" spc="0" normalizeH="0" baseline="0" noProof="0" dirty="0">
              <a:ln>
                <a:noFill/>
              </a:ln>
              <a:solidFill>
                <a:sysClr val="windowText" lastClr="000000"/>
              </a:solidFill>
              <a:effectLst/>
              <a:uLnTx/>
              <a:uFillTx/>
            </a:endParaRPr>
          </a:p>
        </p:txBody>
      </p:sp>
      <p:sp>
        <p:nvSpPr>
          <p:cNvPr id="9" name="TextBox 3"/>
          <p:cNvSpPr txBox="1"/>
          <p:nvPr/>
        </p:nvSpPr>
        <p:spPr>
          <a:xfrm>
            <a:off x="152400" y="4352092"/>
            <a:ext cx="2290625" cy="677108"/>
          </a:xfrm>
          <a:prstGeom prst="rect">
            <a:avLst/>
          </a:prstGeom>
          <a:noFill/>
        </p:spPr>
        <p:txBody>
          <a:bodyPr wrap="square" rtlCol="0">
            <a:spAutoFit/>
          </a:bodyPr>
          <a:lstStyle/>
          <a:p>
            <a:pPr lvl="0" algn="ctr"/>
            <a:r>
              <a:rPr lang="en-US" sz="2400" dirty="0" smtClean="0"/>
              <a:t>r</a:t>
            </a:r>
            <a:r>
              <a:rPr lang="en-US" sz="1400" dirty="0" smtClean="0"/>
              <a:t>7</a:t>
            </a:r>
            <a:endParaRPr lang="en-US" sz="2400" dirty="0" smtClean="0"/>
          </a:p>
          <a:p>
            <a:pPr lvl="0" algn="ctr"/>
            <a:r>
              <a:rPr lang="en-US" sz="1400" noProof="0" dirty="0" err="1" smtClean="0"/>
              <a:t>DongXin@UI</a:t>
            </a:r>
            <a:r>
              <a:rPr lang="en-US" sz="1400" noProof="0" dirty="0" smtClean="0"/>
              <a:t> -2004</a:t>
            </a:r>
            <a:endParaRPr kumimoji="0" lang="en-US" sz="1400" i="0" u="none" strike="noStrike" kern="0" cap="none" spc="0" normalizeH="0" baseline="0" noProof="0" dirty="0">
              <a:ln>
                <a:noFill/>
              </a:ln>
              <a:solidFill>
                <a:sysClr val="windowText" lastClr="000000"/>
              </a:solidFill>
              <a:effectLst/>
              <a:uLnTx/>
              <a:uFillTx/>
            </a:endParaRPr>
          </a:p>
        </p:txBody>
      </p:sp>
      <p:sp>
        <p:nvSpPr>
          <p:cNvPr id="10" name="TextBox 4"/>
          <p:cNvSpPr txBox="1"/>
          <p:nvPr/>
        </p:nvSpPr>
        <p:spPr>
          <a:xfrm>
            <a:off x="3436513" y="1596008"/>
            <a:ext cx="1287887" cy="461665"/>
          </a:xfrm>
          <a:prstGeom prst="rect">
            <a:avLst/>
          </a:prstGeom>
          <a:noFill/>
        </p:spPr>
        <p:txBody>
          <a:bodyPr wrap="square" rtlCol="0">
            <a:spAutoFit/>
          </a:bodyPr>
          <a:lstStyle/>
          <a:p>
            <a:pPr lvl="0" algn="ctr"/>
            <a:r>
              <a:rPr lang="en-US" sz="2400" dirty="0" smtClean="0"/>
              <a:t>C</a:t>
            </a:r>
            <a:r>
              <a:rPr lang="en-US" sz="1600" dirty="0" smtClean="0"/>
              <a:t>1</a:t>
            </a:r>
            <a:endParaRPr kumimoji="0" lang="en-US" sz="1400" i="0" u="none" strike="noStrike" kern="0" cap="none" spc="0" normalizeH="0" baseline="0" noProof="0" dirty="0">
              <a:ln>
                <a:noFill/>
              </a:ln>
              <a:solidFill>
                <a:sysClr val="windowText" lastClr="000000"/>
              </a:solidFill>
              <a:effectLst/>
              <a:uLnTx/>
              <a:uFillTx/>
            </a:endParaRPr>
          </a:p>
        </p:txBody>
      </p:sp>
      <p:sp>
        <p:nvSpPr>
          <p:cNvPr id="11" name="TextBox 5"/>
          <p:cNvSpPr txBox="1"/>
          <p:nvPr/>
        </p:nvSpPr>
        <p:spPr>
          <a:xfrm>
            <a:off x="3436513" y="2811433"/>
            <a:ext cx="1287887" cy="461665"/>
          </a:xfrm>
          <a:prstGeom prst="rect">
            <a:avLst/>
          </a:prstGeom>
          <a:noFill/>
        </p:spPr>
        <p:txBody>
          <a:bodyPr wrap="square" rtlCol="0">
            <a:spAutoFit/>
          </a:bodyPr>
          <a:lstStyle/>
          <a:p>
            <a:pPr lvl="0" algn="ctr"/>
            <a:r>
              <a:rPr lang="en-US" sz="2400" dirty="0" smtClean="0"/>
              <a:t>C</a:t>
            </a:r>
            <a:r>
              <a:rPr lang="en-US" sz="1600" dirty="0" smtClean="0"/>
              <a:t>2</a:t>
            </a:r>
            <a:endParaRPr kumimoji="0" lang="en-US" sz="1400" i="0" u="none" strike="noStrike" kern="0" cap="none" spc="0" normalizeH="0" baseline="0" noProof="0" dirty="0">
              <a:ln>
                <a:noFill/>
              </a:ln>
              <a:solidFill>
                <a:sysClr val="windowText" lastClr="000000"/>
              </a:solidFill>
              <a:effectLst/>
              <a:uLnTx/>
              <a:uFillTx/>
            </a:endParaRPr>
          </a:p>
        </p:txBody>
      </p:sp>
      <p:sp>
        <p:nvSpPr>
          <p:cNvPr id="12" name="TextBox 6"/>
          <p:cNvSpPr txBox="1"/>
          <p:nvPr/>
        </p:nvSpPr>
        <p:spPr>
          <a:xfrm>
            <a:off x="3436513" y="4395609"/>
            <a:ext cx="1287887" cy="461665"/>
          </a:xfrm>
          <a:prstGeom prst="rect">
            <a:avLst/>
          </a:prstGeom>
          <a:noFill/>
        </p:spPr>
        <p:txBody>
          <a:bodyPr wrap="square" rtlCol="0">
            <a:spAutoFit/>
          </a:bodyPr>
          <a:lstStyle/>
          <a:p>
            <a:pPr lvl="0" algn="ctr"/>
            <a:r>
              <a:rPr lang="en-US" sz="2400" dirty="0" smtClean="0"/>
              <a:t>C</a:t>
            </a:r>
            <a:r>
              <a:rPr lang="en-US" sz="1600" dirty="0" smtClean="0"/>
              <a:t>3</a:t>
            </a:r>
            <a:endParaRPr kumimoji="0" lang="en-US" sz="1400" i="0" u="none" strike="noStrike" kern="0" cap="none" spc="0" normalizeH="0" baseline="0" noProof="0" dirty="0">
              <a:ln>
                <a:noFill/>
              </a:ln>
              <a:solidFill>
                <a:sysClr val="windowText" lastClr="000000"/>
              </a:solidFill>
              <a:effectLst/>
              <a:uLnTx/>
              <a:uFillTx/>
            </a:endParaRPr>
          </a:p>
        </p:txBody>
      </p:sp>
      <p:cxnSp>
        <p:nvCxnSpPr>
          <p:cNvPr id="13" name="Elbow Connector 7"/>
          <p:cNvCxnSpPr/>
          <p:nvPr/>
        </p:nvCxnSpPr>
        <p:spPr>
          <a:xfrm>
            <a:off x="1504682" y="1884040"/>
            <a:ext cx="2318197" cy="1588"/>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cxnSp>
        <p:nvCxnSpPr>
          <p:cNvPr id="14" name="Elbow Connector 8"/>
          <p:cNvCxnSpPr/>
          <p:nvPr/>
        </p:nvCxnSpPr>
        <p:spPr>
          <a:xfrm>
            <a:off x="1504682" y="3178596"/>
            <a:ext cx="2318197" cy="1588"/>
          </a:xfrm>
          <a:prstGeom prst="bentConnector3">
            <a:avLst>
              <a:gd name="adj1" fmla="val 50000"/>
            </a:avLst>
          </a:prstGeom>
          <a:ln>
            <a:prstDash val="dash"/>
          </a:ln>
        </p:spPr>
        <p:style>
          <a:lnRef idx="2">
            <a:schemeClr val="dk1"/>
          </a:lnRef>
          <a:fillRef idx="0">
            <a:schemeClr val="dk1"/>
          </a:fillRef>
          <a:effectRef idx="1">
            <a:schemeClr val="dk1"/>
          </a:effectRef>
          <a:fontRef idx="minor">
            <a:schemeClr val="tx1"/>
          </a:fontRef>
        </p:style>
      </p:cxnSp>
      <p:cxnSp>
        <p:nvCxnSpPr>
          <p:cNvPr id="15" name="Elbow Connector 9"/>
          <p:cNvCxnSpPr/>
          <p:nvPr/>
        </p:nvCxnSpPr>
        <p:spPr>
          <a:xfrm>
            <a:off x="1504682" y="4690764"/>
            <a:ext cx="2318197" cy="1588"/>
          </a:xfrm>
          <a:prstGeom prst="bentConnector3">
            <a:avLst>
              <a:gd name="adj1" fmla="val 50000"/>
            </a:avLst>
          </a:prstGeom>
        </p:spPr>
        <p:style>
          <a:lnRef idx="2">
            <a:schemeClr val="dk1"/>
          </a:lnRef>
          <a:fillRef idx="0">
            <a:schemeClr val="dk1"/>
          </a:fillRef>
          <a:effectRef idx="1">
            <a:schemeClr val="dk1"/>
          </a:effectRef>
          <a:fontRef idx="minor">
            <a:schemeClr val="tx1"/>
          </a:fontRef>
        </p:style>
      </p:cxnSp>
      <p:cxnSp>
        <p:nvCxnSpPr>
          <p:cNvPr id="16" name="Straight Connector 10"/>
          <p:cNvCxnSpPr/>
          <p:nvPr/>
        </p:nvCxnSpPr>
        <p:spPr>
          <a:xfrm rot="10800000" flipV="1">
            <a:off x="1504682" y="1956048"/>
            <a:ext cx="2253803" cy="1224136"/>
          </a:xfrm>
          <a:prstGeom prst="line">
            <a:avLst/>
          </a:prstGeom>
        </p:spPr>
        <p:style>
          <a:lnRef idx="2">
            <a:schemeClr val="dk1"/>
          </a:lnRef>
          <a:fillRef idx="0">
            <a:schemeClr val="dk1"/>
          </a:fillRef>
          <a:effectRef idx="1">
            <a:schemeClr val="dk1"/>
          </a:effectRef>
          <a:fontRef idx="minor">
            <a:schemeClr val="tx1"/>
          </a:fontRef>
        </p:style>
      </p:cxnSp>
      <p:cxnSp>
        <p:nvCxnSpPr>
          <p:cNvPr id="17" name="Straight Connector 11"/>
          <p:cNvCxnSpPr/>
          <p:nvPr/>
        </p:nvCxnSpPr>
        <p:spPr>
          <a:xfrm rot="5400000">
            <a:off x="1259624" y="2129097"/>
            <a:ext cx="2808312" cy="2318197"/>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18" name="TextBox 13"/>
          <p:cNvSpPr txBox="1"/>
          <p:nvPr/>
        </p:nvSpPr>
        <p:spPr>
          <a:xfrm>
            <a:off x="2019837" y="2460104"/>
            <a:ext cx="1352282" cy="307777"/>
          </a:xfrm>
          <a:prstGeom prst="rect">
            <a:avLst/>
          </a:prstGeom>
          <a:noFill/>
        </p:spPr>
        <p:txBody>
          <a:bodyPr wrap="square" rtlCol="0">
            <a:spAutoFit/>
          </a:bodyPr>
          <a:lstStyle/>
          <a:p>
            <a:r>
              <a:rPr lang="en-US" sz="1400" dirty="0" smtClean="0"/>
              <a:t>0.5</a:t>
            </a:r>
            <a:endParaRPr lang="en-US" sz="1400" dirty="0"/>
          </a:p>
        </p:txBody>
      </p:sp>
      <p:cxnSp>
        <p:nvCxnSpPr>
          <p:cNvPr id="19" name="Straight Connector 14"/>
          <p:cNvCxnSpPr/>
          <p:nvPr/>
        </p:nvCxnSpPr>
        <p:spPr>
          <a:xfrm rot="10800000" flipV="1">
            <a:off x="1504682" y="3180184"/>
            <a:ext cx="2318197" cy="1512168"/>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20" name="TextBox 15"/>
          <p:cNvSpPr txBox="1"/>
          <p:nvPr/>
        </p:nvSpPr>
        <p:spPr>
          <a:xfrm>
            <a:off x="2019837" y="2892152"/>
            <a:ext cx="1352282" cy="307777"/>
          </a:xfrm>
          <a:prstGeom prst="rect">
            <a:avLst/>
          </a:prstGeom>
          <a:noFill/>
        </p:spPr>
        <p:txBody>
          <a:bodyPr wrap="square" rtlCol="0">
            <a:spAutoFit/>
          </a:bodyPr>
          <a:lstStyle/>
          <a:p>
            <a:r>
              <a:rPr lang="en-US" sz="1400" dirty="0" smtClean="0">
                <a:solidFill>
                  <a:srgbClr val="C00000"/>
                </a:solidFill>
              </a:rPr>
              <a:t>0.5</a:t>
            </a:r>
            <a:endParaRPr lang="en-US" sz="1400" dirty="0">
              <a:solidFill>
                <a:srgbClr val="C00000"/>
              </a:solidFill>
            </a:endParaRPr>
          </a:p>
        </p:txBody>
      </p:sp>
      <p:sp>
        <p:nvSpPr>
          <p:cNvPr id="21" name="TextBox 16"/>
          <p:cNvSpPr txBox="1"/>
          <p:nvPr/>
        </p:nvSpPr>
        <p:spPr>
          <a:xfrm>
            <a:off x="1504682" y="3828256"/>
            <a:ext cx="1352282" cy="307777"/>
          </a:xfrm>
          <a:prstGeom prst="rect">
            <a:avLst/>
          </a:prstGeom>
          <a:noFill/>
        </p:spPr>
        <p:txBody>
          <a:bodyPr wrap="square" rtlCol="0">
            <a:spAutoFit/>
          </a:bodyPr>
          <a:lstStyle/>
          <a:p>
            <a:r>
              <a:rPr lang="en-US" sz="1400" dirty="0" smtClean="0"/>
              <a:t>0.33</a:t>
            </a:r>
            <a:endParaRPr lang="en-US" sz="1400" dirty="0"/>
          </a:p>
        </p:txBody>
      </p:sp>
      <p:sp>
        <p:nvSpPr>
          <p:cNvPr id="22" name="TextBox 17"/>
          <p:cNvSpPr txBox="1"/>
          <p:nvPr/>
        </p:nvSpPr>
        <p:spPr>
          <a:xfrm>
            <a:off x="2470597" y="3468216"/>
            <a:ext cx="1352282" cy="307777"/>
          </a:xfrm>
          <a:prstGeom prst="rect">
            <a:avLst/>
          </a:prstGeom>
          <a:noFill/>
        </p:spPr>
        <p:txBody>
          <a:bodyPr wrap="square" rtlCol="0">
            <a:spAutoFit/>
          </a:bodyPr>
          <a:lstStyle/>
          <a:p>
            <a:r>
              <a:rPr lang="en-US" sz="1400" dirty="0" smtClean="0"/>
              <a:t>0.22</a:t>
            </a:r>
            <a:endParaRPr lang="en-US" sz="1400" dirty="0"/>
          </a:p>
        </p:txBody>
      </p:sp>
      <p:sp>
        <p:nvSpPr>
          <p:cNvPr id="23" name="TextBox 18"/>
          <p:cNvSpPr txBox="1"/>
          <p:nvPr/>
        </p:nvSpPr>
        <p:spPr>
          <a:xfrm>
            <a:off x="2406203" y="4395028"/>
            <a:ext cx="1352282" cy="307777"/>
          </a:xfrm>
          <a:prstGeom prst="rect">
            <a:avLst/>
          </a:prstGeom>
          <a:noFill/>
        </p:spPr>
        <p:txBody>
          <a:bodyPr wrap="square" rtlCol="0">
            <a:spAutoFit/>
          </a:bodyPr>
          <a:lstStyle/>
          <a:p>
            <a:r>
              <a:rPr lang="en-US" sz="1400" dirty="0" smtClean="0">
                <a:solidFill>
                  <a:srgbClr val="C00000"/>
                </a:solidFill>
              </a:rPr>
              <a:t>0.45</a:t>
            </a:r>
            <a:endParaRPr lang="en-US" sz="1400" dirty="0">
              <a:solidFill>
                <a:srgbClr val="C00000"/>
              </a:solidFill>
            </a:endParaRPr>
          </a:p>
        </p:txBody>
      </p:sp>
      <p:sp>
        <p:nvSpPr>
          <p:cNvPr id="39" name="TextBox 38"/>
          <p:cNvSpPr txBox="1"/>
          <p:nvPr/>
        </p:nvSpPr>
        <p:spPr>
          <a:xfrm>
            <a:off x="762000" y="5029200"/>
            <a:ext cx="8382000" cy="707886"/>
          </a:xfrm>
          <a:prstGeom prst="rect">
            <a:avLst/>
          </a:prstGeom>
          <a:noFill/>
        </p:spPr>
        <p:txBody>
          <a:bodyPr wrap="square" rtlCol="0">
            <a:spAutoFit/>
          </a:bodyPr>
          <a:lstStyle/>
          <a:p>
            <a:r>
              <a:rPr lang="en-US" sz="2000" b="1" dirty="0" smtClean="0">
                <a:latin typeface="Corbel" pitchFamily="34" charset="0"/>
              </a:rPr>
              <a:t>create C2</a:t>
            </a:r>
          </a:p>
          <a:p>
            <a:r>
              <a:rPr lang="en-US" sz="2000" b="1" dirty="0" smtClean="0">
                <a:latin typeface="Corbel" pitchFamily="34" charset="0"/>
              </a:rPr>
              <a:t>p(r2, C1)=.5, p(r2, C2)=.5 </a:t>
            </a:r>
            <a:endParaRPr lang="en-US" sz="2000" b="1" dirty="0">
              <a:latin typeface="Corbel" pitchFamily="34" charset="0"/>
            </a:endParaRPr>
          </a:p>
        </p:txBody>
      </p:sp>
      <p:sp>
        <p:nvSpPr>
          <p:cNvPr id="40" name="TextBox 39"/>
          <p:cNvSpPr txBox="1"/>
          <p:nvPr/>
        </p:nvSpPr>
        <p:spPr>
          <a:xfrm>
            <a:off x="762000" y="5678269"/>
            <a:ext cx="8382000" cy="707886"/>
          </a:xfrm>
          <a:prstGeom prst="rect">
            <a:avLst/>
          </a:prstGeom>
          <a:noFill/>
        </p:spPr>
        <p:txBody>
          <a:bodyPr wrap="square" rtlCol="0">
            <a:spAutoFit/>
          </a:bodyPr>
          <a:lstStyle/>
          <a:p>
            <a:r>
              <a:rPr lang="en-US" sz="2000" b="1" dirty="0" smtClean="0">
                <a:latin typeface="Corbel" pitchFamily="34" charset="0"/>
              </a:rPr>
              <a:t>create C3</a:t>
            </a:r>
          </a:p>
          <a:p>
            <a:r>
              <a:rPr lang="en-US" sz="2000" b="1" dirty="0" smtClean="0">
                <a:latin typeface="Corbel" pitchFamily="34" charset="0"/>
              </a:rPr>
              <a:t>p(r7, C1)=.33, p(r7, C2)=.22, p(r7, C3)=.45 </a:t>
            </a:r>
            <a:endParaRPr lang="en-US" sz="2000" b="1" dirty="0">
              <a:latin typeface="Corbel" pitchFamily="34" charset="0"/>
            </a:endParaRPr>
          </a:p>
        </p:txBody>
      </p:sp>
      <p:sp>
        <p:nvSpPr>
          <p:cNvPr id="30" name="TextBox 29"/>
          <p:cNvSpPr txBox="1"/>
          <p:nvPr/>
        </p:nvSpPr>
        <p:spPr>
          <a:xfrm>
            <a:off x="4648200" y="5105400"/>
            <a:ext cx="4495800" cy="830997"/>
          </a:xfrm>
          <a:prstGeom prst="rect">
            <a:avLst/>
          </a:prstGeom>
          <a:noFill/>
        </p:spPr>
        <p:txBody>
          <a:bodyPr wrap="square" rtlCol="0">
            <a:spAutoFit/>
          </a:bodyPr>
          <a:lstStyle/>
          <a:p>
            <a:r>
              <a:rPr lang="en-US" sz="2400" b="1" dirty="0" smtClean="0">
                <a:latin typeface="Corbel" pitchFamily="34" charset="0"/>
              </a:rPr>
              <a:t>Choose the possible world with highest probability</a:t>
            </a:r>
            <a:endParaRPr lang="en-US" sz="2400" b="1" dirty="0">
              <a:latin typeface="Corbel" pitchFamily="34" charset="0"/>
            </a:endParaRPr>
          </a:p>
        </p:txBody>
      </p:sp>
      <p:graphicFrame>
        <p:nvGraphicFramePr>
          <p:cNvPr id="32" name="Content Placeholder 3"/>
          <p:cNvGraphicFramePr>
            <a:graphicFrameLocks/>
          </p:cNvGraphicFramePr>
          <p:nvPr/>
        </p:nvGraphicFramePr>
        <p:xfrm>
          <a:off x="4267200" y="1600200"/>
          <a:ext cx="4267200" cy="335280"/>
        </p:xfrm>
        <a:graphic>
          <a:graphicData uri="http://schemas.openxmlformats.org/drawingml/2006/table">
            <a:tbl>
              <a:tblPr firstRow="1" bandRow="1">
                <a:tableStyleId>{BC89EF96-8CEA-46FF-86C4-4CE0E7609802}</a:tableStyleId>
              </a:tblPr>
              <a:tblGrid>
                <a:gridCol w="381000"/>
                <a:gridCol w="533400"/>
                <a:gridCol w="762000"/>
                <a:gridCol w="1444388"/>
                <a:gridCol w="573206"/>
                <a:gridCol w="573206"/>
              </a:tblGrid>
              <a:tr h="328246">
                <a:tc>
                  <a:txBody>
                    <a:bodyPr/>
                    <a:lstStyle/>
                    <a:p>
                      <a:r>
                        <a:rPr lang="en-US" sz="1600" b="0" dirty="0" smtClean="0">
                          <a:latin typeface="Perpetua" pitchFamily="18" charset="0"/>
                        </a:rPr>
                        <a:t>r1</a:t>
                      </a:r>
                      <a:endParaRPr lang="en-US" sz="1600" b="0" dirty="0">
                        <a:latin typeface="Perpetua" pitchFamily="18" charset="0"/>
                      </a:endParaRPr>
                    </a:p>
                  </a:txBody>
                  <a:tcPr/>
                </a:tc>
                <a:tc>
                  <a:txBody>
                    <a:bodyPr/>
                    <a:lstStyle/>
                    <a:p>
                      <a:r>
                        <a:rPr lang="en-US" sz="1600" b="0" dirty="0" smtClean="0">
                          <a:latin typeface="Perpetua" pitchFamily="18" charset="0"/>
                        </a:rPr>
                        <a:t>X.D</a:t>
                      </a:r>
                      <a:endParaRPr lang="en-US" sz="1600" b="0" dirty="0">
                        <a:latin typeface="Perpetua" pitchFamily="18" charset="0"/>
                      </a:endParaRPr>
                    </a:p>
                  </a:txBody>
                  <a:tcPr/>
                </a:tc>
                <a:tc>
                  <a:txBody>
                    <a:bodyPr/>
                    <a:lstStyle/>
                    <a:p>
                      <a:r>
                        <a:rPr lang="en-US" sz="1600" b="0" dirty="0" smtClean="0">
                          <a:latin typeface="Perpetua" pitchFamily="18" charset="0"/>
                        </a:rPr>
                        <a:t>R.P. I.</a:t>
                      </a:r>
                      <a:endParaRPr lang="en-US" sz="1600" b="0" dirty="0">
                        <a:latin typeface="Perpetua" pitchFamily="18" charset="0"/>
                      </a:endParaRPr>
                    </a:p>
                  </a:txBody>
                  <a:tcPr/>
                </a:tc>
                <a:tc>
                  <a:txBody>
                    <a:bodyPr/>
                    <a:lstStyle/>
                    <a:p>
                      <a:r>
                        <a:rPr lang="en-US" sz="1600" b="0" dirty="0" err="1" smtClean="0">
                          <a:latin typeface="Perpetua" pitchFamily="18" charset="0"/>
                        </a:rPr>
                        <a:t>Wozny</a:t>
                      </a:r>
                      <a:endParaRPr lang="en-US" sz="1600" b="0" dirty="0">
                        <a:latin typeface="Perpetua" pitchFamily="18" charset="0"/>
                      </a:endParaRPr>
                    </a:p>
                  </a:txBody>
                  <a:tcPr/>
                </a:tc>
                <a:tc>
                  <a:txBody>
                    <a:bodyPr/>
                    <a:lstStyle/>
                    <a:p>
                      <a:r>
                        <a:rPr lang="en-US" sz="1600" b="0" dirty="0" smtClean="0">
                          <a:latin typeface="Perpetua" pitchFamily="18" charset="0"/>
                        </a:rPr>
                        <a:t>1991</a:t>
                      </a:r>
                      <a:endParaRPr lang="en-US" sz="1600" b="0" dirty="0">
                        <a:latin typeface="Perpetua" pitchFamily="18" charset="0"/>
                      </a:endParaRPr>
                    </a:p>
                  </a:txBody>
                  <a:tcPr/>
                </a:tc>
                <a:tc>
                  <a:txBody>
                    <a:bodyPr/>
                    <a:lstStyle/>
                    <a:p>
                      <a:r>
                        <a:rPr lang="en-US" sz="1600" b="0" dirty="0" smtClean="0">
                          <a:latin typeface="Perpetua" pitchFamily="18" charset="0"/>
                        </a:rPr>
                        <a:t>1</a:t>
                      </a:r>
                      <a:endParaRPr lang="en-US" sz="1600" b="0" dirty="0">
                        <a:latin typeface="Perpetua" pitchFamily="18" charset="0"/>
                      </a:endParaRPr>
                    </a:p>
                  </a:txBody>
                  <a:tcPr/>
                </a:tc>
              </a:tr>
            </a:tbl>
          </a:graphicData>
        </a:graphic>
      </p:graphicFrame>
      <p:graphicFrame>
        <p:nvGraphicFramePr>
          <p:cNvPr id="33" name="Content Placeholder 3"/>
          <p:cNvGraphicFramePr>
            <a:graphicFrameLocks/>
          </p:cNvGraphicFramePr>
          <p:nvPr/>
        </p:nvGraphicFramePr>
        <p:xfrm>
          <a:off x="4267200" y="1950720"/>
          <a:ext cx="4267200" cy="335280"/>
        </p:xfrm>
        <a:graphic>
          <a:graphicData uri="http://schemas.openxmlformats.org/drawingml/2006/table">
            <a:tbl>
              <a:tblPr firstRow="1" bandRow="1">
                <a:tableStyleId>{BC89EF96-8CEA-46FF-86C4-4CE0E7609802}</a:tableStyleId>
              </a:tblPr>
              <a:tblGrid>
                <a:gridCol w="381000"/>
                <a:gridCol w="533400"/>
                <a:gridCol w="762000"/>
                <a:gridCol w="1444388"/>
                <a:gridCol w="573206"/>
                <a:gridCol w="573206"/>
              </a:tblGrid>
              <a:tr h="328246">
                <a:tc>
                  <a:txBody>
                    <a:bodyPr/>
                    <a:lstStyle/>
                    <a:p>
                      <a:r>
                        <a:rPr lang="en-US" sz="1600" b="0" dirty="0" smtClean="0">
                          <a:latin typeface="Perpetua" pitchFamily="18" charset="0"/>
                        </a:rPr>
                        <a:t>r2</a:t>
                      </a:r>
                      <a:endParaRPr lang="en-US" sz="1600" b="0" dirty="0">
                        <a:latin typeface="Perpetua" pitchFamily="18" charset="0"/>
                      </a:endParaRPr>
                    </a:p>
                  </a:txBody>
                  <a:tcPr/>
                </a:tc>
                <a:tc>
                  <a:txBody>
                    <a:bodyPr/>
                    <a:lstStyle/>
                    <a:p>
                      <a:r>
                        <a:rPr lang="en-US" sz="1600" b="0" dirty="0" smtClean="0">
                          <a:latin typeface="Perpetua" pitchFamily="18" charset="0"/>
                        </a:rPr>
                        <a:t>X.D</a:t>
                      </a:r>
                      <a:endParaRPr lang="en-US" sz="1600" b="0" dirty="0">
                        <a:latin typeface="Perpetua" pitchFamily="18" charset="0"/>
                      </a:endParaRPr>
                    </a:p>
                  </a:txBody>
                  <a:tcPr/>
                </a:tc>
                <a:tc>
                  <a:txBody>
                    <a:bodyPr/>
                    <a:lstStyle/>
                    <a:p>
                      <a:r>
                        <a:rPr lang="en-US" sz="1600" b="0" dirty="0" smtClean="0">
                          <a:latin typeface="Perpetua" pitchFamily="18" charset="0"/>
                        </a:rPr>
                        <a:t>UW</a:t>
                      </a:r>
                      <a:endParaRPr lang="en-US" sz="1600" b="0" dirty="0">
                        <a:latin typeface="Perpetua"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Perpetua" pitchFamily="18" charset="0"/>
                          <a:ea typeface="+mn-ea"/>
                          <a:cs typeface="+mn-cs"/>
                        </a:rPr>
                        <a:t>Halevy, </a:t>
                      </a:r>
                      <a:r>
                        <a:rPr kumimoji="0" lang="en-US" sz="1600" b="0" i="0" u="none" strike="noStrike" kern="1200" cap="none" spc="0" normalizeH="0" baseline="0" noProof="0" dirty="0" err="1" smtClean="0">
                          <a:ln>
                            <a:noFill/>
                          </a:ln>
                          <a:solidFill>
                            <a:prstClr val="black"/>
                          </a:solidFill>
                          <a:effectLst/>
                          <a:uLnTx/>
                          <a:uFillTx/>
                          <a:latin typeface="Perpetua" pitchFamily="18" charset="0"/>
                          <a:ea typeface="+mn-ea"/>
                          <a:cs typeface="+mn-cs"/>
                        </a:rPr>
                        <a:t>Tatarinov</a:t>
                      </a:r>
                      <a:endParaRPr kumimoji="0" lang="en-US" sz="1600" b="0" i="0" u="none" strike="noStrike" kern="1200" cap="none" spc="0" normalizeH="0" baseline="0" noProof="0" dirty="0">
                        <a:ln>
                          <a:noFill/>
                        </a:ln>
                        <a:solidFill>
                          <a:prstClr val="black"/>
                        </a:solidFill>
                        <a:effectLst/>
                        <a:uLnTx/>
                        <a:uFillTx/>
                        <a:latin typeface="Perpetua" pitchFamily="18" charset="0"/>
                        <a:ea typeface="+mn-ea"/>
                        <a:cs typeface="+mn-cs"/>
                      </a:endParaRPr>
                    </a:p>
                  </a:txBody>
                  <a:tcPr/>
                </a:tc>
                <a:tc>
                  <a:txBody>
                    <a:bodyPr/>
                    <a:lstStyle/>
                    <a:p>
                      <a:r>
                        <a:rPr lang="en-US" sz="1600" b="0" dirty="0" smtClean="0">
                          <a:latin typeface="Perpetua" pitchFamily="18" charset="0"/>
                        </a:rPr>
                        <a:t>2004</a:t>
                      </a:r>
                      <a:endParaRPr lang="en-US" sz="1600" b="0" dirty="0">
                        <a:latin typeface="Perpetua" pitchFamily="18" charset="0"/>
                      </a:endParaRPr>
                    </a:p>
                  </a:txBody>
                  <a:tcPr/>
                </a:tc>
                <a:tc>
                  <a:txBody>
                    <a:bodyPr/>
                    <a:lstStyle/>
                    <a:p>
                      <a:r>
                        <a:rPr lang="en-US" sz="1600" b="0" dirty="0" smtClean="0">
                          <a:latin typeface="Perpetua" pitchFamily="18" charset="0"/>
                        </a:rPr>
                        <a:t>.5</a:t>
                      </a:r>
                      <a:endParaRPr lang="en-US" sz="1600" b="0" dirty="0">
                        <a:latin typeface="Perpetua" pitchFamily="18" charset="0"/>
                      </a:endParaRPr>
                    </a:p>
                  </a:txBody>
                  <a:tcPr/>
                </a:tc>
              </a:tr>
            </a:tbl>
          </a:graphicData>
        </a:graphic>
      </p:graphicFrame>
      <p:graphicFrame>
        <p:nvGraphicFramePr>
          <p:cNvPr id="34" name="Content Placeholder 3"/>
          <p:cNvGraphicFramePr>
            <a:graphicFrameLocks/>
          </p:cNvGraphicFramePr>
          <p:nvPr/>
        </p:nvGraphicFramePr>
        <p:xfrm>
          <a:off x="4267200" y="2286000"/>
          <a:ext cx="4267200" cy="335280"/>
        </p:xfrm>
        <a:graphic>
          <a:graphicData uri="http://schemas.openxmlformats.org/drawingml/2006/table">
            <a:tbl>
              <a:tblPr firstRow="1" bandRow="1">
                <a:tableStyleId>{BC89EF96-8CEA-46FF-86C4-4CE0E7609802}</a:tableStyleId>
              </a:tblPr>
              <a:tblGrid>
                <a:gridCol w="381000"/>
                <a:gridCol w="533400"/>
                <a:gridCol w="762000"/>
                <a:gridCol w="1444388"/>
                <a:gridCol w="573206"/>
                <a:gridCol w="573206"/>
              </a:tblGrid>
              <a:tr h="328246">
                <a:tc>
                  <a:txBody>
                    <a:bodyPr/>
                    <a:lstStyle/>
                    <a:p>
                      <a:r>
                        <a:rPr lang="en-US" sz="1600" b="0" dirty="0" smtClean="0">
                          <a:latin typeface="Perpetua" pitchFamily="18" charset="0"/>
                        </a:rPr>
                        <a:t>r7</a:t>
                      </a:r>
                      <a:endParaRPr lang="en-US" sz="1600" b="0" dirty="0">
                        <a:latin typeface="Perpetua" pitchFamily="18" charset="0"/>
                      </a:endParaRPr>
                    </a:p>
                  </a:txBody>
                  <a:tcPr/>
                </a:tc>
                <a:tc>
                  <a:txBody>
                    <a:bodyPr/>
                    <a:lstStyle/>
                    <a:p>
                      <a:r>
                        <a:rPr lang="en-US" sz="1600" b="0" dirty="0" smtClean="0">
                          <a:latin typeface="Perpetua" pitchFamily="18" charset="0"/>
                        </a:rPr>
                        <a:t>D.X</a:t>
                      </a:r>
                      <a:r>
                        <a:rPr lang="en-US" sz="1600" b="0" baseline="0" dirty="0" smtClean="0">
                          <a:latin typeface="Perpetua" pitchFamily="18" charset="0"/>
                        </a:rPr>
                        <a:t> </a:t>
                      </a:r>
                      <a:endParaRPr lang="en-US" sz="1600" b="0" dirty="0">
                        <a:latin typeface="Perpetua" pitchFamily="18" charset="0"/>
                      </a:endParaRPr>
                    </a:p>
                  </a:txBody>
                  <a:tcPr/>
                </a:tc>
                <a:tc>
                  <a:txBody>
                    <a:bodyPr/>
                    <a:lstStyle/>
                    <a:p>
                      <a:r>
                        <a:rPr lang="en-US" sz="1600" b="0" dirty="0" smtClean="0">
                          <a:latin typeface="Perpetua" pitchFamily="18" charset="0"/>
                        </a:rPr>
                        <a:t>UI</a:t>
                      </a:r>
                      <a:endParaRPr lang="en-US" sz="1600" b="0" dirty="0">
                        <a:latin typeface="Perpetua" pitchFamily="18" charset="0"/>
                      </a:endParaRPr>
                    </a:p>
                  </a:txBody>
                  <a:tcPr/>
                </a:tc>
                <a:tc>
                  <a:txBody>
                    <a:bodyPr/>
                    <a:lstStyle/>
                    <a:p>
                      <a:r>
                        <a:rPr lang="en-US" sz="1600" b="0" dirty="0" smtClean="0">
                          <a:latin typeface="Perpetua" pitchFamily="18" charset="0"/>
                        </a:rPr>
                        <a:t>Han, </a:t>
                      </a:r>
                      <a:r>
                        <a:rPr lang="en-US" sz="1600" b="0" dirty="0" err="1" smtClean="0">
                          <a:latin typeface="Perpetua" pitchFamily="18" charset="0"/>
                        </a:rPr>
                        <a:t>Wah</a:t>
                      </a:r>
                      <a:endParaRPr lang="en-US" sz="1600" b="0" dirty="0">
                        <a:latin typeface="Perpetua" pitchFamily="18" charset="0"/>
                      </a:endParaRPr>
                    </a:p>
                  </a:txBody>
                  <a:tcPr/>
                </a:tc>
                <a:tc>
                  <a:txBody>
                    <a:bodyPr/>
                    <a:lstStyle/>
                    <a:p>
                      <a:r>
                        <a:rPr lang="en-US" sz="1600" b="0" dirty="0" smtClean="0">
                          <a:latin typeface="Perpetua" pitchFamily="18" charset="0"/>
                        </a:rPr>
                        <a:t>2004</a:t>
                      </a:r>
                      <a:endParaRPr lang="en-US" sz="1600" b="0" dirty="0">
                        <a:latin typeface="Perpetua" pitchFamily="18" charset="0"/>
                      </a:endParaRPr>
                    </a:p>
                  </a:txBody>
                  <a:tcPr/>
                </a:tc>
                <a:tc>
                  <a:txBody>
                    <a:bodyPr/>
                    <a:lstStyle/>
                    <a:p>
                      <a:r>
                        <a:rPr lang="en-US" sz="1600" b="0" dirty="0" smtClean="0">
                          <a:latin typeface="Perpetua" pitchFamily="18" charset="0"/>
                        </a:rPr>
                        <a:t>.33</a:t>
                      </a:r>
                      <a:endParaRPr lang="en-US" sz="1600" b="0" dirty="0">
                        <a:latin typeface="Perpetua" pitchFamily="18" charset="0"/>
                      </a:endParaRPr>
                    </a:p>
                  </a:txBody>
                  <a:tcPr/>
                </a:tc>
              </a:tr>
            </a:tbl>
          </a:graphicData>
        </a:graphic>
      </p:graphicFrame>
      <p:graphicFrame>
        <p:nvGraphicFramePr>
          <p:cNvPr id="41" name="Content Placeholder 3"/>
          <p:cNvGraphicFramePr>
            <a:graphicFrameLocks/>
          </p:cNvGraphicFramePr>
          <p:nvPr/>
        </p:nvGraphicFramePr>
        <p:xfrm>
          <a:off x="4267200" y="2971800"/>
          <a:ext cx="4267200" cy="335280"/>
        </p:xfrm>
        <a:graphic>
          <a:graphicData uri="http://schemas.openxmlformats.org/drawingml/2006/table">
            <a:tbl>
              <a:tblPr firstRow="1" bandRow="1">
                <a:tableStyleId>{BC89EF96-8CEA-46FF-86C4-4CE0E7609802}</a:tableStyleId>
              </a:tblPr>
              <a:tblGrid>
                <a:gridCol w="381000"/>
                <a:gridCol w="533400"/>
                <a:gridCol w="762000"/>
                <a:gridCol w="1444388"/>
                <a:gridCol w="573206"/>
                <a:gridCol w="573206"/>
              </a:tblGrid>
              <a:tr h="328246">
                <a:tc>
                  <a:txBody>
                    <a:bodyPr/>
                    <a:lstStyle/>
                    <a:p>
                      <a:r>
                        <a:rPr lang="en-US" sz="1600" b="0" dirty="0" smtClean="0">
                          <a:latin typeface="Perpetua" pitchFamily="18" charset="0"/>
                        </a:rPr>
                        <a:t>r2</a:t>
                      </a:r>
                      <a:endParaRPr lang="en-US" sz="1600" b="0" dirty="0">
                        <a:latin typeface="Perpetua" pitchFamily="18" charset="0"/>
                      </a:endParaRPr>
                    </a:p>
                  </a:txBody>
                  <a:tcPr/>
                </a:tc>
                <a:tc>
                  <a:txBody>
                    <a:bodyPr/>
                    <a:lstStyle/>
                    <a:p>
                      <a:r>
                        <a:rPr lang="en-US" sz="1600" b="0" dirty="0" smtClean="0">
                          <a:latin typeface="Perpetua" pitchFamily="18" charset="0"/>
                        </a:rPr>
                        <a:t>D.X</a:t>
                      </a:r>
                      <a:endParaRPr lang="en-US" sz="1600" b="0" dirty="0">
                        <a:latin typeface="Perpetua" pitchFamily="18" charset="0"/>
                      </a:endParaRPr>
                    </a:p>
                  </a:txBody>
                  <a:tcPr/>
                </a:tc>
                <a:tc>
                  <a:txBody>
                    <a:bodyPr/>
                    <a:lstStyle/>
                    <a:p>
                      <a:r>
                        <a:rPr lang="en-US" sz="1600" b="0" dirty="0" smtClean="0">
                          <a:latin typeface="Perpetua" pitchFamily="18" charset="0"/>
                        </a:rPr>
                        <a:t>UW</a:t>
                      </a:r>
                      <a:endParaRPr lang="en-US" sz="1600" b="0" dirty="0">
                        <a:latin typeface="Perpetua" pitchFamily="18"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smtClean="0">
                          <a:ln>
                            <a:noFill/>
                          </a:ln>
                          <a:solidFill>
                            <a:prstClr val="black"/>
                          </a:solidFill>
                          <a:effectLst/>
                          <a:uLnTx/>
                          <a:uFillTx/>
                          <a:latin typeface="Perpetua" pitchFamily="18" charset="0"/>
                          <a:ea typeface="+mn-ea"/>
                          <a:cs typeface="+mn-cs"/>
                        </a:rPr>
                        <a:t>Halevy, </a:t>
                      </a:r>
                      <a:r>
                        <a:rPr kumimoji="0" lang="en-US" sz="1600" b="0" i="0" u="none" strike="noStrike" kern="1200" cap="none" spc="0" normalizeH="0" baseline="0" noProof="0" dirty="0" err="1" smtClean="0">
                          <a:ln>
                            <a:noFill/>
                          </a:ln>
                          <a:solidFill>
                            <a:prstClr val="black"/>
                          </a:solidFill>
                          <a:effectLst/>
                          <a:uLnTx/>
                          <a:uFillTx/>
                          <a:latin typeface="Perpetua" pitchFamily="18" charset="0"/>
                          <a:ea typeface="+mn-ea"/>
                          <a:cs typeface="+mn-cs"/>
                        </a:rPr>
                        <a:t>Tatarinov</a:t>
                      </a:r>
                      <a:endParaRPr kumimoji="0" lang="en-US" sz="1600" b="0" i="0" u="none" strike="noStrike" kern="1200" cap="none" spc="0" normalizeH="0" baseline="0" noProof="0" dirty="0">
                        <a:ln>
                          <a:noFill/>
                        </a:ln>
                        <a:solidFill>
                          <a:prstClr val="black"/>
                        </a:solidFill>
                        <a:effectLst/>
                        <a:uLnTx/>
                        <a:uFillTx/>
                        <a:latin typeface="Perpetua" pitchFamily="18" charset="0"/>
                        <a:ea typeface="+mn-ea"/>
                        <a:cs typeface="+mn-cs"/>
                      </a:endParaRPr>
                    </a:p>
                  </a:txBody>
                  <a:tcPr/>
                </a:tc>
                <a:tc>
                  <a:txBody>
                    <a:bodyPr/>
                    <a:lstStyle/>
                    <a:p>
                      <a:r>
                        <a:rPr lang="en-US" sz="1600" b="0" dirty="0" smtClean="0">
                          <a:latin typeface="Perpetua" pitchFamily="18" charset="0"/>
                        </a:rPr>
                        <a:t>2004</a:t>
                      </a:r>
                      <a:endParaRPr lang="en-US" sz="1600" b="0" dirty="0">
                        <a:latin typeface="Perpetua" pitchFamily="18" charset="0"/>
                      </a:endParaRPr>
                    </a:p>
                  </a:txBody>
                  <a:tcPr/>
                </a:tc>
                <a:tc>
                  <a:txBody>
                    <a:bodyPr/>
                    <a:lstStyle/>
                    <a:p>
                      <a:r>
                        <a:rPr lang="en-US" sz="1600" b="0" dirty="0" smtClean="0">
                          <a:latin typeface="Perpetua" pitchFamily="18" charset="0"/>
                        </a:rPr>
                        <a:t>.5</a:t>
                      </a:r>
                      <a:endParaRPr lang="en-US" sz="1600" b="0" dirty="0">
                        <a:latin typeface="Perpetua" pitchFamily="18" charset="0"/>
                      </a:endParaRPr>
                    </a:p>
                  </a:txBody>
                  <a:tcPr/>
                </a:tc>
              </a:tr>
            </a:tbl>
          </a:graphicData>
        </a:graphic>
      </p:graphicFrame>
      <p:graphicFrame>
        <p:nvGraphicFramePr>
          <p:cNvPr id="42" name="Content Placeholder 3"/>
          <p:cNvGraphicFramePr>
            <a:graphicFrameLocks/>
          </p:cNvGraphicFramePr>
          <p:nvPr/>
        </p:nvGraphicFramePr>
        <p:xfrm>
          <a:off x="4267200" y="3307080"/>
          <a:ext cx="4267200" cy="335280"/>
        </p:xfrm>
        <a:graphic>
          <a:graphicData uri="http://schemas.openxmlformats.org/drawingml/2006/table">
            <a:tbl>
              <a:tblPr firstRow="1" bandRow="1">
                <a:tableStyleId>{BC89EF96-8CEA-46FF-86C4-4CE0E7609802}</a:tableStyleId>
              </a:tblPr>
              <a:tblGrid>
                <a:gridCol w="381000"/>
                <a:gridCol w="533400"/>
                <a:gridCol w="762000"/>
                <a:gridCol w="1444388"/>
                <a:gridCol w="573206"/>
                <a:gridCol w="573206"/>
              </a:tblGrid>
              <a:tr h="328246">
                <a:tc>
                  <a:txBody>
                    <a:bodyPr/>
                    <a:lstStyle/>
                    <a:p>
                      <a:r>
                        <a:rPr lang="en-US" sz="1600" b="0" dirty="0" smtClean="0">
                          <a:latin typeface="Perpetua" pitchFamily="18" charset="0"/>
                        </a:rPr>
                        <a:t>r7</a:t>
                      </a:r>
                      <a:endParaRPr lang="en-US" sz="1600" b="0" dirty="0">
                        <a:latin typeface="Perpetua" pitchFamily="18" charset="0"/>
                      </a:endParaRPr>
                    </a:p>
                  </a:txBody>
                  <a:tcPr/>
                </a:tc>
                <a:tc>
                  <a:txBody>
                    <a:bodyPr/>
                    <a:lstStyle/>
                    <a:p>
                      <a:r>
                        <a:rPr lang="en-US" sz="1600" b="0" dirty="0" smtClean="0">
                          <a:latin typeface="Perpetua" pitchFamily="18" charset="0"/>
                        </a:rPr>
                        <a:t>D.X</a:t>
                      </a:r>
                      <a:r>
                        <a:rPr lang="en-US" sz="1600" b="0" baseline="0" dirty="0" smtClean="0">
                          <a:latin typeface="Perpetua" pitchFamily="18" charset="0"/>
                        </a:rPr>
                        <a:t> </a:t>
                      </a:r>
                      <a:endParaRPr lang="en-US" sz="1600" b="0" dirty="0">
                        <a:latin typeface="Perpetua" pitchFamily="18" charset="0"/>
                      </a:endParaRPr>
                    </a:p>
                  </a:txBody>
                  <a:tcPr/>
                </a:tc>
                <a:tc>
                  <a:txBody>
                    <a:bodyPr/>
                    <a:lstStyle/>
                    <a:p>
                      <a:r>
                        <a:rPr lang="en-US" sz="1600" b="0" dirty="0" smtClean="0">
                          <a:latin typeface="Perpetua" pitchFamily="18" charset="0"/>
                        </a:rPr>
                        <a:t>UI</a:t>
                      </a:r>
                      <a:endParaRPr lang="en-US" sz="1600" b="0" dirty="0">
                        <a:latin typeface="Perpetua" pitchFamily="18" charset="0"/>
                      </a:endParaRPr>
                    </a:p>
                  </a:txBody>
                  <a:tcPr/>
                </a:tc>
                <a:tc>
                  <a:txBody>
                    <a:bodyPr/>
                    <a:lstStyle/>
                    <a:p>
                      <a:r>
                        <a:rPr lang="en-US" sz="1600" b="0" dirty="0" smtClean="0">
                          <a:latin typeface="Perpetua" pitchFamily="18" charset="0"/>
                        </a:rPr>
                        <a:t>Han, </a:t>
                      </a:r>
                      <a:r>
                        <a:rPr lang="en-US" sz="1600" b="0" dirty="0" err="1" smtClean="0">
                          <a:latin typeface="Perpetua" pitchFamily="18" charset="0"/>
                        </a:rPr>
                        <a:t>Wah</a:t>
                      </a:r>
                      <a:endParaRPr lang="en-US" sz="1600" b="0" dirty="0">
                        <a:latin typeface="Perpetua" pitchFamily="18" charset="0"/>
                      </a:endParaRPr>
                    </a:p>
                  </a:txBody>
                  <a:tcPr/>
                </a:tc>
                <a:tc>
                  <a:txBody>
                    <a:bodyPr/>
                    <a:lstStyle/>
                    <a:p>
                      <a:r>
                        <a:rPr lang="en-US" sz="1600" b="0" dirty="0" smtClean="0">
                          <a:latin typeface="Perpetua" pitchFamily="18" charset="0"/>
                        </a:rPr>
                        <a:t>2004</a:t>
                      </a:r>
                      <a:endParaRPr lang="en-US" sz="1600" b="0" dirty="0">
                        <a:latin typeface="Perpetua" pitchFamily="18" charset="0"/>
                      </a:endParaRPr>
                    </a:p>
                  </a:txBody>
                  <a:tcPr/>
                </a:tc>
                <a:tc>
                  <a:txBody>
                    <a:bodyPr/>
                    <a:lstStyle/>
                    <a:p>
                      <a:r>
                        <a:rPr lang="en-US" sz="1600" b="0" dirty="0" smtClean="0">
                          <a:latin typeface="Perpetua" pitchFamily="18" charset="0"/>
                        </a:rPr>
                        <a:t>.22</a:t>
                      </a:r>
                      <a:endParaRPr lang="en-US" sz="1600" b="0" dirty="0">
                        <a:latin typeface="Perpetua" pitchFamily="18" charset="0"/>
                      </a:endParaRPr>
                    </a:p>
                  </a:txBody>
                  <a:tcPr/>
                </a:tc>
              </a:tr>
            </a:tbl>
          </a:graphicData>
        </a:graphic>
      </p:graphicFrame>
      <p:graphicFrame>
        <p:nvGraphicFramePr>
          <p:cNvPr id="43" name="Content Placeholder 3"/>
          <p:cNvGraphicFramePr>
            <a:graphicFrameLocks/>
          </p:cNvGraphicFramePr>
          <p:nvPr/>
        </p:nvGraphicFramePr>
        <p:xfrm>
          <a:off x="4267200" y="4495800"/>
          <a:ext cx="4267200" cy="335280"/>
        </p:xfrm>
        <a:graphic>
          <a:graphicData uri="http://schemas.openxmlformats.org/drawingml/2006/table">
            <a:tbl>
              <a:tblPr firstRow="1" bandRow="1">
                <a:tableStyleId>{BC89EF96-8CEA-46FF-86C4-4CE0E7609802}</a:tableStyleId>
              </a:tblPr>
              <a:tblGrid>
                <a:gridCol w="381000"/>
                <a:gridCol w="533400"/>
                <a:gridCol w="762000"/>
                <a:gridCol w="1444388"/>
                <a:gridCol w="573206"/>
                <a:gridCol w="573206"/>
              </a:tblGrid>
              <a:tr h="328246">
                <a:tc>
                  <a:txBody>
                    <a:bodyPr/>
                    <a:lstStyle/>
                    <a:p>
                      <a:r>
                        <a:rPr lang="en-US" sz="1600" b="0" dirty="0" smtClean="0">
                          <a:latin typeface="Perpetua" pitchFamily="18" charset="0"/>
                        </a:rPr>
                        <a:t>r7</a:t>
                      </a:r>
                      <a:endParaRPr lang="en-US" sz="1600" b="0" dirty="0">
                        <a:latin typeface="Perpetua" pitchFamily="18" charset="0"/>
                      </a:endParaRPr>
                    </a:p>
                  </a:txBody>
                  <a:tcPr/>
                </a:tc>
                <a:tc>
                  <a:txBody>
                    <a:bodyPr/>
                    <a:lstStyle/>
                    <a:p>
                      <a:r>
                        <a:rPr lang="en-US" sz="1600" b="0" dirty="0" smtClean="0">
                          <a:latin typeface="Perpetua" pitchFamily="18" charset="0"/>
                        </a:rPr>
                        <a:t>D.X</a:t>
                      </a:r>
                      <a:r>
                        <a:rPr lang="en-US" sz="1600" b="0" baseline="0" dirty="0" smtClean="0">
                          <a:latin typeface="Perpetua" pitchFamily="18" charset="0"/>
                        </a:rPr>
                        <a:t> </a:t>
                      </a:r>
                      <a:endParaRPr lang="en-US" sz="1600" b="0" dirty="0">
                        <a:latin typeface="Perpetua" pitchFamily="18" charset="0"/>
                      </a:endParaRPr>
                    </a:p>
                  </a:txBody>
                  <a:tcPr/>
                </a:tc>
                <a:tc>
                  <a:txBody>
                    <a:bodyPr/>
                    <a:lstStyle/>
                    <a:p>
                      <a:r>
                        <a:rPr lang="en-US" sz="1600" b="0" dirty="0" smtClean="0">
                          <a:latin typeface="Perpetua" pitchFamily="18" charset="0"/>
                        </a:rPr>
                        <a:t>UI</a:t>
                      </a:r>
                      <a:endParaRPr lang="en-US" sz="1600" b="0" dirty="0">
                        <a:latin typeface="Perpetua" pitchFamily="18" charset="0"/>
                      </a:endParaRPr>
                    </a:p>
                  </a:txBody>
                  <a:tcPr/>
                </a:tc>
                <a:tc>
                  <a:txBody>
                    <a:bodyPr/>
                    <a:lstStyle/>
                    <a:p>
                      <a:r>
                        <a:rPr lang="en-US" sz="1600" b="0" dirty="0" smtClean="0">
                          <a:latin typeface="Perpetua" pitchFamily="18" charset="0"/>
                        </a:rPr>
                        <a:t>Han, </a:t>
                      </a:r>
                      <a:r>
                        <a:rPr lang="en-US" sz="1600" b="0" dirty="0" err="1" smtClean="0">
                          <a:latin typeface="Perpetua" pitchFamily="18" charset="0"/>
                        </a:rPr>
                        <a:t>Wah</a:t>
                      </a:r>
                      <a:endParaRPr lang="en-US" sz="1600" b="0" dirty="0">
                        <a:latin typeface="Perpetua" pitchFamily="18" charset="0"/>
                      </a:endParaRPr>
                    </a:p>
                  </a:txBody>
                  <a:tcPr/>
                </a:tc>
                <a:tc>
                  <a:txBody>
                    <a:bodyPr/>
                    <a:lstStyle/>
                    <a:p>
                      <a:r>
                        <a:rPr lang="en-US" sz="1600" b="0" dirty="0" smtClean="0">
                          <a:latin typeface="Perpetua" pitchFamily="18" charset="0"/>
                        </a:rPr>
                        <a:t>2004</a:t>
                      </a:r>
                      <a:endParaRPr lang="en-US" sz="1600" b="0" dirty="0">
                        <a:latin typeface="Perpetua" pitchFamily="18" charset="0"/>
                      </a:endParaRPr>
                    </a:p>
                  </a:txBody>
                  <a:tcPr/>
                </a:tc>
                <a:tc>
                  <a:txBody>
                    <a:bodyPr/>
                    <a:lstStyle/>
                    <a:p>
                      <a:r>
                        <a:rPr lang="en-US" sz="1600" b="0" dirty="0" smtClean="0">
                          <a:latin typeface="Perpetua" pitchFamily="18" charset="0"/>
                        </a:rPr>
                        <a:t>.45</a:t>
                      </a:r>
                      <a:endParaRPr lang="en-US" sz="1600" b="0" dirty="0">
                        <a:latin typeface="Perpetua" pitchFamily="18" charset="0"/>
                      </a:endParaRPr>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left)">
                                      <p:cBhvr>
                                        <p:cTn id="10" dur="500"/>
                                        <p:tgtEl>
                                          <p:spTgt spid="5"/>
                                        </p:tgtEl>
                                      </p:cBhvr>
                                    </p:animEffect>
                                  </p:childTnLst>
                                </p:cTn>
                              </p:par>
                              <p:par>
                                <p:cTn id="11" presetID="22" presetClass="entr" presetSubtype="8"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ipe(left)">
                                      <p:cBhvr>
                                        <p:cTn id="13" dur="500"/>
                                        <p:tgtEl>
                                          <p:spTgt spid="13"/>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ipe(left)">
                                      <p:cBhvr>
                                        <p:cTn id="16" dur="500"/>
                                        <p:tgtEl>
                                          <p:spTgt spid="10"/>
                                        </p:tgtEl>
                                      </p:cBhvr>
                                    </p:animEffect>
                                  </p:childTnLst>
                                </p:cTn>
                              </p:par>
                              <p:par>
                                <p:cTn id="17" presetID="22" presetClass="entr" presetSubtype="8"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left)">
                                      <p:cBhvr>
                                        <p:cTn id="19" dur="500"/>
                                        <p:tgtEl>
                                          <p:spTgt spid="3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wipe(left)">
                                      <p:cBhvr>
                                        <p:cTn id="24" dur="500"/>
                                        <p:tgtEl>
                                          <p:spTgt spid="3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par>
                                <p:cTn id="28" presetID="22" presetClass="entr" presetSubtype="8" fill="hold" nodeType="with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left)">
                                      <p:cBhvr>
                                        <p:cTn id="30" dur="500"/>
                                        <p:tgtEl>
                                          <p:spTgt spid="16"/>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wipe(left)">
                                      <p:cBhvr>
                                        <p:cTn id="36" dur="500"/>
                                        <p:tgtEl>
                                          <p:spTgt spid="20"/>
                                        </p:tgtEl>
                                      </p:cBhvr>
                                    </p:animEffect>
                                  </p:childTnLst>
                                </p:cTn>
                              </p:par>
                              <p:par>
                                <p:cTn id="37" presetID="22" presetClass="entr" presetSubtype="8"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wipe(left)">
                                      <p:cBhvr>
                                        <p:cTn id="39" dur="500"/>
                                        <p:tgtEl>
                                          <p:spTgt spid="14"/>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par>
                                <p:cTn id="43" presetID="22" presetClass="entr" presetSubtype="8"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par>
                                <p:cTn id="46" presetID="22" presetClass="entr" presetSubtype="8" fill="hold" nodeType="with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wipe(left)">
                                      <p:cBhvr>
                                        <p:cTn id="48" dur="500"/>
                                        <p:tgtEl>
                                          <p:spTgt spid="4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left)">
                                      <p:cBhvr>
                                        <p:cTn id="56" dur="500"/>
                                        <p:tgtEl>
                                          <p:spTgt spid="9"/>
                                        </p:tgtEl>
                                      </p:cBhvr>
                                    </p:animEffect>
                                  </p:childTnLst>
                                </p:cTn>
                              </p:par>
                              <p:par>
                                <p:cTn id="57" presetID="22" presetClass="entr" presetSubtype="4"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wipe(down)">
                                      <p:cBhvr>
                                        <p:cTn id="59" dur="500"/>
                                        <p:tgtEl>
                                          <p:spTgt spid="21"/>
                                        </p:tgtEl>
                                      </p:cBhvr>
                                    </p:animEffect>
                                  </p:childTnLst>
                                </p:cTn>
                              </p:par>
                              <p:par>
                                <p:cTn id="60" presetID="22" presetClass="entr" presetSubtype="4" fill="hold" nodeType="with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par>
                                <p:cTn id="66" presetID="22" presetClass="entr" presetSubtype="8" fill="hold" nodeType="withEffect">
                                  <p:stCondLst>
                                    <p:cond delay="0"/>
                                  </p:stCondLst>
                                  <p:childTnLst>
                                    <p:set>
                                      <p:cBhvr>
                                        <p:cTn id="67" dur="1" fill="hold">
                                          <p:stCondLst>
                                            <p:cond delay="0"/>
                                          </p:stCondLst>
                                        </p:cTn>
                                        <p:tgtEl>
                                          <p:spTgt spid="19"/>
                                        </p:tgtEl>
                                        <p:attrNameLst>
                                          <p:attrName>style.visibility</p:attrName>
                                        </p:attrNameLst>
                                      </p:cBhvr>
                                      <p:to>
                                        <p:strVal val="visible"/>
                                      </p:to>
                                    </p:set>
                                    <p:animEffect transition="in" filter="wipe(left)">
                                      <p:cBhvr>
                                        <p:cTn id="68" dur="500"/>
                                        <p:tgtEl>
                                          <p:spTgt spid="19"/>
                                        </p:tgtEl>
                                      </p:cBhvr>
                                    </p:animEffect>
                                  </p:childTnLst>
                                </p:cTn>
                              </p:par>
                              <p:par>
                                <p:cTn id="69" presetID="22" presetClass="entr" presetSubtype="8" fill="hold" nodeType="with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par>
                                <p:cTn id="72" presetID="22" presetClass="entr" presetSubtype="8" fill="hold" grpId="0" nodeType="withEffect">
                                  <p:stCondLst>
                                    <p:cond delay="0"/>
                                  </p:stCondLst>
                                  <p:childTnLst>
                                    <p:set>
                                      <p:cBhvr>
                                        <p:cTn id="73" dur="1" fill="hold">
                                          <p:stCondLst>
                                            <p:cond delay="0"/>
                                          </p:stCondLst>
                                        </p:cTn>
                                        <p:tgtEl>
                                          <p:spTgt spid="23"/>
                                        </p:tgtEl>
                                        <p:attrNameLst>
                                          <p:attrName>style.visibility</p:attrName>
                                        </p:attrNameLst>
                                      </p:cBhvr>
                                      <p:to>
                                        <p:strVal val="visible"/>
                                      </p:to>
                                    </p:set>
                                    <p:animEffect transition="in" filter="wipe(left)">
                                      <p:cBhvr>
                                        <p:cTn id="74" dur="500"/>
                                        <p:tgtEl>
                                          <p:spTgt spid="23"/>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left)">
                                      <p:cBhvr>
                                        <p:cTn id="77" dur="500"/>
                                        <p:tgtEl>
                                          <p:spTgt spid="12"/>
                                        </p:tgtEl>
                                      </p:cBhvr>
                                    </p:animEffect>
                                  </p:childTnLst>
                                </p:cTn>
                              </p:par>
                              <p:par>
                                <p:cTn id="78" presetID="22" presetClass="entr" presetSubtype="4" fill="hold" nodeType="withEffect">
                                  <p:stCondLst>
                                    <p:cond delay="0"/>
                                  </p:stCondLst>
                                  <p:childTnLst>
                                    <p:set>
                                      <p:cBhvr>
                                        <p:cTn id="79" dur="1" fill="hold">
                                          <p:stCondLst>
                                            <p:cond delay="0"/>
                                          </p:stCondLst>
                                        </p:cTn>
                                        <p:tgtEl>
                                          <p:spTgt spid="34"/>
                                        </p:tgtEl>
                                        <p:attrNameLst>
                                          <p:attrName>style.visibility</p:attrName>
                                        </p:attrNameLst>
                                      </p:cBhvr>
                                      <p:to>
                                        <p:strVal val="visible"/>
                                      </p:to>
                                    </p:set>
                                    <p:animEffect transition="in" filter="wipe(down)">
                                      <p:cBhvr>
                                        <p:cTn id="80" dur="500"/>
                                        <p:tgtEl>
                                          <p:spTgt spid="34"/>
                                        </p:tgtEl>
                                      </p:cBhvr>
                                    </p:animEffect>
                                  </p:childTnLst>
                                </p:cTn>
                              </p:par>
                              <p:par>
                                <p:cTn id="81" presetID="22" presetClass="entr" presetSubtype="8" fill="hold" nodeType="with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wipe(left)">
                                      <p:cBhvr>
                                        <p:cTn id="83" dur="500"/>
                                        <p:tgtEl>
                                          <p:spTgt spid="42"/>
                                        </p:tgtEl>
                                      </p:cBhvr>
                                    </p:animEffect>
                                  </p:childTnLst>
                                </p:cTn>
                              </p:par>
                              <p:par>
                                <p:cTn id="84" presetID="22" presetClass="entr" presetSubtype="8" fill="hold" nodeType="with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wipe(left)">
                                      <p:cBhvr>
                                        <p:cTn id="86" dur="500"/>
                                        <p:tgtEl>
                                          <p:spTgt spid="43"/>
                                        </p:tgtEl>
                                      </p:cBhvr>
                                    </p:animEffec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8" grpId="0"/>
      <p:bldP spid="20" grpId="0"/>
      <p:bldP spid="21" grpId="0"/>
      <p:bldP spid="22" grpId="0"/>
      <p:bldP spid="23" grpId="0"/>
      <p:bldP spid="39" grpId="0"/>
      <p:bldP spid="40" grpId="0"/>
      <p:bldP spid="30"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Content Placeholder 3"/>
          <p:cNvGraphicFramePr>
            <a:graphicFrameLocks/>
          </p:cNvGraphicFramePr>
          <p:nvPr/>
        </p:nvGraphicFramePr>
        <p:xfrm>
          <a:off x="914400" y="1447800"/>
          <a:ext cx="7239000" cy="4754880"/>
        </p:xfrm>
        <a:graphic>
          <a:graphicData uri="http://schemas.openxmlformats.org/drawingml/2006/table">
            <a:tbl>
              <a:tblPr firstRow="1" bandRow="1"/>
              <a:tblGrid>
                <a:gridCol w="533400"/>
                <a:gridCol w="1524000"/>
                <a:gridCol w="2438400"/>
                <a:gridCol w="1828800"/>
                <a:gridCol w="914400"/>
              </a:tblGrid>
              <a:tr h="328246">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ID</a:t>
                      </a:r>
                      <a:endParaRPr lang="en-US" dirty="0"/>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Name</a:t>
                      </a:r>
                      <a:endParaRPr lang="en-US"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Affiliation</a:t>
                      </a:r>
                      <a:endParaRPr lang="en-US"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Co-authors</a:t>
                      </a:r>
                      <a:endParaRPr lang="en-US"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Year</a:t>
                      </a:r>
                      <a:endParaRPr lang="en-US" dirty="0"/>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t>r1</a:t>
                      </a:r>
                      <a:endParaRPr lang="en-US" dirty="0"/>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t>Xin</a:t>
                      </a:r>
                      <a:r>
                        <a:rPr lang="en-US" baseline="0" dirty="0" smtClean="0"/>
                        <a:t> Dong</a:t>
                      </a:r>
                      <a:endParaRPr lang="en-US"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t>R. Polytechnic Institute</a:t>
                      </a:r>
                      <a:endParaRPr lang="en-US"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err="1" smtClean="0"/>
                        <a:t>Wozny</a:t>
                      </a:r>
                      <a:endParaRPr lang="en-US"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t>1991</a:t>
                      </a:r>
                      <a:endParaRPr lang="en-US" dirty="0"/>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r2</a:t>
                      </a:r>
                      <a:endParaRPr lang="en-US" dirty="0">
                        <a:solidFill>
                          <a:srgbClr val="C0000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Xin Dong</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University of Washington</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Halevy, </a:t>
                      </a:r>
                      <a:r>
                        <a:rPr lang="en-US" dirty="0" err="1" smtClean="0">
                          <a:solidFill>
                            <a:srgbClr val="C00000"/>
                          </a:solidFill>
                        </a:rPr>
                        <a:t>Tatarinov</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2004</a:t>
                      </a:r>
                      <a:endParaRPr lang="en-US" dirty="0">
                        <a:solidFill>
                          <a:srgbClr val="C0000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r3</a:t>
                      </a:r>
                      <a:endParaRPr lang="en-US" dirty="0">
                        <a:solidFill>
                          <a:srgbClr val="C0000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Xin Dong</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C00000"/>
                          </a:solidFill>
                        </a:rPr>
                        <a:t>University of Washington</a:t>
                      </a: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Halevy</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2005</a:t>
                      </a:r>
                      <a:endParaRPr lang="en-US" dirty="0">
                        <a:solidFill>
                          <a:srgbClr val="C0000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r4</a:t>
                      </a:r>
                      <a:endParaRPr lang="en-US" dirty="0">
                        <a:solidFill>
                          <a:srgbClr val="C0000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Xin Luna</a:t>
                      </a:r>
                      <a:r>
                        <a:rPr lang="en-US" baseline="0" dirty="0" smtClean="0">
                          <a:solidFill>
                            <a:srgbClr val="C00000"/>
                          </a:solidFill>
                        </a:rPr>
                        <a:t> Dong</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University of Washington</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Halevy, Yu</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2007</a:t>
                      </a:r>
                      <a:endParaRPr lang="en-US" dirty="0">
                        <a:solidFill>
                          <a:srgbClr val="C0000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r5</a:t>
                      </a:r>
                      <a:endParaRPr lang="en-US" dirty="0">
                        <a:solidFill>
                          <a:srgbClr val="C0000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Xin Luna</a:t>
                      </a:r>
                      <a:r>
                        <a:rPr lang="en-US" baseline="0" dirty="0" smtClean="0">
                          <a:solidFill>
                            <a:srgbClr val="C00000"/>
                          </a:solidFill>
                        </a:rPr>
                        <a:t> Dong</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AT&amp;T Labs-Research</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C00000"/>
                          </a:solidFill>
                        </a:rPr>
                        <a:t>Das </a:t>
                      </a:r>
                      <a:r>
                        <a:rPr lang="en-US" dirty="0" err="1" smtClean="0">
                          <a:solidFill>
                            <a:srgbClr val="C00000"/>
                          </a:solidFill>
                        </a:rPr>
                        <a:t>Sarma</a:t>
                      </a:r>
                      <a:r>
                        <a:rPr lang="en-US" dirty="0" smtClean="0">
                          <a:solidFill>
                            <a:srgbClr val="C00000"/>
                          </a:solidFill>
                        </a:rPr>
                        <a:t>, Halevy</a:t>
                      </a: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2009</a:t>
                      </a:r>
                      <a:endParaRPr lang="en-US" dirty="0">
                        <a:solidFill>
                          <a:srgbClr val="C0000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r6</a:t>
                      </a:r>
                      <a:endParaRPr lang="en-US" dirty="0">
                        <a:solidFill>
                          <a:srgbClr val="C0000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Xin Luna</a:t>
                      </a:r>
                      <a:r>
                        <a:rPr lang="en-US" baseline="0" dirty="0" smtClean="0">
                          <a:solidFill>
                            <a:srgbClr val="C00000"/>
                          </a:solidFill>
                        </a:rPr>
                        <a:t> Dong</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AT&amp;T Labs-Research</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solidFill>
                            <a:srgbClr val="C00000"/>
                          </a:solidFill>
                        </a:rPr>
                        <a:t>Naumann</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2010</a:t>
                      </a:r>
                      <a:endParaRPr lang="en-US" dirty="0">
                        <a:solidFill>
                          <a:srgbClr val="C0000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kumimoji="0" lang="en-US" kern="1200" dirty="0" smtClean="0">
                          <a:solidFill>
                            <a:srgbClr val="0070C0"/>
                          </a:solidFill>
                        </a:rPr>
                        <a:t>r7</a:t>
                      </a:r>
                      <a:endParaRPr kumimoji="0" lang="en-US" kern="1200" dirty="0">
                        <a:solidFill>
                          <a:srgbClr val="0070C0"/>
                        </a:solidFill>
                        <a:latin typeface="+mn-lt"/>
                        <a:ea typeface="+mn-ea"/>
                        <a:cs typeface="+mn-cs"/>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kumimoji="0" lang="en-US" kern="1200" dirty="0" smtClean="0">
                          <a:solidFill>
                            <a:srgbClr val="0070C0"/>
                          </a:solidFill>
                        </a:rPr>
                        <a:t>Dong Xin </a:t>
                      </a:r>
                      <a:endParaRPr kumimoji="0" lang="en-US" kern="1200" dirty="0">
                        <a:solidFill>
                          <a:srgbClr val="0070C0"/>
                        </a:solidFill>
                        <a:latin typeface="+mn-lt"/>
                        <a:ea typeface="+mn-ea"/>
                        <a:cs typeface="+mn-cs"/>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kumimoji="0" lang="en-US" kern="1200" dirty="0" smtClean="0">
                          <a:solidFill>
                            <a:srgbClr val="0070C0"/>
                          </a:solidFill>
                        </a:rPr>
                        <a:t>University of Illinois</a:t>
                      </a:r>
                      <a:endParaRPr kumimoji="0" lang="en-US" kern="1200" dirty="0">
                        <a:solidFill>
                          <a:srgbClr val="0070C0"/>
                        </a:solidFill>
                        <a:latin typeface="+mn-lt"/>
                        <a:ea typeface="+mn-ea"/>
                        <a:cs typeface="+mn-cs"/>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algn="l" rtl="0" eaLnBrk="1" latinLnBrk="0" hangingPunct="1"/>
                      <a:r>
                        <a:rPr kumimoji="0" lang="en-US" kern="1200" dirty="0" smtClean="0">
                          <a:solidFill>
                            <a:srgbClr val="0070C0"/>
                          </a:solidFill>
                        </a:rPr>
                        <a:t>Han, </a:t>
                      </a:r>
                      <a:r>
                        <a:rPr kumimoji="0" lang="en-US" kern="1200" dirty="0" err="1" smtClean="0">
                          <a:solidFill>
                            <a:srgbClr val="0070C0"/>
                          </a:solidFill>
                        </a:rPr>
                        <a:t>Wah</a:t>
                      </a:r>
                      <a:endParaRPr kumimoji="0" lang="en-US" kern="1200" dirty="0">
                        <a:solidFill>
                          <a:srgbClr val="0070C0"/>
                        </a:solidFill>
                        <a:latin typeface="+mn-lt"/>
                        <a:ea typeface="+mn-ea"/>
                        <a:cs typeface="+mn-cs"/>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algn="l" rtl="0" eaLnBrk="1" latinLnBrk="0" hangingPunct="1"/>
                      <a:r>
                        <a:rPr kumimoji="0" lang="en-US" kern="1200" dirty="0" smtClean="0">
                          <a:solidFill>
                            <a:srgbClr val="0070C0"/>
                          </a:solidFill>
                        </a:rPr>
                        <a:t>2004</a:t>
                      </a:r>
                      <a:endParaRPr kumimoji="0" lang="en-US" kern="1200" dirty="0">
                        <a:solidFill>
                          <a:srgbClr val="0070C0"/>
                        </a:solidFill>
                        <a:latin typeface="+mn-lt"/>
                        <a:ea typeface="+mn-ea"/>
                        <a:cs typeface="+mn-cs"/>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kumimoji="0" lang="en-US" kern="1200" dirty="0" smtClean="0">
                          <a:solidFill>
                            <a:srgbClr val="0070C0"/>
                          </a:solidFill>
                        </a:rPr>
                        <a:t>r8</a:t>
                      </a:r>
                      <a:endParaRPr kumimoji="0" lang="en-US" kern="1200" dirty="0">
                        <a:solidFill>
                          <a:srgbClr val="0070C0"/>
                        </a:solidFill>
                        <a:latin typeface="+mn-lt"/>
                        <a:ea typeface="+mn-ea"/>
                        <a:cs typeface="+mn-cs"/>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kern="1200" dirty="0" smtClean="0">
                          <a:solidFill>
                            <a:srgbClr val="0070C0"/>
                          </a:solidFill>
                        </a:rPr>
                        <a:t>Dong Xin </a:t>
                      </a:r>
                      <a:endParaRPr kumimoji="0" lang="en-US" kern="1200" dirty="0" smtClean="0">
                        <a:solidFill>
                          <a:srgbClr val="0070C0"/>
                        </a:solidFill>
                        <a:latin typeface="+mn-lt"/>
                        <a:ea typeface="+mn-ea"/>
                        <a:cs typeface="+mn-cs"/>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kern="1200" dirty="0" smtClean="0">
                          <a:solidFill>
                            <a:srgbClr val="0070C0"/>
                          </a:solidFill>
                        </a:rPr>
                        <a:t>University of Illinois</a:t>
                      </a:r>
                      <a:endParaRPr kumimoji="0" lang="en-US" kern="1200" dirty="0" smtClean="0">
                        <a:solidFill>
                          <a:srgbClr val="0070C0"/>
                        </a:solidFill>
                        <a:latin typeface="+mn-lt"/>
                        <a:ea typeface="+mn-ea"/>
                        <a:cs typeface="+mn-cs"/>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algn="l" rtl="0" eaLnBrk="1" latinLnBrk="0" hangingPunct="1"/>
                      <a:r>
                        <a:rPr kumimoji="0" lang="en-US" kern="1200" dirty="0" err="1" smtClean="0">
                          <a:solidFill>
                            <a:srgbClr val="0070C0"/>
                          </a:solidFill>
                        </a:rPr>
                        <a:t>Wah</a:t>
                      </a:r>
                      <a:endParaRPr kumimoji="0" lang="en-US" kern="1200" dirty="0">
                        <a:solidFill>
                          <a:srgbClr val="0070C0"/>
                        </a:solidFill>
                        <a:latin typeface="+mn-lt"/>
                        <a:ea typeface="+mn-ea"/>
                        <a:cs typeface="+mn-cs"/>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algn="l" rtl="0" eaLnBrk="1" latinLnBrk="0" hangingPunct="1"/>
                      <a:r>
                        <a:rPr kumimoji="0" lang="en-US" kern="1200" dirty="0" smtClean="0">
                          <a:solidFill>
                            <a:srgbClr val="0070C0"/>
                          </a:solidFill>
                        </a:rPr>
                        <a:t>2007</a:t>
                      </a:r>
                      <a:endParaRPr kumimoji="0" lang="en-US" kern="1200" dirty="0">
                        <a:solidFill>
                          <a:srgbClr val="0070C0"/>
                        </a:solidFill>
                        <a:latin typeface="+mn-lt"/>
                        <a:ea typeface="+mn-ea"/>
                        <a:cs typeface="+mn-cs"/>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kumimoji="0" lang="en-US" kern="1200" dirty="0" smtClean="0">
                          <a:solidFill>
                            <a:srgbClr val="0070C0"/>
                          </a:solidFill>
                        </a:rPr>
                        <a:t>r9</a:t>
                      </a:r>
                      <a:endParaRPr kumimoji="0" lang="en-US" kern="1200" dirty="0">
                        <a:solidFill>
                          <a:srgbClr val="0070C0"/>
                        </a:solidFill>
                        <a:latin typeface="+mn-lt"/>
                        <a:ea typeface="+mn-ea"/>
                        <a:cs typeface="+mn-cs"/>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kern="1200" dirty="0" smtClean="0">
                          <a:solidFill>
                            <a:srgbClr val="0070C0"/>
                          </a:solidFill>
                        </a:rPr>
                        <a:t>Dong Xin </a:t>
                      </a:r>
                      <a:endParaRPr kumimoji="0" lang="en-US" kern="1200" dirty="0" smtClean="0">
                        <a:solidFill>
                          <a:srgbClr val="0070C0"/>
                        </a:solidFill>
                        <a:latin typeface="+mn-lt"/>
                        <a:ea typeface="+mn-ea"/>
                        <a:cs typeface="+mn-cs"/>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kumimoji="0" lang="en-US" kern="1200" dirty="0" smtClean="0">
                          <a:solidFill>
                            <a:srgbClr val="0070C0"/>
                          </a:solidFill>
                        </a:rPr>
                        <a:t>Microsoft Research</a:t>
                      </a:r>
                      <a:endParaRPr kumimoji="0" lang="en-US" kern="1200" dirty="0">
                        <a:solidFill>
                          <a:srgbClr val="0070C0"/>
                        </a:solidFill>
                        <a:latin typeface="+mn-lt"/>
                        <a:ea typeface="+mn-ea"/>
                        <a:cs typeface="+mn-cs"/>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algn="l" rtl="0" eaLnBrk="1" latinLnBrk="0" hangingPunct="1"/>
                      <a:r>
                        <a:rPr kumimoji="0" lang="en-US" kern="1200" dirty="0" smtClean="0">
                          <a:solidFill>
                            <a:srgbClr val="0070C0"/>
                          </a:solidFill>
                        </a:rPr>
                        <a:t>Wu, Han</a:t>
                      </a:r>
                      <a:endParaRPr kumimoji="0" lang="en-US" kern="1200" dirty="0">
                        <a:solidFill>
                          <a:srgbClr val="0070C0"/>
                        </a:solidFill>
                        <a:latin typeface="+mn-lt"/>
                        <a:ea typeface="+mn-ea"/>
                        <a:cs typeface="+mn-cs"/>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algn="l" rtl="0" eaLnBrk="1" latinLnBrk="0" hangingPunct="1"/>
                      <a:r>
                        <a:rPr kumimoji="0" lang="en-US" kern="1200" dirty="0" smtClean="0">
                          <a:solidFill>
                            <a:srgbClr val="0070C0"/>
                          </a:solidFill>
                        </a:rPr>
                        <a:t>2008</a:t>
                      </a:r>
                      <a:endParaRPr kumimoji="0" lang="en-US" kern="1200" dirty="0">
                        <a:solidFill>
                          <a:srgbClr val="0070C0"/>
                        </a:solidFill>
                        <a:latin typeface="+mn-lt"/>
                        <a:ea typeface="+mn-ea"/>
                        <a:cs typeface="+mn-cs"/>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round/>
                      <a:headEnd type="none" w="med" len="med"/>
                      <a:tailEnd type="none" w="med" len="me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kumimoji="0" lang="en-US" kern="1200" dirty="0" smtClean="0">
                          <a:solidFill>
                            <a:srgbClr val="0070C0"/>
                          </a:solidFill>
                        </a:rPr>
                        <a:t>r11</a:t>
                      </a:r>
                      <a:endParaRPr kumimoji="0" lang="en-US" kern="1200" dirty="0">
                        <a:solidFill>
                          <a:srgbClr val="0070C0"/>
                        </a:solidFill>
                        <a:latin typeface="+mn-lt"/>
                        <a:ea typeface="+mn-ea"/>
                        <a:cs typeface="+mn-cs"/>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kern="1200" dirty="0" smtClean="0">
                          <a:solidFill>
                            <a:srgbClr val="0070C0"/>
                          </a:solidFill>
                        </a:rPr>
                        <a:t>Dong Xin </a:t>
                      </a:r>
                      <a:endParaRPr kumimoji="0" lang="en-US" kern="1200" dirty="0" smtClean="0">
                        <a:solidFill>
                          <a:srgbClr val="0070C0"/>
                        </a:solidFill>
                        <a:latin typeface="+mn-lt"/>
                        <a:ea typeface="+mn-ea"/>
                        <a:cs typeface="+mn-cs"/>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kumimoji="0" lang="en-US" kern="1200" dirty="0" smtClean="0">
                          <a:solidFill>
                            <a:srgbClr val="0070C0"/>
                          </a:solidFill>
                        </a:rPr>
                        <a:t>Microsoft Research</a:t>
                      </a:r>
                      <a:endParaRPr kumimoji="0" lang="en-US" kern="1200" dirty="0">
                        <a:solidFill>
                          <a:srgbClr val="0070C0"/>
                        </a:solidFill>
                        <a:latin typeface="+mn-lt"/>
                        <a:ea typeface="+mn-ea"/>
                        <a:cs typeface="+mn-cs"/>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algn="l" rtl="0" eaLnBrk="1" latinLnBrk="0" hangingPunct="1"/>
                      <a:r>
                        <a:rPr kumimoji="0" lang="en-US" kern="1200" dirty="0" err="1" smtClean="0">
                          <a:solidFill>
                            <a:srgbClr val="0070C0"/>
                          </a:solidFill>
                        </a:rPr>
                        <a:t>Chaudhuri</a:t>
                      </a:r>
                      <a:r>
                        <a:rPr kumimoji="0" lang="en-US" kern="1200" dirty="0" smtClean="0">
                          <a:solidFill>
                            <a:srgbClr val="0070C0"/>
                          </a:solidFill>
                        </a:rPr>
                        <a:t>, </a:t>
                      </a:r>
                      <a:r>
                        <a:rPr kumimoji="0" lang="en-US" kern="1200" dirty="0" err="1" smtClean="0">
                          <a:solidFill>
                            <a:srgbClr val="0070C0"/>
                          </a:solidFill>
                        </a:rPr>
                        <a:t>Ganti</a:t>
                      </a:r>
                      <a:endParaRPr kumimoji="0" lang="en-US" kern="1200" dirty="0">
                        <a:solidFill>
                          <a:srgbClr val="0070C0"/>
                        </a:solidFill>
                        <a:latin typeface="+mn-lt"/>
                        <a:ea typeface="+mn-ea"/>
                        <a:cs typeface="+mn-cs"/>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algn="l" rtl="0" eaLnBrk="1" latinLnBrk="0" hangingPunct="1"/>
                      <a:r>
                        <a:rPr kumimoji="0" lang="en-US" kern="1200" dirty="0" smtClean="0">
                          <a:solidFill>
                            <a:srgbClr val="0070C0"/>
                          </a:solidFill>
                        </a:rPr>
                        <a:t>2009</a:t>
                      </a:r>
                      <a:endParaRPr kumimoji="0" lang="en-US" kern="1200" dirty="0">
                        <a:solidFill>
                          <a:srgbClr val="0070C0"/>
                        </a:solidFill>
                        <a:latin typeface="+mn-lt"/>
                        <a:ea typeface="+mn-ea"/>
                        <a:cs typeface="+mn-cs"/>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kumimoji="0" lang="en-US" kern="1200" dirty="0" smtClean="0">
                          <a:solidFill>
                            <a:srgbClr val="0070C0"/>
                          </a:solidFill>
                        </a:rPr>
                        <a:t>r12</a:t>
                      </a:r>
                      <a:endParaRPr kumimoji="0" lang="en-US" kern="1200" dirty="0">
                        <a:solidFill>
                          <a:srgbClr val="0070C0"/>
                        </a:solidFill>
                        <a:latin typeface="+mn-lt"/>
                        <a:ea typeface="+mn-ea"/>
                        <a:cs typeface="+mn-cs"/>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kern="1200" dirty="0" smtClean="0">
                          <a:solidFill>
                            <a:srgbClr val="0070C0"/>
                          </a:solidFill>
                        </a:rPr>
                        <a:t>Dong Xin </a:t>
                      </a:r>
                      <a:endParaRPr kumimoji="0" lang="en-US" kern="1200" dirty="0" smtClean="0">
                        <a:solidFill>
                          <a:srgbClr val="0070C0"/>
                        </a:solidFill>
                        <a:latin typeface="+mn-lt"/>
                        <a:ea typeface="+mn-ea"/>
                        <a:cs typeface="+mn-cs"/>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kumimoji="0" lang="en-US" kern="1200" dirty="0" smtClean="0">
                          <a:solidFill>
                            <a:srgbClr val="0070C0"/>
                          </a:solidFill>
                        </a:rPr>
                        <a:t>Microsoft Research</a:t>
                      </a:r>
                      <a:endParaRPr kumimoji="0" lang="en-US" kern="1200" dirty="0">
                        <a:solidFill>
                          <a:srgbClr val="0070C0"/>
                        </a:solidFill>
                        <a:latin typeface="+mn-lt"/>
                        <a:ea typeface="+mn-ea"/>
                        <a:cs typeface="+mn-cs"/>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He</a:t>
                      </a:r>
                      <a:endParaRPr lang="en-US"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2011</a:t>
                      </a:r>
                      <a:endParaRPr lang="en-US" dirty="0">
                        <a:solidFill>
                          <a:srgbClr val="0070C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round/>
                      <a:headEnd type="none" w="med" len="med"/>
                      <a:tailEnd type="none" w="med" len="me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kumimoji="0" lang="en-US" kern="1200" dirty="0" smtClean="0">
                          <a:solidFill>
                            <a:srgbClr val="0070C0"/>
                          </a:solidFill>
                        </a:rPr>
                        <a:t>r10</a:t>
                      </a:r>
                      <a:endParaRPr kumimoji="0" lang="en-US" kern="1200" dirty="0">
                        <a:solidFill>
                          <a:srgbClr val="0070C0"/>
                        </a:solidFill>
                        <a:latin typeface="+mn-lt"/>
                        <a:ea typeface="+mn-ea"/>
                        <a:cs typeface="+mn-cs"/>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round/>
                      <a:headEnd type="none" w="med" len="med"/>
                      <a:tailEnd type="none" w="med" len="med"/>
                    </a:lnT>
                    <a:lnB w="9525" cap="flat" cmpd="sng" algn="ctr">
                      <a:solidFill>
                        <a:srgbClr val="956251">
                          <a:shade val="60000"/>
                          <a:satMod val="11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kern="1200" dirty="0" smtClean="0">
                          <a:solidFill>
                            <a:srgbClr val="0070C0"/>
                          </a:solidFill>
                        </a:rPr>
                        <a:t>Dong Xin </a:t>
                      </a:r>
                      <a:endParaRPr kumimoji="0" lang="en-US" kern="1200" dirty="0" smtClean="0">
                        <a:solidFill>
                          <a:srgbClr val="0070C0"/>
                        </a:solidFill>
                        <a:latin typeface="+mn-lt"/>
                        <a:ea typeface="+mn-ea"/>
                        <a:cs typeface="+mn-cs"/>
                      </a:endParaRPr>
                    </a:p>
                  </a:txBody>
                  <a:tcPr>
                    <a:lnL>
                      <a:noFill/>
                    </a:lnL>
                    <a:lnR>
                      <a:noFill/>
                    </a:lnR>
                    <a:lnT w="9525" cap="flat" cmpd="sng" algn="ctr">
                      <a:solidFill>
                        <a:srgbClr val="956251">
                          <a:shade val="60000"/>
                          <a:satMod val="110000"/>
                        </a:srgbClr>
                      </a:solidFill>
                      <a:prstDash val="solid"/>
                      <a:round/>
                      <a:headEnd type="none" w="med" len="med"/>
                      <a:tailEnd type="none" w="med" len="med"/>
                    </a:lnT>
                    <a:lnB w="9525" cap="flat" cmpd="sng" algn="ctr">
                      <a:solidFill>
                        <a:srgbClr val="956251">
                          <a:shade val="60000"/>
                          <a:satMod val="11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kern="1200" dirty="0" smtClean="0">
                          <a:solidFill>
                            <a:srgbClr val="0070C0"/>
                          </a:solidFill>
                        </a:rPr>
                        <a:t>University of Illinois</a:t>
                      </a:r>
                      <a:endParaRPr kumimoji="0" lang="en-US" kern="1200" dirty="0" smtClean="0">
                        <a:solidFill>
                          <a:srgbClr val="0070C0"/>
                        </a:solidFill>
                        <a:latin typeface="+mn-lt"/>
                        <a:ea typeface="+mn-ea"/>
                        <a:cs typeface="+mn-cs"/>
                      </a:endParaRPr>
                    </a:p>
                  </a:txBody>
                  <a:tcPr>
                    <a:lnL>
                      <a:noFill/>
                    </a:lnL>
                    <a:lnR>
                      <a:noFill/>
                    </a:lnR>
                    <a:lnT w="9525" cap="flat" cmpd="sng" algn="ctr">
                      <a:solidFill>
                        <a:srgbClr val="956251">
                          <a:shade val="60000"/>
                          <a:satMod val="110000"/>
                        </a:srgbClr>
                      </a:solidFill>
                      <a:prstDash val="solid"/>
                      <a:round/>
                      <a:headEnd type="none" w="med" len="med"/>
                      <a:tailEnd type="none" w="med" len="med"/>
                    </a:lnT>
                    <a:lnB w="9525" cap="flat" cmpd="sng" algn="ctr">
                      <a:solidFill>
                        <a:srgbClr val="956251">
                          <a:shade val="60000"/>
                          <a:satMod val="11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algn="l" rtl="0" eaLnBrk="1" latinLnBrk="0" hangingPunct="1"/>
                      <a:r>
                        <a:rPr kumimoji="0" lang="en-US" kern="1200" dirty="0" smtClean="0">
                          <a:solidFill>
                            <a:srgbClr val="0070C0"/>
                          </a:solidFill>
                        </a:rPr>
                        <a:t>Ling, He</a:t>
                      </a:r>
                      <a:endParaRPr kumimoji="0" lang="en-US" kern="1200" dirty="0">
                        <a:solidFill>
                          <a:srgbClr val="0070C0"/>
                        </a:solidFill>
                        <a:latin typeface="+mn-lt"/>
                        <a:ea typeface="+mn-ea"/>
                        <a:cs typeface="+mn-cs"/>
                      </a:endParaRPr>
                    </a:p>
                  </a:txBody>
                  <a:tcPr>
                    <a:lnL>
                      <a:noFill/>
                    </a:lnL>
                    <a:lnR>
                      <a:noFill/>
                    </a:lnR>
                    <a:lnT w="9525" cap="flat" cmpd="sng" algn="ctr">
                      <a:solidFill>
                        <a:srgbClr val="956251">
                          <a:shade val="60000"/>
                          <a:satMod val="110000"/>
                        </a:srgbClr>
                      </a:solidFill>
                      <a:prstDash val="solid"/>
                      <a:round/>
                      <a:headEnd type="none" w="med" len="med"/>
                      <a:tailEnd type="none" w="med" len="med"/>
                    </a:lnT>
                    <a:lnB w="9525" cap="flat" cmpd="sng" algn="ctr">
                      <a:solidFill>
                        <a:srgbClr val="956251">
                          <a:shade val="60000"/>
                          <a:satMod val="110000"/>
                        </a:srgbClr>
                      </a:solidFill>
                      <a:prstDash val="solid"/>
                      <a:round/>
                      <a:headEnd type="none" w="med" len="med"/>
                      <a:tailEnd type="none" w="med" len="me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algn="l" rtl="0" eaLnBrk="1" latinLnBrk="0" hangingPunct="1"/>
                      <a:r>
                        <a:rPr kumimoji="0" lang="en-US" kern="1200" dirty="0" smtClean="0">
                          <a:solidFill>
                            <a:srgbClr val="0070C0"/>
                          </a:solidFill>
                        </a:rPr>
                        <a:t>2009</a:t>
                      </a:r>
                      <a:endParaRPr kumimoji="0" lang="en-US" kern="1200" dirty="0">
                        <a:solidFill>
                          <a:srgbClr val="0070C0"/>
                        </a:solidFill>
                        <a:latin typeface="+mn-lt"/>
                        <a:ea typeface="+mn-ea"/>
                        <a:cs typeface="+mn-cs"/>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round/>
                      <a:headEnd type="none" w="med" len="med"/>
                      <a:tailEnd type="none" w="med" len="med"/>
                    </a:lnT>
                    <a:lnB w="9525" cap="flat" cmpd="sng" algn="ctr">
                      <a:solidFill>
                        <a:srgbClr val="956251">
                          <a:shade val="60000"/>
                          <a:satMod val="110000"/>
                        </a:srgb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 name="Title 1"/>
          <p:cNvSpPr>
            <a:spLocks noGrp="1"/>
          </p:cNvSpPr>
          <p:nvPr>
            <p:ph type="title"/>
          </p:nvPr>
        </p:nvSpPr>
        <p:spPr>
          <a:xfrm>
            <a:off x="838200" y="228600"/>
            <a:ext cx="7772400" cy="762000"/>
          </a:xfrm>
        </p:spPr>
        <p:txBody>
          <a:bodyPr/>
          <a:lstStyle/>
          <a:p>
            <a:r>
              <a:rPr lang="en-US" dirty="0" smtClean="0">
                <a:effectLst>
                  <a:outerShdw blurRad="38100" dist="38100" dir="2700000" algn="tl">
                    <a:srgbClr val="000000">
                      <a:alpha val="43137"/>
                    </a:srgbClr>
                  </a:outerShdw>
                </a:effectLst>
                <a:latin typeface="Corbel" pitchFamily="34" charset="0"/>
              </a:rPr>
              <a:t>Late Binding</a:t>
            </a:r>
            <a:endParaRPr lang="en-US" dirty="0">
              <a:effectLst>
                <a:outerShdw blurRad="38100" dist="38100" dir="2700000" algn="tl">
                  <a:srgbClr val="000000">
                    <a:alpha val="43137"/>
                  </a:srgbClr>
                </a:outerShdw>
              </a:effectLst>
              <a:latin typeface="Corbel" pitchFamily="34" charset="0"/>
            </a:endParaRPr>
          </a:p>
        </p:txBody>
      </p:sp>
      <p:sp>
        <p:nvSpPr>
          <p:cNvPr id="23" name="TextBox 6"/>
          <p:cNvSpPr txBox="1"/>
          <p:nvPr/>
        </p:nvSpPr>
        <p:spPr>
          <a:xfrm>
            <a:off x="-228600" y="1701225"/>
            <a:ext cx="1287887" cy="584775"/>
          </a:xfrm>
          <a:prstGeom prst="rect">
            <a:avLst/>
          </a:prstGeom>
          <a:noFill/>
        </p:spPr>
        <p:txBody>
          <a:bodyPr wrap="square" rtlCol="0">
            <a:spAutoFit/>
          </a:bodyPr>
          <a:lstStyle/>
          <a:p>
            <a:pPr lvl="0" algn="ctr"/>
            <a:r>
              <a:rPr lang="en-US" sz="3200" b="1" dirty="0" smtClean="0"/>
              <a:t>C</a:t>
            </a:r>
            <a:r>
              <a:rPr lang="en-US" sz="2000" b="1" dirty="0" smtClean="0"/>
              <a:t>1</a:t>
            </a:r>
            <a:endParaRPr kumimoji="0" lang="en-US" sz="1800" b="1" i="0" u="none" strike="noStrike" kern="0" cap="none" spc="0" normalizeH="0" baseline="0" noProof="0" dirty="0">
              <a:ln>
                <a:noFill/>
              </a:ln>
              <a:solidFill>
                <a:sysClr val="windowText" lastClr="000000"/>
              </a:solidFill>
              <a:effectLst/>
              <a:uLnTx/>
              <a:uFillTx/>
            </a:endParaRPr>
          </a:p>
        </p:txBody>
      </p:sp>
      <p:sp>
        <p:nvSpPr>
          <p:cNvPr id="24" name="TextBox 6"/>
          <p:cNvSpPr txBox="1"/>
          <p:nvPr/>
        </p:nvSpPr>
        <p:spPr>
          <a:xfrm>
            <a:off x="-221087" y="2133600"/>
            <a:ext cx="1287887" cy="584775"/>
          </a:xfrm>
          <a:prstGeom prst="rect">
            <a:avLst/>
          </a:prstGeom>
          <a:noFill/>
        </p:spPr>
        <p:txBody>
          <a:bodyPr wrap="square" rtlCol="0">
            <a:spAutoFit/>
          </a:bodyPr>
          <a:lstStyle/>
          <a:p>
            <a:pPr lvl="0" algn="ctr"/>
            <a:r>
              <a:rPr lang="en-US" sz="3200" b="1" dirty="0" smtClean="0"/>
              <a:t>C</a:t>
            </a:r>
            <a:r>
              <a:rPr lang="en-US" sz="2000" b="1" dirty="0" smtClean="0"/>
              <a:t>2</a:t>
            </a:r>
            <a:endParaRPr kumimoji="0" lang="en-US" sz="1800" b="1" i="0" u="none" strike="noStrike" kern="0" cap="none" spc="0" normalizeH="0" baseline="0" noProof="0" dirty="0">
              <a:ln>
                <a:noFill/>
              </a:ln>
              <a:solidFill>
                <a:sysClr val="windowText" lastClr="000000"/>
              </a:solidFill>
              <a:effectLst/>
              <a:uLnTx/>
              <a:uFillTx/>
            </a:endParaRPr>
          </a:p>
        </p:txBody>
      </p:sp>
      <p:sp>
        <p:nvSpPr>
          <p:cNvPr id="25" name="TextBox 6"/>
          <p:cNvSpPr txBox="1"/>
          <p:nvPr/>
        </p:nvSpPr>
        <p:spPr>
          <a:xfrm>
            <a:off x="-228600" y="3911025"/>
            <a:ext cx="1287887" cy="584775"/>
          </a:xfrm>
          <a:prstGeom prst="rect">
            <a:avLst/>
          </a:prstGeom>
          <a:noFill/>
        </p:spPr>
        <p:txBody>
          <a:bodyPr wrap="square" rtlCol="0">
            <a:spAutoFit/>
          </a:bodyPr>
          <a:lstStyle/>
          <a:p>
            <a:pPr lvl="0" algn="ctr"/>
            <a:r>
              <a:rPr lang="en-US" sz="3200" b="1" dirty="0" smtClean="0"/>
              <a:t>C</a:t>
            </a:r>
            <a:r>
              <a:rPr lang="en-US" sz="2000" b="1" dirty="0" smtClean="0"/>
              <a:t>3</a:t>
            </a:r>
            <a:endParaRPr kumimoji="0" lang="en-US" sz="1800" b="1" i="0" u="none" strike="noStrike" kern="0" cap="none" spc="0" normalizeH="0" baseline="0" noProof="0" dirty="0">
              <a:ln>
                <a:noFill/>
              </a:ln>
              <a:solidFill>
                <a:sysClr val="windowText" lastClr="000000"/>
              </a:solidFill>
              <a:effectLst/>
              <a:uLnTx/>
              <a:uFillTx/>
            </a:endParaRPr>
          </a:p>
        </p:txBody>
      </p:sp>
      <p:sp>
        <p:nvSpPr>
          <p:cNvPr id="26" name="TextBox 6"/>
          <p:cNvSpPr txBox="1"/>
          <p:nvPr/>
        </p:nvSpPr>
        <p:spPr>
          <a:xfrm>
            <a:off x="-228600" y="4596825"/>
            <a:ext cx="1287887" cy="584775"/>
          </a:xfrm>
          <a:prstGeom prst="rect">
            <a:avLst/>
          </a:prstGeom>
          <a:noFill/>
        </p:spPr>
        <p:txBody>
          <a:bodyPr wrap="square" rtlCol="0">
            <a:spAutoFit/>
          </a:bodyPr>
          <a:lstStyle/>
          <a:p>
            <a:pPr lvl="0" algn="ctr"/>
            <a:r>
              <a:rPr lang="en-US" sz="3200" b="1" dirty="0" smtClean="0"/>
              <a:t>C</a:t>
            </a:r>
            <a:r>
              <a:rPr lang="en-US" sz="2000" b="1" dirty="0" smtClean="0"/>
              <a:t>4</a:t>
            </a:r>
            <a:endParaRPr kumimoji="0" lang="en-US" sz="1800" b="1" i="0" u="none" strike="noStrike" kern="0" cap="none" spc="0" normalizeH="0" baseline="0" noProof="0" dirty="0">
              <a:ln>
                <a:noFill/>
              </a:ln>
              <a:solidFill>
                <a:sysClr val="windowText" lastClr="000000"/>
              </a:solidFill>
              <a:effectLst/>
              <a:uLnTx/>
              <a:uFillTx/>
            </a:endParaRPr>
          </a:p>
        </p:txBody>
      </p:sp>
      <p:sp>
        <p:nvSpPr>
          <p:cNvPr id="27" name="TextBox 6"/>
          <p:cNvSpPr txBox="1"/>
          <p:nvPr/>
        </p:nvSpPr>
        <p:spPr>
          <a:xfrm>
            <a:off x="-228600" y="5739825"/>
            <a:ext cx="1287887" cy="584775"/>
          </a:xfrm>
          <a:prstGeom prst="rect">
            <a:avLst/>
          </a:prstGeom>
          <a:noFill/>
        </p:spPr>
        <p:txBody>
          <a:bodyPr wrap="square" rtlCol="0">
            <a:spAutoFit/>
          </a:bodyPr>
          <a:lstStyle/>
          <a:p>
            <a:pPr lvl="0" algn="ctr"/>
            <a:r>
              <a:rPr lang="en-US" sz="3200" b="1" dirty="0" smtClean="0"/>
              <a:t>C</a:t>
            </a:r>
            <a:r>
              <a:rPr lang="en-US" sz="2000" b="1" dirty="0" smtClean="0"/>
              <a:t>5</a:t>
            </a:r>
            <a:endParaRPr kumimoji="0" lang="en-US" sz="1800" b="1" i="0" u="none" strike="noStrike" kern="0" cap="none" spc="0" normalizeH="0" baseline="0" noProof="0" dirty="0">
              <a:ln>
                <a:noFill/>
              </a:ln>
              <a:solidFill>
                <a:sysClr val="windowText" lastClr="000000"/>
              </a:solidFill>
              <a:effectLst/>
              <a:uLnTx/>
              <a:uFillTx/>
            </a:endParaRPr>
          </a:p>
        </p:txBody>
      </p:sp>
      <p:sp>
        <p:nvSpPr>
          <p:cNvPr id="29" name="Rounded Rectangle 28"/>
          <p:cNvSpPr/>
          <p:nvPr/>
        </p:nvSpPr>
        <p:spPr>
          <a:xfrm>
            <a:off x="914400" y="1828800"/>
            <a:ext cx="7239000" cy="304800"/>
          </a:xfrm>
          <a:prstGeom prst="roundRect">
            <a:avLst/>
          </a:prstGeom>
          <a:noFill/>
          <a:ln w="38100">
            <a:solidFill>
              <a:srgbClr val="FF99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ounded Rectangle 29"/>
          <p:cNvSpPr/>
          <p:nvPr/>
        </p:nvSpPr>
        <p:spPr>
          <a:xfrm>
            <a:off x="914400" y="2209800"/>
            <a:ext cx="7239000" cy="1752600"/>
          </a:xfrm>
          <a:prstGeom prst="roundRect">
            <a:avLst/>
          </a:prstGeom>
          <a:noFill/>
          <a:ln w="38100">
            <a:solidFill>
              <a:srgbClr val="FF99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ounded Rectangle 30"/>
          <p:cNvSpPr/>
          <p:nvPr/>
        </p:nvSpPr>
        <p:spPr>
          <a:xfrm>
            <a:off x="914400" y="4038600"/>
            <a:ext cx="7239000" cy="685800"/>
          </a:xfrm>
          <a:prstGeom prst="roundRect">
            <a:avLst/>
          </a:prstGeom>
          <a:noFill/>
          <a:ln w="38100">
            <a:solidFill>
              <a:srgbClr val="FF99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ounded Rectangle 31"/>
          <p:cNvSpPr/>
          <p:nvPr/>
        </p:nvSpPr>
        <p:spPr>
          <a:xfrm>
            <a:off x="914400" y="4800600"/>
            <a:ext cx="7239000" cy="990600"/>
          </a:xfrm>
          <a:prstGeom prst="roundRect">
            <a:avLst/>
          </a:prstGeom>
          <a:noFill/>
          <a:ln w="38100">
            <a:solidFill>
              <a:srgbClr val="FF99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ed Rectangle 32"/>
          <p:cNvSpPr/>
          <p:nvPr/>
        </p:nvSpPr>
        <p:spPr>
          <a:xfrm>
            <a:off x="914400" y="5867400"/>
            <a:ext cx="7239000" cy="304800"/>
          </a:xfrm>
          <a:prstGeom prst="roundRect">
            <a:avLst/>
          </a:prstGeom>
          <a:noFill/>
          <a:ln w="38100">
            <a:solidFill>
              <a:srgbClr val="FF99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ounded Rectangle 34"/>
          <p:cNvSpPr/>
          <p:nvPr/>
        </p:nvSpPr>
        <p:spPr>
          <a:xfrm>
            <a:off x="824630" y="4800600"/>
            <a:ext cx="7467600" cy="838200"/>
          </a:xfrm>
          <a:prstGeom prst="roundRect">
            <a:avLst/>
          </a:prstGeom>
          <a:solidFill>
            <a:srgbClr val="D34817"/>
          </a:solidFill>
          <a:ln w="12700" cap="flat" cmpd="sng" algn="ctr">
            <a:solidFill>
              <a:srgbClr val="D34817">
                <a:shade val="50000"/>
              </a:srgbClr>
            </a:solidFill>
            <a:prstDash val="solid"/>
          </a:ln>
          <a:effectLst/>
        </p:spPr>
        <p:txBody>
          <a:bodyPr rtlCol="0" anchor="ctr"/>
          <a:lstStyle/>
          <a:p>
            <a:pPr algn="ctr">
              <a:defRPr/>
            </a:pPr>
            <a:r>
              <a:rPr lang="en-US" sz="2800" b="1" kern="0" dirty="0" smtClean="0">
                <a:solidFill>
                  <a:prstClr val="white"/>
                </a:solidFill>
                <a:latin typeface="Corbel" pitchFamily="34" charset="0"/>
                <a:sym typeface="Wingdings" pitchFamily="2" charset="2"/>
              </a:rPr>
              <a:t> Failed to merge C3, C4, C5</a:t>
            </a:r>
            <a:endParaRPr lang="en-US" sz="2800" b="1" kern="0" dirty="0">
              <a:solidFill>
                <a:prstClr val="white"/>
              </a:solidFill>
              <a:latin typeface="Corbel" pitchFamily="34" charset="0"/>
              <a:sym typeface="Wingdings" pitchFamily="2" charset="2"/>
            </a:endParaRPr>
          </a:p>
        </p:txBody>
      </p:sp>
      <p:sp>
        <p:nvSpPr>
          <p:cNvPr id="16" name="Rounded Rectangle 15"/>
          <p:cNvSpPr/>
          <p:nvPr/>
        </p:nvSpPr>
        <p:spPr>
          <a:xfrm>
            <a:off x="838200" y="2667000"/>
            <a:ext cx="7467600" cy="838200"/>
          </a:xfrm>
          <a:prstGeom prst="roundRect">
            <a:avLst/>
          </a:prstGeom>
          <a:solidFill>
            <a:srgbClr val="D34817"/>
          </a:solidFill>
          <a:ln w="12700" cap="flat" cmpd="sng" algn="ctr">
            <a:solidFill>
              <a:srgbClr val="D34817">
                <a:shade val="50000"/>
              </a:srgbClr>
            </a:solidFill>
            <a:prstDash val="solid"/>
          </a:ln>
          <a:effectLst/>
        </p:spPr>
        <p:txBody>
          <a:bodyPr rtlCol="0" anchor="ctr"/>
          <a:lstStyle/>
          <a:p>
            <a:pPr algn="ctr">
              <a:defRPr/>
            </a:pPr>
            <a:r>
              <a:rPr lang="en-US" sz="2800" b="1" kern="0" dirty="0" smtClean="0">
                <a:solidFill>
                  <a:prstClr val="white"/>
                </a:solidFill>
                <a:latin typeface="Corbel" pitchFamily="34" charset="0"/>
                <a:sym typeface="Wingdings" pitchFamily="2" charset="2"/>
              </a:rPr>
              <a:t> Correctly split r1, r10 from C2</a:t>
            </a:r>
            <a:endParaRPr lang="en-US" sz="2800" b="1" kern="0" dirty="0">
              <a:solidFill>
                <a:prstClr val="white"/>
              </a:solidFill>
              <a:latin typeface="Corbel" pitchFamily="34" charset="0"/>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rbel" pitchFamily="34" charset="0"/>
              </a:rPr>
              <a:t>Adjusted Binding</a:t>
            </a:r>
            <a:endParaRPr lang="en-US" dirty="0">
              <a:effectLst>
                <a:outerShdw blurRad="38100" dist="38100" dir="2700000" algn="tl">
                  <a:srgbClr val="000000">
                    <a:alpha val="43137"/>
                  </a:srgbClr>
                </a:outerShdw>
              </a:effectLst>
              <a:latin typeface="Corbel" pitchFamily="34" charset="0"/>
            </a:endParaRPr>
          </a:p>
        </p:txBody>
      </p:sp>
      <p:sp>
        <p:nvSpPr>
          <p:cNvPr id="6" name="Content Placeholder 5"/>
          <p:cNvSpPr>
            <a:spLocks noGrp="1"/>
          </p:cNvSpPr>
          <p:nvPr>
            <p:ph idx="1"/>
          </p:nvPr>
        </p:nvSpPr>
        <p:spPr>
          <a:xfrm>
            <a:off x="304800" y="1447800"/>
            <a:ext cx="8458200" cy="4572000"/>
          </a:xfrm>
        </p:spPr>
        <p:txBody>
          <a:bodyPr>
            <a:noAutofit/>
          </a:bodyPr>
          <a:lstStyle/>
          <a:p>
            <a:r>
              <a:rPr lang="en-US" sz="3000" dirty="0" smtClean="0">
                <a:latin typeface="Corbel" pitchFamily="34" charset="0"/>
              </a:rPr>
              <a:t>Compare earlier records with clusters created later</a:t>
            </a:r>
          </a:p>
          <a:p>
            <a:endParaRPr lang="en-US" sz="3000" dirty="0" smtClean="0">
              <a:latin typeface="Corbel" pitchFamily="34" charset="0"/>
            </a:endParaRPr>
          </a:p>
          <a:p>
            <a:r>
              <a:rPr lang="en-US" sz="3000" dirty="0" smtClean="0">
                <a:latin typeface="Corbel" pitchFamily="34" charset="0"/>
              </a:rPr>
              <a:t>Proceed in EM-style</a:t>
            </a:r>
          </a:p>
          <a:p>
            <a:pPr marL="777240" lvl="1" indent="-457200">
              <a:buFont typeface="+mj-lt"/>
              <a:buAutoNum type="arabicPeriod"/>
            </a:pPr>
            <a:r>
              <a:rPr lang="en-US" sz="2400" b="1" u="sng" dirty="0" smtClean="0">
                <a:latin typeface="Corbel" pitchFamily="34" charset="0"/>
              </a:rPr>
              <a:t>Initialization: </a:t>
            </a:r>
            <a:r>
              <a:rPr lang="en-US" sz="2400" dirty="0" smtClean="0">
                <a:latin typeface="Corbel" pitchFamily="34" charset="0"/>
              </a:rPr>
              <a:t>Start with the result of early/late binding</a:t>
            </a:r>
          </a:p>
          <a:p>
            <a:pPr marL="777240" lvl="1" indent="-457200">
              <a:buFont typeface="+mj-lt"/>
              <a:buAutoNum type="arabicPeriod"/>
            </a:pPr>
            <a:r>
              <a:rPr lang="en-US" sz="2400" b="1" u="sng" dirty="0" smtClean="0">
                <a:latin typeface="Corbel" pitchFamily="34" charset="0"/>
              </a:rPr>
              <a:t>Estimation: </a:t>
            </a:r>
            <a:r>
              <a:rPr lang="en-US" sz="2400" dirty="0" smtClean="0">
                <a:latin typeface="Corbel" pitchFamily="34" charset="0"/>
              </a:rPr>
              <a:t>Compute record-cluster similarity</a:t>
            </a:r>
          </a:p>
          <a:p>
            <a:pPr marL="777240" lvl="1" indent="-457200">
              <a:buFont typeface="+mj-lt"/>
              <a:buAutoNum type="arabicPeriod"/>
            </a:pPr>
            <a:r>
              <a:rPr lang="en-US" sz="2400" b="1" u="sng" dirty="0" smtClean="0">
                <a:latin typeface="Corbel" pitchFamily="34" charset="0"/>
              </a:rPr>
              <a:t>Maximization: </a:t>
            </a:r>
            <a:r>
              <a:rPr lang="en-US" sz="2400" dirty="0" smtClean="0">
                <a:latin typeface="Corbel" pitchFamily="34" charset="0"/>
              </a:rPr>
              <a:t>Choose the optimal clustering</a:t>
            </a:r>
          </a:p>
          <a:p>
            <a:pPr marL="777240" lvl="1" indent="-457200">
              <a:buFont typeface="+mj-lt"/>
              <a:buAutoNum type="arabicPeriod"/>
            </a:pPr>
            <a:r>
              <a:rPr lang="en-US" sz="2400" b="1" u="sng" dirty="0" smtClean="0">
                <a:latin typeface="Corbel" pitchFamily="34" charset="0"/>
              </a:rPr>
              <a:t>Termination: </a:t>
            </a:r>
            <a:r>
              <a:rPr lang="en-US" sz="2400" dirty="0" smtClean="0">
                <a:latin typeface="Corbel" pitchFamily="34" charset="0"/>
              </a:rPr>
              <a:t>Repeat until the results converge or oscillate</a:t>
            </a:r>
          </a:p>
          <a:p>
            <a:pPr marL="777240" lvl="1" indent="-457200">
              <a:buFont typeface="+mj-lt"/>
              <a:buAutoNum type="arabicPeriod"/>
            </a:pPr>
            <a:endParaRPr lang="en-US" sz="2600" dirty="0">
              <a:latin typeface="Corbel" pitchFamily="34" charset="0"/>
            </a:endParaRPr>
          </a:p>
        </p:txBody>
      </p:sp>
      <p:sp>
        <p:nvSpPr>
          <p:cNvPr id="4" name="Slide Number Placeholder 3"/>
          <p:cNvSpPr>
            <a:spLocks noGrp="1"/>
          </p:cNvSpPr>
          <p:nvPr>
            <p:ph type="sldNum" sz="quarter" idx="11"/>
          </p:nvPr>
        </p:nvSpPr>
        <p:spPr/>
        <p:txBody>
          <a:bodyPr/>
          <a:lstStyle/>
          <a:p>
            <a:pPr>
              <a:defRPr/>
            </a:pPr>
            <a:r>
              <a:rPr lang="fr-FR" smtClean="0">
                <a:solidFill>
                  <a:srgbClr val="FFFFFF"/>
                </a:solidFill>
              </a:rPr>
              <a:t>•••</a:t>
            </a:r>
            <a:r>
              <a:rPr lang="fr-FR" smtClean="0">
                <a:solidFill>
                  <a:srgbClr val="FFCC66"/>
                </a:solidFill>
              </a:rPr>
              <a:t> </a:t>
            </a:r>
            <a:fld id="{177843A4-1041-4596-AC67-A94DB8AF36B8}" type="slidenum">
              <a:rPr lang="fr-FR" smtClean="0">
                <a:solidFill>
                  <a:srgbClr val="FFFFFF"/>
                </a:solidFill>
              </a:rPr>
              <a:pPr>
                <a:defRPr/>
              </a:pPr>
              <a:t>32</a:t>
            </a:fld>
            <a:endParaRPr lang="fr-FR">
              <a:solidFill>
                <a:srgbClr val="000000"/>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rbel" pitchFamily="34" charset="0"/>
              </a:rPr>
              <a:t>Adjusted Binding</a:t>
            </a:r>
            <a:endParaRPr lang="en-US"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idx="1"/>
          </p:nvPr>
        </p:nvSpPr>
        <p:spPr/>
        <p:txBody>
          <a:bodyPr/>
          <a:lstStyle/>
          <a:p>
            <a:r>
              <a:rPr lang="en-US" sz="3200" dirty="0" smtClean="0">
                <a:latin typeface="Corbel" pitchFamily="34" charset="0"/>
              </a:rPr>
              <a:t>Compute similarity by </a:t>
            </a:r>
          </a:p>
          <a:p>
            <a:pPr lvl="1"/>
            <a:r>
              <a:rPr lang="en-US" sz="2800" u="sng" dirty="0" smtClean="0">
                <a:latin typeface="Corbel" pitchFamily="34" charset="0"/>
              </a:rPr>
              <a:t>Consistency</a:t>
            </a:r>
            <a:r>
              <a:rPr lang="en-US" sz="2800" dirty="0" smtClean="0">
                <a:latin typeface="Corbel" pitchFamily="34" charset="0"/>
              </a:rPr>
              <a:t>: consistency in evolution of values</a:t>
            </a:r>
          </a:p>
          <a:p>
            <a:pPr lvl="1"/>
            <a:r>
              <a:rPr lang="en-US" sz="2800" u="sng" dirty="0" smtClean="0">
                <a:latin typeface="Corbel" pitchFamily="34" charset="0"/>
              </a:rPr>
              <a:t>Continuity</a:t>
            </a:r>
            <a:r>
              <a:rPr lang="en-US" sz="2800" dirty="0" smtClean="0">
                <a:latin typeface="Corbel" pitchFamily="34" charset="0"/>
              </a:rPr>
              <a:t>: continuity of records in time </a:t>
            </a:r>
          </a:p>
          <a:p>
            <a:pPr lvl="1"/>
            <a:endParaRPr lang="en-US" sz="2800" dirty="0" smtClean="0">
              <a:latin typeface="Corbel" pitchFamily="34" charset="0"/>
            </a:endParaRPr>
          </a:p>
          <a:p>
            <a:pPr lvl="1"/>
            <a:endParaRPr lang="en-US" sz="2800" dirty="0" smtClean="0">
              <a:latin typeface="Corbel" pitchFamily="34" charset="0"/>
            </a:endParaRPr>
          </a:p>
          <a:p>
            <a:pPr lvl="1"/>
            <a:endParaRPr lang="en-US" sz="2800" dirty="0" smtClean="0">
              <a:latin typeface="Corbel" pitchFamily="34" charset="0"/>
            </a:endParaRPr>
          </a:p>
          <a:p>
            <a:pPr lvl="1"/>
            <a:endParaRPr lang="en-US" sz="2800" dirty="0" smtClean="0">
              <a:latin typeface="Corbel" pitchFamily="34" charset="0"/>
            </a:endParaRPr>
          </a:p>
          <a:p>
            <a:pPr lvl="1"/>
            <a:r>
              <a:rPr lang="en-US" sz="2800" dirty="0" smtClean="0">
                <a:latin typeface="Corbel" pitchFamily="34" charset="0"/>
              </a:rPr>
              <a:t> </a:t>
            </a:r>
          </a:p>
          <a:p>
            <a:endParaRPr lang="en-US" dirty="0" smtClean="0">
              <a:latin typeface="Corbel" pitchFamily="34" charset="0"/>
            </a:endParaRPr>
          </a:p>
        </p:txBody>
      </p:sp>
      <p:sp>
        <p:nvSpPr>
          <p:cNvPr id="43" name="Slide Number Placeholder 42"/>
          <p:cNvSpPr>
            <a:spLocks noGrp="1"/>
          </p:cNvSpPr>
          <p:nvPr>
            <p:ph type="sldNum" sz="quarter" idx="11"/>
          </p:nvPr>
        </p:nvSpPr>
        <p:spPr/>
        <p:txBody>
          <a:bodyPr/>
          <a:lstStyle/>
          <a:p>
            <a:pPr>
              <a:defRPr/>
            </a:pPr>
            <a:r>
              <a:rPr lang="fr-FR" smtClean="0">
                <a:solidFill>
                  <a:srgbClr val="FFFFFF"/>
                </a:solidFill>
              </a:rPr>
              <a:t>•••</a:t>
            </a:r>
            <a:r>
              <a:rPr lang="fr-FR" smtClean="0">
                <a:solidFill>
                  <a:srgbClr val="FFCC66"/>
                </a:solidFill>
              </a:rPr>
              <a:t> </a:t>
            </a:r>
            <a:fld id="{177843A4-1041-4596-AC67-A94DB8AF36B8}" type="slidenum">
              <a:rPr lang="fr-FR" smtClean="0">
                <a:solidFill>
                  <a:srgbClr val="FFFFFF"/>
                </a:solidFill>
              </a:rPr>
              <a:pPr>
                <a:defRPr/>
              </a:pPr>
              <a:t>33</a:t>
            </a:fld>
            <a:endParaRPr lang="fr-FR">
              <a:solidFill>
                <a:srgbClr val="000000"/>
              </a:solidFill>
            </a:endParaRPr>
          </a:p>
        </p:txBody>
      </p:sp>
      <p:cxnSp>
        <p:nvCxnSpPr>
          <p:cNvPr id="50" name="Straight Arrow Connector 49"/>
          <p:cNvCxnSpPr/>
          <p:nvPr/>
        </p:nvCxnSpPr>
        <p:spPr>
          <a:xfrm>
            <a:off x="1134365" y="4323610"/>
            <a:ext cx="7162800" cy="1257"/>
          </a:xfrm>
          <a:prstGeom prst="straightConnector1">
            <a:avLst/>
          </a:prstGeom>
          <a:noFill/>
          <a:ln w="25400" cap="flat" cmpd="sng" algn="ctr">
            <a:solidFill>
              <a:srgbClr val="F79646"/>
            </a:solidFill>
            <a:prstDash val="solid"/>
            <a:tailEnd type="arrow"/>
          </a:ln>
          <a:effectLst>
            <a:outerShdw blurRad="40000" dist="20000" dir="5400000" rotWithShape="0">
              <a:srgbClr val="000000">
                <a:alpha val="38000"/>
              </a:srgbClr>
            </a:outerShdw>
          </a:effectLst>
        </p:spPr>
      </p:cxnSp>
      <p:sp>
        <p:nvSpPr>
          <p:cNvPr id="51" name="TextBox 50"/>
          <p:cNvSpPr txBox="1"/>
          <p:nvPr/>
        </p:nvSpPr>
        <p:spPr>
          <a:xfrm>
            <a:off x="224282" y="4151832"/>
            <a:ext cx="81144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sysClr val="windowText" lastClr="000000"/>
                </a:solidFill>
                <a:effectLst/>
                <a:uLnTx/>
                <a:uFillTx/>
              </a:rPr>
              <a:t>Case 1:</a:t>
            </a:r>
            <a:endParaRPr kumimoji="0" lang="en-US" sz="1800" b="1" i="1" u="none" strike="noStrike" kern="0" cap="none" spc="0" normalizeH="0" baseline="0" noProof="0" dirty="0">
              <a:ln>
                <a:noFill/>
              </a:ln>
              <a:solidFill>
                <a:sysClr val="windowText" lastClr="000000"/>
              </a:solidFill>
              <a:effectLst/>
              <a:uLnTx/>
              <a:uFillTx/>
            </a:endParaRPr>
          </a:p>
        </p:txBody>
      </p:sp>
      <p:sp>
        <p:nvSpPr>
          <p:cNvPr id="52" name="Oval 51"/>
          <p:cNvSpPr/>
          <p:nvPr/>
        </p:nvSpPr>
        <p:spPr>
          <a:xfrm>
            <a:off x="1178989" y="4263271"/>
            <a:ext cx="152400" cy="120678"/>
          </a:xfrm>
          <a:prstGeom prst="ellipse">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53" name="Oval 52"/>
          <p:cNvSpPr/>
          <p:nvPr/>
        </p:nvSpPr>
        <p:spPr>
          <a:xfrm>
            <a:off x="5020565" y="4263271"/>
            <a:ext cx="152400" cy="120678"/>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54" name="TextBox 53"/>
          <p:cNvSpPr txBox="1"/>
          <p:nvPr/>
        </p:nvSpPr>
        <p:spPr>
          <a:xfrm>
            <a:off x="1030906" y="4323610"/>
            <a:ext cx="838200" cy="29245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err="1" smtClean="0">
                <a:ln>
                  <a:noFill/>
                </a:ln>
                <a:solidFill>
                  <a:sysClr val="windowText" lastClr="000000"/>
                </a:solidFill>
                <a:effectLst/>
                <a:uLnTx/>
                <a:uFillTx/>
              </a:rPr>
              <a:t>r.t</a:t>
            </a:r>
            <a:endParaRPr kumimoji="0" lang="en-US" sz="1800" b="1" i="1" u="none" strike="noStrike" kern="0" cap="none" spc="0" normalizeH="0" baseline="0" noProof="0" dirty="0" smtClean="0">
              <a:ln>
                <a:noFill/>
              </a:ln>
              <a:solidFill>
                <a:sysClr val="windowText" lastClr="000000"/>
              </a:solidFill>
              <a:effectLst/>
              <a:uLnTx/>
              <a:uFillTx/>
            </a:endParaRPr>
          </a:p>
        </p:txBody>
      </p:sp>
      <p:sp>
        <p:nvSpPr>
          <p:cNvPr id="55" name="TextBox 54"/>
          <p:cNvSpPr txBox="1"/>
          <p:nvPr/>
        </p:nvSpPr>
        <p:spPr>
          <a:xfrm>
            <a:off x="4679333" y="4343400"/>
            <a:ext cx="111186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err="1" smtClean="0">
                <a:ln>
                  <a:noFill/>
                </a:ln>
                <a:solidFill>
                  <a:sysClr val="windowText" lastClr="000000"/>
                </a:solidFill>
                <a:effectLst/>
                <a:uLnTx/>
                <a:uFillTx/>
              </a:rPr>
              <a:t>C.late</a:t>
            </a:r>
            <a:endParaRPr kumimoji="0" lang="en-US" sz="1800" b="1" i="1" u="none" strike="noStrike" kern="0" cap="none" spc="0" normalizeH="0" baseline="0" noProof="0" dirty="0">
              <a:ln>
                <a:noFill/>
              </a:ln>
              <a:solidFill>
                <a:sysClr val="windowText" lastClr="000000"/>
              </a:solidFill>
              <a:effectLst/>
              <a:uLnTx/>
              <a:uFillTx/>
            </a:endParaRPr>
          </a:p>
        </p:txBody>
      </p:sp>
      <p:sp>
        <p:nvSpPr>
          <p:cNvPr id="56" name="Oval 55"/>
          <p:cNvSpPr/>
          <p:nvPr/>
        </p:nvSpPr>
        <p:spPr>
          <a:xfrm>
            <a:off x="2510282" y="6473483"/>
            <a:ext cx="152400" cy="120678"/>
          </a:xfrm>
          <a:prstGeom prst="ellipse">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57" name="TextBox 56"/>
          <p:cNvSpPr txBox="1"/>
          <p:nvPr/>
        </p:nvSpPr>
        <p:spPr>
          <a:xfrm>
            <a:off x="2815082" y="6413144"/>
            <a:ext cx="2590800" cy="29245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sysClr val="windowText" lastClr="000000"/>
                </a:solidFill>
                <a:effectLst/>
                <a:uLnTx/>
                <a:uFillTx/>
              </a:rPr>
              <a:t>record time stamp</a:t>
            </a:r>
          </a:p>
        </p:txBody>
      </p:sp>
      <p:sp>
        <p:nvSpPr>
          <p:cNvPr id="58" name="Oval 57"/>
          <p:cNvSpPr/>
          <p:nvPr/>
        </p:nvSpPr>
        <p:spPr>
          <a:xfrm>
            <a:off x="5549647" y="6473483"/>
            <a:ext cx="152400" cy="120678"/>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59" name="TextBox 58"/>
          <p:cNvSpPr txBox="1"/>
          <p:nvPr/>
        </p:nvSpPr>
        <p:spPr>
          <a:xfrm>
            <a:off x="5782564" y="6413144"/>
            <a:ext cx="2823718" cy="29245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sysClr val="windowText" lastClr="000000"/>
                </a:solidFill>
                <a:effectLst/>
                <a:uLnTx/>
                <a:uFillTx/>
              </a:rPr>
              <a:t>cluster time stamp</a:t>
            </a:r>
          </a:p>
        </p:txBody>
      </p:sp>
      <p:sp>
        <p:nvSpPr>
          <p:cNvPr id="60" name="TextBox 59"/>
          <p:cNvSpPr txBox="1"/>
          <p:nvPr/>
        </p:nvSpPr>
        <p:spPr>
          <a:xfrm>
            <a:off x="2759842" y="4332849"/>
            <a:ext cx="1295400" cy="29245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err="1" smtClean="0">
                <a:ln>
                  <a:noFill/>
                </a:ln>
                <a:solidFill>
                  <a:sysClr val="windowText" lastClr="000000"/>
                </a:solidFill>
                <a:effectLst/>
                <a:uLnTx/>
                <a:uFillTx/>
              </a:rPr>
              <a:t>C.early</a:t>
            </a:r>
            <a:endParaRPr kumimoji="0" lang="en-US" sz="1800" b="1" i="1" u="none" strike="noStrike" kern="0" cap="none" spc="0" normalizeH="0" baseline="0" noProof="0" dirty="0">
              <a:ln>
                <a:noFill/>
              </a:ln>
              <a:solidFill>
                <a:sysClr val="windowText" lastClr="000000"/>
              </a:solidFill>
              <a:effectLst/>
              <a:uLnTx/>
              <a:uFillTx/>
            </a:endParaRPr>
          </a:p>
        </p:txBody>
      </p:sp>
      <p:sp>
        <p:nvSpPr>
          <p:cNvPr id="61" name="Oval 60"/>
          <p:cNvSpPr/>
          <p:nvPr/>
        </p:nvSpPr>
        <p:spPr>
          <a:xfrm>
            <a:off x="3196082" y="4272510"/>
            <a:ext cx="152400" cy="120678"/>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 lastClr="FFFFFF"/>
              </a:solidFill>
              <a:effectLst/>
              <a:uLnTx/>
              <a:uFillTx/>
              <a:latin typeface="Corbel"/>
              <a:ea typeface="+mn-ea"/>
              <a:cs typeface="+mn-cs"/>
            </a:endParaRPr>
          </a:p>
        </p:txBody>
      </p:sp>
      <p:cxnSp>
        <p:nvCxnSpPr>
          <p:cNvPr id="62" name="Straight Arrow Connector 61"/>
          <p:cNvCxnSpPr/>
          <p:nvPr/>
        </p:nvCxnSpPr>
        <p:spPr>
          <a:xfrm>
            <a:off x="1138682" y="4936240"/>
            <a:ext cx="7162800" cy="1257"/>
          </a:xfrm>
          <a:prstGeom prst="straightConnector1">
            <a:avLst/>
          </a:prstGeom>
          <a:noFill/>
          <a:ln w="25400" cap="flat" cmpd="sng" algn="ctr">
            <a:solidFill>
              <a:srgbClr val="F79646"/>
            </a:solidFill>
            <a:prstDash val="solid"/>
            <a:tailEnd type="arrow"/>
          </a:ln>
          <a:effectLst>
            <a:outerShdw blurRad="40000" dist="20000" dir="5400000" rotWithShape="0">
              <a:srgbClr val="000000">
                <a:alpha val="38000"/>
              </a:srgbClr>
            </a:outerShdw>
          </a:effectLst>
        </p:spPr>
      </p:cxnSp>
      <p:sp>
        <p:nvSpPr>
          <p:cNvPr id="63" name="TextBox 62"/>
          <p:cNvSpPr txBox="1"/>
          <p:nvPr/>
        </p:nvSpPr>
        <p:spPr>
          <a:xfrm>
            <a:off x="224282" y="4764462"/>
            <a:ext cx="865943" cy="29245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sysClr val="windowText" lastClr="000000"/>
                </a:solidFill>
                <a:effectLst/>
                <a:uLnTx/>
                <a:uFillTx/>
              </a:rPr>
              <a:t>Case 2:</a:t>
            </a:r>
            <a:endParaRPr kumimoji="0" lang="en-US" sz="1800" b="1" i="1" u="none" strike="noStrike" kern="0" cap="none" spc="0" normalizeH="0" baseline="0" noProof="0" dirty="0">
              <a:ln>
                <a:noFill/>
              </a:ln>
              <a:solidFill>
                <a:sysClr val="windowText" lastClr="000000"/>
              </a:solidFill>
              <a:effectLst/>
              <a:uLnTx/>
              <a:uFillTx/>
            </a:endParaRPr>
          </a:p>
        </p:txBody>
      </p:sp>
      <p:sp>
        <p:nvSpPr>
          <p:cNvPr id="64" name="Oval 63"/>
          <p:cNvSpPr/>
          <p:nvPr/>
        </p:nvSpPr>
        <p:spPr>
          <a:xfrm>
            <a:off x="2815082" y="4875901"/>
            <a:ext cx="152400" cy="120678"/>
          </a:xfrm>
          <a:prstGeom prst="ellipse">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65" name="Oval 64"/>
          <p:cNvSpPr/>
          <p:nvPr/>
        </p:nvSpPr>
        <p:spPr>
          <a:xfrm>
            <a:off x="4985114" y="4875901"/>
            <a:ext cx="152400" cy="120678"/>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66" name="TextBox 65"/>
          <p:cNvSpPr txBox="1"/>
          <p:nvPr/>
        </p:nvSpPr>
        <p:spPr>
          <a:xfrm>
            <a:off x="2590799" y="4936240"/>
            <a:ext cx="681483" cy="29245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err="1" smtClean="0">
                <a:ln>
                  <a:noFill/>
                </a:ln>
                <a:solidFill>
                  <a:sysClr val="windowText" lastClr="000000"/>
                </a:solidFill>
                <a:effectLst/>
                <a:uLnTx/>
                <a:uFillTx/>
              </a:rPr>
              <a:t>r.t</a:t>
            </a:r>
            <a:endParaRPr kumimoji="0" lang="en-US" sz="1800" b="1" i="1" u="none" strike="noStrike" kern="0" cap="none" spc="0" normalizeH="0" baseline="0" noProof="0" dirty="0" smtClean="0">
              <a:ln>
                <a:noFill/>
              </a:ln>
              <a:solidFill>
                <a:sysClr val="windowText" lastClr="000000"/>
              </a:solidFill>
              <a:effectLst/>
              <a:uLnTx/>
              <a:uFillTx/>
            </a:endParaRPr>
          </a:p>
        </p:txBody>
      </p:sp>
      <p:sp>
        <p:nvSpPr>
          <p:cNvPr id="67" name="TextBox 66"/>
          <p:cNvSpPr txBox="1"/>
          <p:nvPr/>
        </p:nvSpPr>
        <p:spPr>
          <a:xfrm>
            <a:off x="4643882" y="4876800"/>
            <a:ext cx="114731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err="1" smtClean="0">
                <a:ln>
                  <a:noFill/>
                </a:ln>
                <a:solidFill>
                  <a:sysClr val="windowText" lastClr="000000"/>
                </a:solidFill>
                <a:effectLst/>
                <a:uLnTx/>
                <a:uFillTx/>
              </a:rPr>
              <a:t>C.late</a:t>
            </a:r>
            <a:endParaRPr kumimoji="0" lang="en-US" sz="1800" b="1" i="1" u="none" strike="noStrike" kern="0" cap="none" spc="0" normalizeH="0" baseline="0" noProof="0" dirty="0">
              <a:ln>
                <a:noFill/>
              </a:ln>
              <a:solidFill>
                <a:sysClr val="windowText" lastClr="000000"/>
              </a:solidFill>
              <a:effectLst/>
              <a:uLnTx/>
              <a:uFillTx/>
            </a:endParaRPr>
          </a:p>
        </p:txBody>
      </p:sp>
      <p:sp>
        <p:nvSpPr>
          <p:cNvPr id="68" name="TextBox 67"/>
          <p:cNvSpPr txBox="1"/>
          <p:nvPr/>
        </p:nvSpPr>
        <p:spPr>
          <a:xfrm>
            <a:off x="2967482" y="4936240"/>
            <a:ext cx="1295400" cy="29245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err="1" smtClean="0">
                <a:ln>
                  <a:noFill/>
                </a:ln>
                <a:solidFill>
                  <a:sysClr val="windowText" lastClr="000000"/>
                </a:solidFill>
                <a:effectLst/>
                <a:uLnTx/>
                <a:uFillTx/>
              </a:rPr>
              <a:t>C.early</a:t>
            </a:r>
            <a:endParaRPr kumimoji="0" lang="en-US" sz="1800" b="1" i="1" u="none" strike="noStrike" kern="0" cap="none" spc="0" normalizeH="0" baseline="0" noProof="0" dirty="0">
              <a:ln>
                <a:noFill/>
              </a:ln>
              <a:solidFill>
                <a:sysClr val="windowText" lastClr="000000"/>
              </a:solidFill>
              <a:effectLst/>
              <a:uLnTx/>
              <a:uFillTx/>
            </a:endParaRPr>
          </a:p>
        </p:txBody>
      </p:sp>
      <p:sp>
        <p:nvSpPr>
          <p:cNvPr id="69" name="Oval 68"/>
          <p:cNvSpPr/>
          <p:nvPr/>
        </p:nvSpPr>
        <p:spPr>
          <a:xfrm>
            <a:off x="3196082" y="4885140"/>
            <a:ext cx="152400" cy="120678"/>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 lastClr="FFFFFF"/>
              </a:solidFill>
              <a:effectLst/>
              <a:uLnTx/>
              <a:uFillTx/>
              <a:latin typeface="Corbel"/>
              <a:ea typeface="+mn-ea"/>
              <a:cs typeface="+mn-cs"/>
            </a:endParaRPr>
          </a:p>
        </p:txBody>
      </p:sp>
      <p:cxnSp>
        <p:nvCxnSpPr>
          <p:cNvPr id="70" name="Straight Arrow Connector 69"/>
          <p:cNvCxnSpPr/>
          <p:nvPr/>
        </p:nvCxnSpPr>
        <p:spPr>
          <a:xfrm>
            <a:off x="1134365" y="5488531"/>
            <a:ext cx="7162800" cy="1257"/>
          </a:xfrm>
          <a:prstGeom prst="straightConnector1">
            <a:avLst/>
          </a:prstGeom>
          <a:noFill/>
          <a:ln w="25400" cap="flat" cmpd="sng" algn="ctr">
            <a:solidFill>
              <a:srgbClr val="F79646"/>
            </a:solidFill>
            <a:prstDash val="solid"/>
            <a:tailEnd type="arrow"/>
          </a:ln>
          <a:effectLst>
            <a:outerShdw blurRad="40000" dist="20000" dir="5400000" rotWithShape="0">
              <a:srgbClr val="000000">
                <a:alpha val="38000"/>
              </a:srgbClr>
            </a:outerShdw>
          </a:effectLst>
        </p:spPr>
      </p:cxnSp>
      <p:sp>
        <p:nvSpPr>
          <p:cNvPr id="71" name="TextBox 70"/>
          <p:cNvSpPr txBox="1"/>
          <p:nvPr/>
        </p:nvSpPr>
        <p:spPr>
          <a:xfrm>
            <a:off x="224282" y="5316753"/>
            <a:ext cx="865943" cy="292456"/>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sysClr val="windowText" lastClr="000000"/>
                </a:solidFill>
                <a:effectLst/>
                <a:uLnTx/>
                <a:uFillTx/>
              </a:rPr>
              <a:t>Case 3:</a:t>
            </a:r>
            <a:endParaRPr kumimoji="0" lang="en-US" sz="1800" b="1" i="1" u="none" strike="noStrike" kern="0" cap="none" spc="0" normalizeH="0" baseline="0" noProof="0" dirty="0">
              <a:ln>
                <a:noFill/>
              </a:ln>
              <a:solidFill>
                <a:sysClr val="windowText" lastClr="000000"/>
              </a:solidFill>
              <a:effectLst/>
              <a:uLnTx/>
              <a:uFillTx/>
            </a:endParaRPr>
          </a:p>
        </p:txBody>
      </p:sp>
      <p:sp>
        <p:nvSpPr>
          <p:cNvPr id="72" name="Oval 71"/>
          <p:cNvSpPr/>
          <p:nvPr/>
        </p:nvSpPr>
        <p:spPr>
          <a:xfrm>
            <a:off x="3191765" y="5428192"/>
            <a:ext cx="152400" cy="120678"/>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73" name="Oval 72"/>
          <p:cNvSpPr/>
          <p:nvPr/>
        </p:nvSpPr>
        <p:spPr>
          <a:xfrm>
            <a:off x="4985114" y="5428192"/>
            <a:ext cx="152400" cy="120678"/>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74" name="TextBox 73"/>
          <p:cNvSpPr txBox="1"/>
          <p:nvPr/>
        </p:nvSpPr>
        <p:spPr>
          <a:xfrm>
            <a:off x="3581400" y="5479292"/>
            <a:ext cx="533400" cy="29245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err="1" smtClean="0">
                <a:ln>
                  <a:noFill/>
                </a:ln>
                <a:solidFill>
                  <a:sysClr val="windowText" lastClr="000000"/>
                </a:solidFill>
                <a:effectLst/>
                <a:uLnTx/>
                <a:uFillTx/>
              </a:rPr>
              <a:t>r.t</a:t>
            </a:r>
            <a:endParaRPr kumimoji="0" lang="en-US" sz="1800" b="1" i="1" u="none" strike="noStrike" kern="0" cap="none" spc="0" normalizeH="0" baseline="0" noProof="0" dirty="0" smtClean="0">
              <a:ln>
                <a:noFill/>
              </a:ln>
              <a:solidFill>
                <a:sysClr val="windowText" lastClr="000000"/>
              </a:solidFill>
              <a:effectLst/>
              <a:uLnTx/>
              <a:uFillTx/>
            </a:endParaRPr>
          </a:p>
        </p:txBody>
      </p:sp>
      <p:sp>
        <p:nvSpPr>
          <p:cNvPr id="75" name="TextBox 74"/>
          <p:cNvSpPr txBox="1"/>
          <p:nvPr/>
        </p:nvSpPr>
        <p:spPr>
          <a:xfrm>
            <a:off x="4643882" y="5486400"/>
            <a:ext cx="114731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err="1" smtClean="0">
                <a:ln>
                  <a:noFill/>
                </a:ln>
                <a:solidFill>
                  <a:sysClr val="windowText" lastClr="000000"/>
                </a:solidFill>
                <a:effectLst/>
                <a:uLnTx/>
                <a:uFillTx/>
              </a:rPr>
              <a:t>C.late</a:t>
            </a:r>
            <a:endParaRPr kumimoji="0" lang="en-US" sz="1800" b="1" i="1" u="none" strike="noStrike" kern="0" cap="none" spc="0" normalizeH="0" baseline="0" noProof="0" dirty="0">
              <a:ln>
                <a:noFill/>
              </a:ln>
              <a:solidFill>
                <a:sysClr val="windowText" lastClr="000000"/>
              </a:solidFill>
              <a:effectLst/>
              <a:uLnTx/>
              <a:uFillTx/>
            </a:endParaRPr>
          </a:p>
        </p:txBody>
      </p:sp>
      <p:sp>
        <p:nvSpPr>
          <p:cNvPr id="76" name="TextBox 75"/>
          <p:cNvSpPr txBox="1"/>
          <p:nvPr/>
        </p:nvSpPr>
        <p:spPr>
          <a:xfrm>
            <a:off x="2586482" y="5486400"/>
            <a:ext cx="129971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err="1" smtClean="0">
                <a:ln>
                  <a:noFill/>
                </a:ln>
                <a:solidFill>
                  <a:sysClr val="windowText" lastClr="000000"/>
                </a:solidFill>
                <a:effectLst/>
                <a:uLnTx/>
                <a:uFillTx/>
              </a:rPr>
              <a:t>C.early</a:t>
            </a:r>
            <a:endParaRPr kumimoji="0" lang="en-US" sz="1800" b="1" i="1" u="none" strike="noStrike" kern="0" cap="none" spc="0" normalizeH="0" baseline="0" noProof="0" dirty="0">
              <a:ln>
                <a:noFill/>
              </a:ln>
              <a:solidFill>
                <a:sysClr val="windowText" lastClr="000000"/>
              </a:solidFill>
              <a:effectLst/>
              <a:uLnTx/>
              <a:uFillTx/>
            </a:endParaRPr>
          </a:p>
        </p:txBody>
      </p:sp>
      <p:sp>
        <p:nvSpPr>
          <p:cNvPr id="77" name="Oval 76"/>
          <p:cNvSpPr/>
          <p:nvPr/>
        </p:nvSpPr>
        <p:spPr>
          <a:xfrm>
            <a:off x="3577082" y="5418953"/>
            <a:ext cx="152400" cy="120678"/>
          </a:xfrm>
          <a:prstGeom prst="ellipse">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 lastClr="FFFFFF"/>
              </a:solidFill>
              <a:effectLst/>
              <a:uLnTx/>
              <a:uFillTx/>
              <a:latin typeface="Corbel"/>
              <a:ea typeface="+mn-ea"/>
              <a:cs typeface="+mn-cs"/>
            </a:endParaRPr>
          </a:p>
        </p:txBody>
      </p:sp>
      <p:cxnSp>
        <p:nvCxnSpPr>
          <p:cNvPr id="86" name="Straight Arrow Connector 85"/>
          <p:cNvCxnSpPr/>
          <p:nvPr/>
        </p:nvCxnSpPr>
        <p:spPr>
          <a:xfrm>
            <a:off x="1134365" y="6000010"/>
            <a:ext cx="7162800" cy="1257"/>
          </a:xfrm>
          <a:prstGeom prst="straightConnector1">
            <a:avLst/>
          </a:prstGeom>
          <a:noFill/>
          <a:ln w="25400" cap="flat" cmpd="sng" algn="ctr">
            <a:solidFill>
              <a:srgbClr val="F79646"/>
            </a:solidFill>
            <a:prstDash val="solid"/>
            <a:tailEnd type="arrow"/>
          </a:ln>
          <a:effectLst>
            <a:outerShdw blurRad="40000" dist="20000" dir="5400000" rotWithShape="0">
              <a:srgbClr val="000000">
                <a:alpha val="38000"/>
              </a:srgbClr>
            </a:outerShdw>
          </a:effectLst>
        </p:spPr>
      </p:cxnSp>
      <p:sp>
        <p:nvSpPr>
          <p:cNvPr id="87" name="TextBox 86"/>
          <p:cNvSpPr txBox="1"/>
          <p:nvPr/>
        </p:nvSpPr>
        <p:spPr>
          <a:xfrm>
            <a:off x="224282" y="5828232"/>
            <a:ext cx="811441"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smtClean="0">
                <a:ln>
                  <a:noFill/>
                </a:ln>
                <a:solidFill>
                  <a:sysClr val="windowText" lastClr="000000"/>
                </a:solidFill>
                <a:effectLst/>
                <a:uLnTx/>
                <a:uFillTx/>
              </a:rPr>
              <a:t>Case 4:</a:t>
            </a:r>
            <a:endParaRPr kumimoji="0" lang="en-US" sz="1800" b="1" i="1" u="none" strike="noStrike" kern="0" cap="none" spc="0" normalizeH="0" baseline="0" noProof="0" dirty="0">
              <a:ln>
                <a:noFill/>
              </a:ln>
              <a:solidFill>
                <a:sysClr val="windowText" lastClr="000000"/>
              </a:solidFill>
              <a:effectLst/>
              <a:uLnTx/>
              <a:uFillTx/>
            </a:endParaRPr>
          </a:p>
        </p:txBody>
      </p:sp>
      <p:sp>
        <p:nvSpPr>
          <p:cNvPr id="88" name="Oval 87"/>
          <p:cNvSpPr/>
          <p:nvPr/>
        </p:nvSpPr>
        <p:spPr>
          <a:xfrm>
            <a:off x="3191765" y="5939671"/>
            <a:ext cx="152400" cy="120678"/>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89" name="Oval 88"/>
          <p:cNvSpPr/>
          <p:nvPr/>
        </p:nvSpPr>
        <p:spPr>
          <a:xfrm>
            <a:off x="7458965" y="5939671"/>
            <a:ext cx="152400" cy="120678"/>
          </a:xfrm>
          <a:prstGeom prst="ellipse">
            <a:avLst/>
          </a:prstGeom>
          <a:solidFill>
            <a:srgbClr val="F79646"/>
          </a:solidFill>
          <a:ln w="25400" cap="flat" cmpd="sng" algn="ctr">
            <a:solidFill>
              <a:srgbClr val="F7964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90" name="TextBox 89"/>
          <p:cNvSpPr txBox="1"/>
          <p:nvPr/>
        </p:nvSpPr>
        <p:spPr>
          <a:xfrm>
            <a:off x="7310882" y="5990770"/>
            <a:ext cx="1833118" cy="29245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err="1" smtClean="0">
                <a:ln>
                  <a:noFill/>
                </a:ln>
                <a:solidFill>
                  <a:sysClr val="windowText" lastClr="000000"/>
                </a:solidFill>
                <a:effectLst/>
                <a:uLnTx/>
                <a:uFillTx/>
              </a:rPr>
              <a:t>r.t</a:t>
            </a:r>
            <a:endParaRPr kumimoji="0" lang="en-US" sz="1800" b="1" i="1" u="none" strike="noStrike" kern="0" cap="none" spc="0" normalizeH="0" baseline="0" noProof="0" dirty="0" smtClean="0">
              <a:ln>
                <a:noFill/>
              </a:ln>
              <a:solidFill>
                <a:sysClr val="windowText" lastClr="000000"/>
              </a:solidFill>
              <a:effectLst/>
              <a:uLnTx/>
              <a:uFillTx/>
            </a:endParaRPr>
          </a:p>
        </p:txBody>
      </p:sp>
      <p:sp>
        <p:nvSpPr>
          <p:cNvPr id="91" name="TextBox 90"/>
          <p:cNvSpPr txBox="1"/>
          <p:nvPr/>
        </p:nvSpPr>
        <p:spPr>
          <a:xfrm>
            <a:off x="4643882" y="5943600"/>
            <a:ext cx="114731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err="1" smtClean="0">
                <a:ln>
                  <a:noFill/>
                </a:ln>
                <a:solidFill>
                  <a:sysClr val="windowText" lastClr="000000"/>
                </a:solidFill>
                <a:effectLst/>
                <a:uLnTx/>
                <a:uFillTx/>
              </a:rPr>
              <a:t>C.late</a:t>
            </a:r>
            <a:endParaRPr kumimoji="0" lang="en-US" sz="1800" b="1" i="1" u="none" strike="noStrike" kern="0" cap="none" spc="0" normalizeH="0" baseline="0" noProof="0" dirty="0">
              <a:ln>
                <a:noFill/>
              </a:ln>
              <a:solidFill>
                <a:sysClr val="windowText" lastClr="000000"/>
              </a:solidFill>
              <a:effectLst/>
              <a:uLnTx/>
              <a:uFillTx/>
            </a:endParaRPr>
          </a:p>
        </p:txBody>
      </p:sp>
      <p:sp>
        <p:nvSpPr>
          <p:cNvPr id="92" name="TextBox 91"/>
          <p:cNvSpPr txBox="1"/>
          <p:nvPr/>
        </p:nvSpPr>
        <p:spPr>
          <a:xfrm>
            <a:off x="2759842" y="6000010"/>
            <a:ext cx="1295400" cy="29245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1" i="1" u="none" strike="noStrike" kern="0" cap="none" spc="0" normalizeH="0" baseline="0" noProof="0" dirty="0" err="1" smtClean="0">
                <a:ln>
                  <a:noFill/>
                </a:ln>
                <a:solidFill>
                  <a:sysClr val="windowText" lastClr="000000"/>
                </a:solidFill>
                <a:effectLst/>
                <a:uLnTx/>
                <a:uFillTx/>
              </a:rPr>
              <a:t>C.early</a:t>
            </a:r>
            <a:endParaRPr kumimoji="0" lang="en-US" sz="1800" b="1" i="1" u="none" strike="noStrike" kern="0" cap="none" spc="0" normalizeH="0" baseline="0" noProof="0" dirty="0">
              <a:ln>
                <a:noFill/>
              </a:ln>
              <a:solidFill>
                <a:sysClr val="windowText" lastClr="000000"/>
              </a:solidFill>
              <a:effectLst/>
              <a:uLnTx/>
              <a:uFillTx/>
            </a:endParaRPr>
          </a:p>
        </p:txBody>
      </p:sp>
      <p:sp>
        <p:nvSpPr>
          <p:cNvPr id="93" name="Oval 92"/>
          <p:cNvSpPr/>
          <p:nvPr/>
        </p:nvSpPr>
        <p:spPr>
          <a:xfrm>
            <a:off x="4985113" y="5930431"/>
            <a:ext cx="152400" cy="120678"/>
          </a:xfrm>
          <a:prstGeom prst="ellipse">
            <a:avLst/>
          </a:prstGeom>
          <a:solidFill>
            <a:sysClr val="window" lastClr="FFFFFF"/>
          </a:solidFill>
          <a:ln w="25400" cap="flat" cmpd="sng" algn="ctr">
            <a:solidFill>
              <a:srgbClr val="F79646"/>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1" i="0" u="none" strike="noStrike" kern="0" cap="none" spc="0" normalizeH="0" baseline="0" noProof="0" dirty="0">
              <a:ln>
                <a:noFill/>
              </a:ln>
              <a:solidFill>
                <a:sysClr val="window" lastClr="FFFFFF"/>
              </a:solidFill>
              <a:effectLst/>
              <a:uLnTx/>
              <a:uFillTx/>
              <a:latin typeface="Corbel"/>
              <a:ea typeface="+mn-ea"/>
              <a:cs typeface="+mn-cs"/>
            </a:endParaRPr>
          </a:p>
        </p:txBody>
      </p:sp>
      <p:sp>
        <p:nvSpPr>
          <p:cNvPr id="142" name="TextBox 141"/>
          <p:cNvSpPr txBox="1"/>
          <p:nvPr/>
        </p:nvSpPr>
        <p:spPr>
          <a:xfrm>
            <a:off x="4419600" y="1524000"/>
            <a:ext cx="4572000" cy="461665"/>
          </a:xfrm>
          <a:prstGeom prst="rect">
            <a:avLst/>
          </a:prstGeom>
          <a:noFill/>
        </p:spPr>
        <p:txBody>
          <a:bodyPr wrap="square" rtlCol="0">
            <a:spAutoFit/>
          </a:bodyPr>
          <a:lstStyle/>
          <a:p>
            <a:r>
              <a:rPr lang="en-US" sz="2400" b="1" u="sng" dirty="0" err="1" smtClean="0">
                <a:latin typeface="Corbel" pitchFamily="34" charset="0"/>
              </a:rPr>
              <a:t>sim</a:t>
            </a:r>
            <a:r>
              <a:rPr lang="en-US" sz="2400" b="1" u="sng" dirty="0" smtClean="0">
                <a:latin typeface="Corbel" pitchFamily="34" charset="0"/>
              </a:rPr>
              <a:t>(r, C)=cont(r, C)*cons(r, C)</a:t>
            </a:r>
            <a:endParaRPr lang="en-US" sz="2400" b="1" u="sng" dirty="0">
              <a:latin typeface="Corbel" pitchFamily="34" charset="0"/>
            </a:endParaRPr>
          </a:p>
        </p:txBody>
      </p:sp>
      <p:pic>
        <p:nvPicPr>
          <p:cNvPr id="143" name="Picture 3"/>
          <p:cNvPicPr>
            <a:picLocks noChangeAspect="1" noChangeArrowheads="1"/>
          </p:cNvPicPr>
          <p:nvPr/>
        </p:nvPicPr>
        <p:blipFill>
          <a:blip r:embed="rId3" cstate="print"/>
          <a:srcRect/>
          <a:stretch>
            <a:fillRect/>
          </a:stretch>
        </p:blipFill>
        <p:spPr bwMode="auto">
          <a:xfrm>
            <a:off x="2590800" y="3200400"/>
            <a:ext cx="3695700" cy="971550"/>
          </a:xfrm>
          <a:prstGeom prst="rect">
            <a:avLst/>
          </a:prstGeom>
          <a:noFill/>
          <a:ln w="9525">
            <a:noFill/>
            <a:miter lim="800000"/>
            <a:headEnd/>
            <a:tailEnd/>
          </a:ln>
        </p:spPr>
      </p:pic>
      <p:sp>
        <p:nvSpPr>
          <p:cNvPr id="144" name="Rectangle 143"/>
          <p:cNvSpPr/>
          <p:nvPr/>
        </p:nvSpPr>
        <p:spPr>
          <a:xfrm>
            <a:off x="2667000" y="3124200"/>
            <a:ext cx="3429000" cy="1066800"/>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0"/>
            <a:ext cx="7772400" cy="1143000"/>
          </a:xfrm>
        </p:spPr>
        <p:txBody>
          <a:bodyPr/>
          <a:lstStyle/>
          <a:p>
            <a:r>
              <a:rPr lang="en-US" dirty="0" smtClean="0">
                <a:effectLst>
                  <a:outerShdw blurRad="38100" dist="38100" dir="2700000" algn="tl">
                    <a:srgbClr val="000000">
                      <a:alpha val="43137"/>
                    </a:srgbClr>
                  </a:outerShdw>
                </a:effectLst>
                <a:latin typeface="Corbel" pitchFamily="34" charset="0"/>
              </a:rPr>
              <a:t>Adjusted Binding</a:t>
            </a:r>
            <a:endParaRPr lang="en-US" dirty="0">
              <a:effectLst>
                <a:outerShdw blurRad="38100" dist="38100" dir="2700000" algn="tl">
                  <a:srgbClr val="000000">
                    <a:alpha val="43137"/>
                  </a:srgbClr>
                </a:outerShdw>
              </a:effectLst>
              <a:latin typeface="Corbel" pitchFamily="34" charset="0"/>
            </a:endParaRPr>
          </a:p>
        </p:txBody>
      </p:sp>
      <p:sp>
        <p:nvSpPr>
          <p:cNvPr id="182" name="TextBox 181"/>
          <p:cNvSpPr txBox="1"/>
          <p:nvPr/>
        </p:nvSpPr>
        <p:spPr>
          <a:xfrm>
            <a:off x="231056" y="1066800"/>
            <a:ext cx="2290625"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3200" b="1" kern="0" dirty="0" smtClean="0">
                <a:solidFill>
                  <a:prstClr val="black"/>
                </a:solidFill>
              </a:rPr>
              <a:t>r</a:t>
            </a:r>
            <a:r>
              <a:rPr kumimoji="0" lang="en-US" b="1" i="0" u="none" strike="noStrike" kern="0" cap="none" spc="0" normalizeH="0" baseline="0" noProof="0" dirty="0" smtClean="0">
                <a:ln>
                  <a:noFill/>
                </a:ln>
                <a:solidFill>
                  <a:prstClr val="black"/>
                </a:solidFill>
                <a:effectLst/>
                <a:uLnTx/>
                <a:uFillTx/>
              </a:rPr>
              <a:t>7</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b="1" i="0" u="none" strike="noStrike" kern="0" cap="none" spc="0" normalizeH="0" baseline="0" noProof="0" dirty="0" err="1" smtClean="0">
                <a:ln>
                  <a:noFill/>
                </a:ln>
                <a:solidFill>
                  <a:prstClr val="black"/>
                </a:solidFill>
                <a:effectLst/>
                <a:uLnTx/>
                <a:uFillTx/>
              </a:rPr>
              <a:t>DongXin@UI</a:t>
            </a:r>
            <a:r>
              <a:rPr kumimoji="0" lang="en-US" b="1" i="0" u="none" strike="noStrike" kern="0" cap="none" spc="0" normalizeH="0" baseline="0" noProof="0" dirty="0" smtClean="0">
                <a:ln>
                  <a:noFill/>
                </a:ln>
                <a:solidFill>
                  <a:prstClr val="black"/>
                </a:solidFill>
                <a:effectLst/>
                <a:uLnTx/>
                <a:uFillTx/>
              </a:rPr>
              <a:t> -2004</a:t>
            </a:r>
            <a:endParaRPr kumimoji="0" lang="en-US" b="1" i="0" u="none" strike="noStrike" kern="0" cap="none" spc="0" normalizeH="0" baseline="0" noProof="0" dirty="0" smtClean="0">
              <a:ln>
                <a:noFill/>
              </a:ln>
              <a:solidFill>
                <a:sysClr val="windowText" lastClr="000000"/>
              </a:solidFill>
              <a:effectLst/>
              <a:uLnTx/>
              <a:uFillTx/>
            </a:endParaRPr>
          </a:p>
        </p:txBody>
      </p:sp>
      <p:sp>
        <p:nvSpPr>
          <p:cNvPr id="183" name="TextBox 182"/>
          <p:cNvSpPr txBox="1"/>
          <p:nvPr/>
        </p:nvSpPr>
        <p:spPr>
          <a:xfrm>
            <a:off x="152400" y="2751911"/>
            <a:ext cx="2438400"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rPr>
              <a:t>r</a:t>
            </a:r>
            <a:r>
              <a:rPr kumimoji="0" lang="en-US" sz="1800" b="1" i="0" u="none" strike="noStrike" kern="0" cap="none" spc="0" normalizeH="0" baseline="0" noProof="0" dirty="0" smtClean="0">
                <a:ln>
                  <a:noFill/>
                </a:ln>
                <a:solidFill>
                  <a:prstClr val="black"/>
                </a:solidFill>
                <a:effectLst/>
                <a:uLnTx/>
                <a:uFillTx/>
              </a:rPr>
              <a:t>9</a:t>
            </a:r>
            <a:endParaRPr kumimoji="0" lang="en-US" sz="3200" b="1" i="0" u="none" strike="noStrike" kern="0" cap="none" spc="0" normalizeH="0" baseline="0" noProof="0" dirty="0" smtClean="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smtClean="0">
                <a:ln>
                  <a:noFill/>
                </a:ln>
                <a:solidFill>
                  <a:prstClr val="black"/>
                </a:solidFill>
                <a:effectLst/>
                <a:uLnTx/>
                <a:uFillTx/>
              </a:rPr>
              <a:t>DongXin@MSR</a:t>
            </a:r>
            <a:r>
              <a:rPr kumimoji="0" lang="en-US" sz="1800" b="1" i="0" u="none" strike="noStrike" kern="0" cap="none" spc="0" normalizeH="0" baseline="0" noProof="0" dirty="0" smtClean="0">
                <a:ln>
                  <a:noFill/>
                </a:ln>
                <a:solidFill>
                  <a:prstClr val="black"/>
                </a:solidFill>
                <a:effectLst/>
                <a:uLnTx/>
                <a:uFillTx/>
              </a:rPr>
              <a:t> -2008</a:t>
            </a:r>
            <a:endParaRPr kumimoji="0" lang="en-US" sz="1800" b="1" i="0" u="none" strike="noStrike" kern="0" cap="none" spc="0" normalizeH="0" baseline="0" noProof="0" dirty="0" smtClean="0">
              <a:ln>
                <a:noFill/>
              </a:ln>
              <a:solidFill>
                <a:sysClr val="windowText" lastClr="000000"/>
              </a:solidFill>
              <a:effectLst/>
              <a:uLnTx/>
              <a:uFillTx/>
            </a:endParaRPr>
          </a:p>
        </p:txBody>
      </p:sp>
      <p:sp>
        <p:nvSpPr>
          <p:cNvPr id="184" name="TextBox 4"/>
          <p:cNvSpPr txBox="1"/>
          <p:nvPr/>
        </p:nvSpPr>
        <p:spPr>
          <a:xfrm>
            <a:off x="3436513" y="1138808"/>
            <a:ext cx="1287887"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rPr>
              <a:t>C</a:t>
            </a:r>
            <a:r>
              <a:rPr kumimoji="0" lang="en-US" sz="2000" b="1" i="0" u="none" strike="noStrike" kern="0" cap="none" spc="0" normalizeH="0" baseline="0" noProof="0" dirty="0" smtClean="0">
                <a:ln>
                  <a:noFill/>
                </a:ln>
                <a:solidFill>
                  <a:prstClr val="black"/>
                </a:solidFill>
                <a:effectLst/>
                <a:uLnTx/>
                <a:uFillTx/>
              </a:rPr>
              <a:t>3</a:t>
            </a:r>
            <a:endParaRPr kumimoji="0" lang="en-US" sz="1800" b="1" i="0" u="none" strike="noStrike" kern="0" cap="none" spc="0" normalizeH="0" baseline="0" noProof="0" dirty="0" smtClean="0">
              <a:ln>
                <a:noFill/>
              </a:ln>
              <a:solidFill>
                <a:sysClr val="windowText" lastClr="000000"/>
              </a:solidFill>
              <a:effectLst/>
              <a:uLnTx/>
              <a:uFillTx/>
            </a:endParaRPr>
          </a:p>
        </p:txBody>
      </p:sp>
      <p:sp>
        <p:nvSpPr>
          <p:cNvPr id="185" name="TextBox 5"/>
          <p:cNvSpPr txBox="1"/>
          <p:nvPr/>
        </p:nvSpPr>
        <p:spPr>
          <a:xfrm>
            <a:off x="3436513" y="2743200"/>
            <a:ext cx="1287887"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rPr>
              <a:t>C</a:t>
            </a:r>
            <a:r>
              <a:rPr kumimoji="0" lang="en-US" sz="2000" b="1" i="0" u="none" strike="noStrike" kern="0" cap="none" spc="0" normalizeH="0" baseline="0" noProof="0" dirty="0" smtClean="0">
                <a:ln>
                  <a:noFill/>
                </a:ln>
                <a:solidFill>
                  <a:prstClr val="black"/>
                </a:solidFill>
                <a:effectLst/>
                <a:uLnTx/>
                <a:uFillTx/>
              </a:rPr>
              <a:t>4</a:t>
            </a:r>
            <a:endParaRPr kumimoji="0" lang="en-US" sz="1800" b="1" i="0" u="none" strike="noStrike" kern="0" cap="none" spc="0" normalizeH="0" baseline="0" noProof="0" dirty="0" smtClean="0">
              <a:ln>
                <a:noFill/>
              </a:ln>
              <a:solidFill>
                <a:sysClr val="windowText" lastClr="000000"/>
              </a:solidFill>
              <a:effectLst/>
              <a:uLnTx/>
              <a:uFillTx/>
            </a:endParaRPr>
          </a:p>
        </p:txBody>
      </p:sp>
      <p:sp>
        <p:nvSpPr>
          <p:cNvPr id="186" name="TextBox 6"/>
          <p:cNvSpPr txBox="1"/>
          <p:nvPr/>
        </p:nvSpPr>
        <p:spPr>
          <a:xfrm>
            <a:off x="3436513" y="3488105"/>
            <a:ext cx="1287887"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rPr>
              <a:t>C</a:t>
            </a:r>
            <a:r>
              <a:rPr kumimoji="0" lang="en-US" sz="2000" b="1" i="0" u="none" strike="noStrike" kern="0" cap="none" spc="0" normalizeH="0" baseline="0" noProof="0" dirty="0" smtClean="0">
                <a:ln>
                  <a:noFill/>
                </a:ln>
                <a:solidFill>
                  <a:prstClr val="black"/>
                </a:solidFill>
                <a:effectLst/>
                <a:uLnTx/>
                <a:uFillTx/>
              </a:rPr>
              <a:t>5</a:t>
            </a:r>
            <a:endParaRPr kumimoji="0" lang="en-US" sz="1800" b="1" i="0" u="none" strike="noStrike" kern="0" cap="none" spc="0" normalizeH="0" baseline="0" noProof="0" dirty="0" smtClean="0">
              <a:ln>
                <a:noFill/>
              </a:ln>
              <a:solidFill>
                <a:sysClr val="windowText" lastClr="000000"/>
              </a:solidFill>
              <a:effectLst/>
              <a:uLnTx/>
              <a:uFillTx/>
            </a:endParaRPr>
          </a:p>
        </p:txBody>
      </p:sp>
      <p:cxnSp>
        <p:nvCxnSpPr>
          <p:cNvPr id="187" name="Elbow Connector 7"/>
          <p:cNvCxnSpPr/>
          <p:nvPr/>
        </p:nvCxnSpPr>
        <p:spPr>
          <a:xfrm>
            <a:off x="1504682" y="1426840"/>
            <a:ext cx="2318197" cy="1588"/>
          </a:xfrm>
          <a:prstGeom prst="bentConnector3">
            <a:avLst>
              <a:gd name="adj1" fmla="val 50000"/>
            </a:avLst>
          </a:prstGeom>
          <a:noFill/>
          <a:ln w="38100" cap="flat" cmpd="sng" algn="ctr">
            <a:solidFill>
              <a:sysClr val="windowText" lastClr="000000"/>
            </a:solidFill>
            <a:prstDash val="solid"/>
          </a:ln>
          <a:effectLst>
            <a:outerShdw blurRad="38100" dist="25400" dir="5400000" algn="t" rotWithShape="0">
              <a:srgbClr val="000000">
                <a:alpha val="50000"/>
              </a:srgbClr>
            </a:outerShdw>
          </a:effectLst>
        </p:spPr>
      </p:cxnSp>
      <p:cxnSp>
        <p:nvCxnSpPr>
          <p:cNvPr id="188" name="Elbow Connector 9"/>
          <p:cNvCxnSpPr/>
          <p:nvPr/>
        </p:nvCxnSpPr>
        <p:spPr>
          <a:xfrm>
            <a:off x="1524000" y="3755786"/>
            <a:ext cx="2318197" cy="1588"/>
          </a:xfrm>
          <a:prstGeom prst="bentConnector3">
            <a:avLst>
              <a:gd name="adj1" fmla="val 50000"/>
            </a:avLst>
          </a:prstGeom>
          <a:noFill/>
          <a:ln w="38100" cap="flat" cmpd="sng" algn="ctr">
            <a:solidFill>
              <a:sysClr val="windowText" lastClr="000000"/>
            </a:solidFill>
            <a:prstDash val="solid"/>
          </a:ln>
          <a:effectLst>
            <a:outerShdw blurRad="38100" dist="25400" dir="5400000" algn="t" rotWithShape="0">
              <a:srgbClr val="000000">
                <a:alpha val="50000"/>
              </a:srgbClr>
            </a:outerShdw>
          </a:effectLst>
        </p:spPr>
      </p:cxnSp>
      <p:sp>
        <p:nvSpPr>
          <p:cNvPr id="189" name="TextBox 3"/>
          <p:cNvSpPr txBox="1"/>
          <p:nvPr/>
        </p:nvSpPr>
        <p:spPr>
          <a:xfrm>
            <a:off x="223975" y="3405426"/>
            <a:ext cx="2290625"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rPr>
              <a:t>r</a:t>
            </a:r>
            <a:r>
              <a:rPr kumimoji="0" lang="en-US" sz="1800" b="1" i="0" u="none" strike="noStrike" kern="0" cap="none" spc="0" normalizeH="0" baseline="0" noProof="0" dirty="0" smtClean="0">
                <a:ln>
                  <a:noFill/>
                </a:ln>
                <a:solidFill>
                  <a:prstClr val="black"/>
                </a:solidFill>
                <a:effectLst/>
                <a:uLnTx/>
                <a:uFillTx/>
              </a:rPr>
              <a:t>10</a:t>
            </a:r>
            <a:endParaRPr kumimoji="0" lang="en-US" sz="3200" b="1" i="0" u="none" strike="noStrike" kern="0" cap="none" spc="0" normalizeH="0" baseline="0" noProof="0" dirty="0" smtClean="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smtClean="0">
                <a:ln>
                  <a:noFill/>
                </a:ln>
                <a:solidFill>
                  <a:prstClr val="black"/>
                </a:solidFill>
                <a:effectLst/>
                <a:uLnTx/>
                <a:uFillTx/>
              </a:rPr>
              <a:t>DongXin@UI</a:t>
            </a:r>
            <a:r>
              <a:rPr kumimoji="0" lang="en-US" sz="1800" b="1" i="0" u="none" strike="noStrike" kern="0" cap="none" spc="0" normalizeH="0" baseline="0" noProof="0" dirty="0" smtClean="0">
                <a:ln>
                  <a:noFill/>
                </a:ln>
                <a:solidFill>
                  <a:prstClr val="black"/>
                </a:solidFill>
                <a:effectLst/>
                <a:uLnTx/>
                <a:uFillTx/>
              </a:rPr>
              <a:t> -2009</a:t>
            </a:r>
            <a:endParaRPr kumimoji="0" lang="en-US" sz="1800" b="1" i="0" u="none" strike="noStrike" kern="0" cap="none" spc="0" normalizeH="0" baseline="0" noProof="0" dirty="0" smtClean="0">
              <a:ln>
                <a:noFill/>
              </a:ln>
              <a:solidFill>
                <a:sysClr val="windowText" lastClr="000000"/>
              </a:solidFill>
              <a:effectLst/>
              <a:uLnTx/>
              <a:uFillTx/>
            </a:endParaRPr>
          </a:p>
        </p:txBody>
      </p:sp>
      <p:cxnSp>
        <p:nvCxnSpPr>
          <p:cNvPr id="190" name="Elbow Connector 7"/>
          <p:cNvCxnSpPr/>
          <p:nvPr/>
        </p:nvCxnSpPr>
        <p:spPr>
          <a:xfrm>
            <a:off x="1524000" y="3130579"/>
            <a:ext cx="2318197" cy="1588"/>
          </a:xfrm>
          <a:prstGeom prst="bentConnector3">
            <a:avLst>
              <a:gd name="adj1" fmla="val 50000"/>
            </a:avLst>
          </a:prstGeom>
          <a:noFill/>
          <a:ln w="38100" cap="flat" cmpd="sng" algn="ctr">
            <a:solidFill>
              <a:sysClr val="windowText" lastClr="000000"/>
            </a:solidFill>
            <a:prstDash val="solid"/>
          </a:ln>
          <a:effectLst>
            <a:outerShdw blurRad="38100" dist="25400" dir="5400000" algn="t" rotWithShape="0">
              <a:srgbClr val="000000">
                <a:alpha val="50000"/>
              </a:srgbClr>
            </a:outerShdw>
          </a:effectLst>
        </p:spPr>
      </p:cxnSp>
      <p:sp>
        <p:nvSpPr>
          <p:cNvPr id="191" name="TextBox 3"/>
          <p:cNvSpPr txBox="1"/>
          <p:nvPr/>
        </p:nvSpPr>
        <p:spPr>
          <a:xfrm>
            <a:off x="228600" y="1905000"/>
            <a:ext cx="2290625"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rPr>
              <a:t>r</a:t>
            </a:r>
            <a:r>
              <a:rPr kumimoji="0" lang="en-US" sz="1800" b="1" i="0" u="none" strike="noStrike" kern="0" cap="none" spc="0" normalizeH="0" baseline="0" noProof="0" dirty="0" smtClean="0">
                <a:ln>
                  <a:noFill/>
                </a:ln>
                <a:solidFill>
                  <a:prstClr val="black"/>
                </a:solidFill>
                <a:effectLst/>
                <a:uLnTx/>
                <a:uFillTx/>
              </a:rPr>
              <a:t>8</a:t>
            </a:r>
            <a:endParaRPr kumimoji="0" lang="en-US" sz="3200" b="1" i="0" u="none" strike="noStrike" kern="0" cap="none" spc="0" normalizeH="0" baseline="0" noProof="0" dirty="0" smtClean="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smtClean="0">
                <a:ln>
                  <a:noFill/>
                </a:ln>
                <a:solidFill>
                  <a:prstClr val="black"/>
                </a:solidFill>
                <a:effectLst/>
                <a:uLnTx/>
                <a:uFillTx/>
              </a:rPr>
              <a:t>DongXin@UI</a:t>
            </a:r>
            <a:r>
              <a:rPr kumimoji="0" lang="en-US" sz="1800" b="1" i="0" u="none" strike="noStrike" kern="0" cap="none" spc="0" normalizeH="0" baseline="0" noProof="0" dirty="0" smtClean="0">
                <a:ln>
                  <a:noFill/>
                </a:ln>
                <a:solidFill>
                  <a:prstClr val="black"/>
                </a:solidFill>
                <a:effectLst/>
                <a:uLnTx/>
                <a:uFillTx/>
              </a:rPr>
              <a:t> -2007</a:t>
            </a:r>
            <a:endParaRPr kumimoji="0" lang="en-US" sz="1800" b="1" i="0" u="none" strike="noStrike" kern="0" cap="none" spc="0" normalizeH="0" baseline="0" noProof="0" dirty="0" smtClean="0">
              <a:ln>
                <a:noFill/>
              </a:ln>
              <a:solidFill>
                <a:sysClr val="windowText" lastClr="000000"/>
              </a:solidFill>
              <a:effectLst/>
              <a:uLnTx/>
              <a:uFillTx/>
            </a:endParaRPr>
          </a:p>
        </p:txBody>
      </p:sp>
      <p:cxnSp>
        <p:nvCxnSpPr>
          <p:cNvPr id="192" name="Straight Connector 10"/>
          <p:cNvCxnSpPr/>
          <p:nvPr/>
        </p:nvCxnSpPr>
        <p:spPr>
          <a:xfrm rot="10800000" flipV="1">
            <a:off x="1600200" y="1447800"/>
            <a:ext cx="2209800" cy="762000"/>
          </a:xfrm>
          <a:prstGeom prst="line">
            <a:avLst/>
          </a:prstGeom>
          <a:noFill/>
          <a:ln w="38100" cap="flat" cmpd="sng" algn="ctr">
            <a:solidFill>
              <a:sysClr val="windowText" lastClr="000000"/>
            </a:solidFill>
            <a:prstDash val="solid"/>
          </a:ln>
          <a:effectLst>
            <a:outerShdw blurRad="38100" dist="25400" dir="5400000" algn="t" rotWithShape="0">
              <a:srgbClr val="000000">
                <a:alpha val="50000"/>
              </a:srgbClr>
            </a:outerShdw>
          </a:effectLst>
        </p:spPr>
      </p:cxnSp>
      <p:sp>
        <p:nvSpPr>
          <p:cNvPr id="193" name="TextBox 192"/>
          <p:cNvSpPr txBox="1"/>
          <p:nvPr/>
        </p:nvSpPr>
        <p:spPr>
          <a:xfrm>
            <a:off x="152400" y="4114800"/>
            <a:ext cx="2438400"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rPr>
              <a:t>r</a:t>
            </a:r>
            <a:r>
              <a:rPr kumimoji="0" lang="en-US" sz="1800" b="1" i="0" u="none" strike="noStrike" kern="0" cap="none" spc="0" normalizeH="0" baseline="0" noProof="0" dirty="0" smtClean="0">
                <a:ln>
                  <a:noFill/>
                </a:ln>
                <a:solidFill>
                  <a:prstClr val="black"/>
                </a:solidFill>
                <a:effectLst/>
                <a:uLnTx/>
                <a:uFillTx/>
              </a:rPr>
              <a:t>11</a:t>
            </a:r>
            <a:endParaRPr kumimoji="0" lang="en-US" sz="3200" b="1" i="0" u="none" strike="noStrike" kern="0" cap="none" spc="0" normalizeH="0" baseline="0" noProof="0" dirty="0" smtClean="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smtClean="0">
                <a:ln>
                  <a:noFill/>
                </a:ln>
                <a:solidFill>
                  <a:prstClr val="black"/>
                </a:solidFill>
                <a:effectLst/>
                <a:uLnTx/>
                <a:uFillTx/>
              </a:rPr>
              <a:t>DongXin@MSR</a:t>
            </a:r>
            <a:r>
              <a:rPr kumimoji="0" lang="en-US" sz="1800" b="1" i="0" u="none" strike="noStrike" kern="0" cap="none" spc="0" normalizeH="0" baseline="0" noProof="0" dirty="0" smtClean="0">
                <a:ln>
                  <a:noFill/>
                </a:ln>
                <a:solidFill>
                  <a:prstClr val="black"/>
                </a:solidFill>
                <a:effectLst/>
                <a:uLnTx/>
                <a:uFillTx/>
              </a:rPr>
              <a:t> -2009</a:t>
            </a:r>
            <a:endParaRPr kumimoji="0" lang="en-US" sz="1800" b="1" i="0" u="none" strike="noStrike" kern="0" cap="none" spc="0" normalizeH="0" baseline="0" noProof="0" dirty="0" smtClean="0">
              <a:ln>
                <a:noFill/>
              </a:ln>
              <a:solidFill>
                <a:sysClr val="windowText" lastClr="000000"/>
              </a:solidFill>
              <a:effectLst/>
              <a:uLnTx/>
              <a:uFillTx/>
            </a:endParaRPr>
          </a:p>
        </p:txBody>
      </p:sp>
      <p:sp>
        <p:nvSpPr>
          <p:cNvPr id="194" name="TextBox 193"/>
          <p:cNvSpPr txBox="1"/>
          <p:nvPr/>
        </p:nvSpPr>
        <p:spPr>
          <a:xfrm>
            <a:off x="152400" y="4876800"/>
            <a:ext cx="2438400" cy="86177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rPr>
              <a:t>r</a:t>
            </a:r>
            <a:r>
              <a:rPr kumimoji="0" lang="en-US" sz="1800" b="1" i="0" u="none" strike="noStrike" kern="0" cap="none" spc="0" normalizeH="0" baseline="0" noProof="0" dirty="0" smtClean="0">
                <a:ln>
                  <a:noFill/>
                </a:ln>
                <a:solidFill>
                  <a:prstClr val="black"/>
                </a:solidFill>
                <a:effectLst/>
                <a:uLnTx/>
                <a:uFillTx/>
              </a:rPr>
              <a:t>12</a:t>
            </a:r>
            <a:endParaRPr kumimoji="0" lang="en-US" sz="3200" b="1" i="0" u="none" strike="noStrike" kern="0" cap="none" spc="0" normalizeH="0" baseline="0" noProof="0" dirty="0" smtClean="0">
              <a:ln>
                <a:noFill/>
              </a:ln>
              <a:solidFill>
                <a:prstClr val="black"/>
              </a:solidFill>
              <a:effectLst/>
              <a:uLnTx/>
              <a:uFillTx/>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err="1" smtClean="0">
                <a:ln>
                  <a:noFill/>
                </a:ln>
                <a:solidFill>
                  <a:prstClr val="black"/>
                </a:solidFill>
                <a:effectLst/>
                <a:uLnTx/>
                <a:uFillTx/>
              </a:rPr>
              <a:t>DongXin@MSR</a:t>
            </a:r>
            <a:r>
              <a:rPr kumimoji="0" lang="en-US" sz="1800" b="1" i="0" u="none" strike="noStrike" kern="0" cap="none" spc="0" normalizeH="0" baseline="0" noProof="0" dirty="0" smtClean="0">
                <a:ln>
                  <a:noFill/>
                </a:ln>
                <a:solidFill>
                  <a:prstClr val="black"/>
                </a:solidFill>
                <a:effectLst/>
                <a:uLnTx/>
                <a:uFillTx/>
              </a:rPr>
              <a:t> -2011</a:t>
            </a:r>
            <a:endParaRPr kumimoji="0" lang="en-US" sz="1800" b="1" i="0" u="none" strike="noStrike" kern="0" cap="none" spc="0" normalizeH="0" baseline="0" noProof="0" dirty="0" smtClean="0">
              <a:ln>
                <a:noFill/>
              </a:ln>
              <a:solidFill>
                <a:sysClr val="windowText" lastClr="000000"/>
              </a:solidFill>
              <a:effectLst/>
              <a:uLnTx/>
              <a:uFillTx/>
            </a:endParaRPr>
          </a:p>
        </p:txBody>
      </p:sp>
      <p:cxnSp>
        <p:nvCxnSpPr>
          <p:cNvPr id="195" name="Straight Connector 10"/>
          <p:cNvCxnSpPr/>
          <p:nvPr/>
        </p:nvCxnSpPr>
        <p:spPr>
          <a:xfrm rot="10800000" flipV="1">
            <a:off x="1600200" y="3124200"/>
            <a:ext cx="2209800" cy="1295400"/>
          </a:xfrm>
          <a:prstGeom prst="line">
            <a:avLst/>
          </a:prstGeom>
          <a:noFill/>
          <a:ln w="38100" cap="flat" cmpd="sng" algn="ctr">
            <a:solidFill>
              <a:sysClr val="windowText" lastClr="000000"/>
            </a:solidFill>
            <a:prstDash val="solid"/>
          </a:ln>
          <a:effectLst>
            <a:outerShdw blurRad="38100" dist="25400" dir="5400000" algn="t" rotWithShape="0">
              <a:srgbClr val="000000">
                <a:alpha val="50000"/>
              </a:srgbClr>
            </a:outerShdw>
          </a:effectLst>
        </p:spPr>
      </p:cxnSp>
      <p:cxnSp>
        <p:nvCxnSpPr>
          <p:cNvPr id="196" name="Straight Connector 10"/>
          <p:cNvCxnSpPr/>
          <p:nvPr/>
        </p:nvCxnSpPr>
        <p:spPr>
          <a:xfrm rot="10800000" flipV="1">
            <a:off x="1600200" y="3124200"/>
            <a:ext cx="2209800" cy="2057400"/>
          </a:xfrm>
          <a:prstGeom prst="line">
            <a:avLst/>
          </a:prstGeom>
          <a:noFill/>
          <a:ln w="38100" cap="flat" cmpd="sng" algn="ctr">
            <a:solidFill>
              <a:sysClr val="windowText" lastClr="000000"/>
            </a:solidFill>
            <a:prstDash val="solid"/>
          </a:ln>
          <a:effectLst>
            <a:outerShdw blurRad="38100" dist="25400" dir="5400000" algn="t" rotWithShape="0">
              <a:srgbClr val="000000">
                <a:alpha val="50000"/>
              </a:srgbClr>
            </a:outerShdw>
          </a:effectLst>
        </p:spPr>
      </p:cxnSp>
      <p:cxnSp>
        <p:nvCxnSpPr>
          <p:cNvPr id="197" name="Straight Connector 10"/>
          <p:cNvCxnSpPr/>
          <p:nvPr/>
        </p:nvCxnSpPr>
        <p:spPr>
          <a:xfrm rot="10800000" flipV="1">
            <a:off x="1524000" y="3124200"/>
            <a:ext cx="2286000" cy="609600"/>
          </a:xfrm>
          <a:prstGeom prst="line">
            <a:avLst/>
          </a:prstGeom>
          <a:noFill/>
          <a:ln w="38100" cap="flat" cmpd="sng" algn="ctr">
            <a:solidFill>
              <a:sysClr val="windowText" lastClr="000000"/>
            </a:solidFill>
            <a:prstDash val="solid"/>
          </a:ln>
          <a:effectLst>
            <a:outerShdw blurRad="38100" dist="25400" dir="5400000" algn="t" rotWithShape="0">
              <a:srgbClr val="000000">
                <a:alpha val="50000"/>
              </a:srgbClr>
            </a:outerShdw>
          </a:effectLst>
        </p:spPr>
      </p:cxnSp>
      <p:cxnSp>
        <p:nvCxnSpPr>
          <p:cNvPr id="198" name="Straight Connector 10"/>
          <p:cNvCxnSpPr/>
          <p:nvPr/>
        </p:nvCxnSpPr>
        <p:spPr>
          <a:xfrm rot="10800000">
            <a:off x="1600200" y="2209800"/>
            <a:ext cx="2209800" cy="914400"/>
          </a:xfrm>
          <a:prstGeom prst="line">
            <a:avLst/>
          </a:prstGeom>
          <a:noFill/>
          <a:ln w="38100" cap="flat" cmpd="sng" algn="ctr">
            <a:solidFill>
              <a:sysClr val="windowText" lastClr="000000"/>
            </a:solidFill>
            <a:prstDash val="solid"/>
          </a:ln>
          <a:effectLst>
            <a:outerShdw blurRad="38100" dist="25400" dir="5400000" algn="t" rotWithShape="0">
              <a:srgbClr val="000000">
                <a:alpha val="50000"/>
              </a:srgbClr>
            </a:outerShdw>
          </a:effectLst>
        </p:spPr>
      </p:cxnSp>
      <p:cxnSp>
        <p:nvCxnSpPr>
          <p:cNvPr id="199" name="Straight Connector 10"/>
          <p:cNvCxnSpPr/>
          <p:nvPr/>
        </p:nvCxnSpPr>
        <p:spPr>
          <a:xfrm rot="10800000">
            <a:off x="1524000" y="1447800"/>
            <a:ext cx="2286000" cy="1676400"/>
          </a:xfrm>
          <a:prstGeom prst="line">
            <a:avLst/>
          </a:prstGeom>
          <a:noFill/>
          <a:ln w="38100" cap="flat" cmpd="sng" algn="ctr">
            <a:solidFill>
              <a:sysClr val="windowText" lastClr="000000"/>
            </a:solidFill>
            <a:prstDash val="solid"/>
          </a:ln>
          <a:effectLst>
            <a:outerShdw blurRad="38100" dist="25400" dir="5400000" algn="t" rotWithShape="0">
              <a:srgbClr val="000000">
                <a:alpha val="50000"/>
              </a:srgbClr>
            </a:outerShdw>
          </a:effectLst>
        </p:spPr>
      </p:cxnSp>
      <p:sp>
        <p:nvSpPr>
          <p:cNvPr id="200" name="Line Callout 1 (Accent Bar) 199"/>
          <p:cNvSpPr/>
          <p:nvPr/>
        </p:nvSpPr>
        <p:spPr>
          <a:xfrm>
            <a:off x="4114800" y="4648200"/>
            <a:ext cx="4495800" cy="457200"/>
          </a:xfrm>
          <a:prstGeom prst="accentCallout1">
            <a:avLst>
              <a:gd name="adj1" fmla="val 18750"/>
              <a:gd name="adj2" fmla="val -8333"/>
              <a:gd name="adj3" fmla="val -197948"/>
              <a:gd name="adj4" fmla="val -56243"/>
            </a:avLst>
          </a:prstGeom>
          <a:noFill/>
          <a:ln w="12700" cap="flat" cmpd="sng" algn="ctr">
            <a:solidFill>
              <a:srgbClr val="D3481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smtClean="0">
                <a:ln>
                  <a:noFill/>
                </a:ln>
                <a:solidFill>
                  <a:prstClr val="black"/>
                </a:solidFill>
                <a:effectLst/>
                <a:uLnTx/>
                <a:uFillTx/>
                <a:latin typeface="Corbel" pitchFamily="34" charset="0"/>
                <a:ea typeface="+mn-ea"/>
                <a:cs typeface="+mn-cs"/>
              </a:rPr>
              <a:t>r10 has higher continuity with C4 </a:t>
            </a:r>
          </a:p>
        </p:txBody>
      </p:sp>
      <p:sp>
        <p:nvSpPr>
          <p:cNvPr id="201" name="Line Callout 1 (Accent Bar) 200"/>
          <p:cNvSpPr/>
          <p:nvPr/>
        </p:nvSpPr>
        <p:spPr>
          <a:xfrm>
            <a:off x="4114800" y="2286000"/>
            <a:ext cx="4800600" cy="457200"/>
          </a:xfrm>
          <a:prstGeom prst="accentCallout1">
            <a:avLst>
              <a:gd name="adj1" fmla="val 18750"/>
              <a:gd name="adj2" fmla="val -8333"/>
              <a:gd name="adj3" fmla="val -15858"/>
              <a:gd name="adj4" fmla="val -54725"/>
            </a:avLst>
          </a:prstGeom>
          <a:noFill/>
          <a:ln w="12700" cap="flat" cmpd="sng" algn="ctr">
            <a:solidFill>
              <a:srgbClr val="D34817">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smtClean="0">
                <a:ln>
                  <a:noFill/>
                </a:ln>
                <a:solidFill>
                  <a:prstClr val="black"/>
                </a:solidFill>
                <a:effectLst/>
                <a:uLnTx/>
                <a:uFillTx/>
                <a:latin typeface="Corbel" pitchFamily="34" charset="0"/>
                <a:ea typeface="+mn-ea"/>
                <a:cs typeface="+mn-cs"/>
              </a:rPr>
              <a:t>r8 has higher continuity with C4 </a:t>
            </a:r>
          </a:p>
        </p:txBody>
      </p:sp>
      <p:sp>
        <p:nvSpPr>
          <p:cNvPr id="202" name="Line Callout 1 (Accent Bar) 201"/>
          <p:cNvSpPr/>
          <p:nvPr/>
        </p:nvSpPr>
        <p:spPr>
          <a:xfrm>
            <a:off x="4191000" y="1524000"/>
            <a:ext cx="4800600" cy="457200"/>
          </a:xfrm>
          <a:prstGeom prst="accentCallout1">
            <a:avLst>
              <a:gd name="adj1" fmla="val 18750"/>
              <a:gd name="adj2" fmla="val -8333"/>
              <a:gd name="adj3" fmla="val -15858"/>
              <a:gd name="adj4" fmla="val -54725"/>
            </a:avLst>
          </a:prstGeom>
          <a:noFill/>
          <a:ln w="12700" cap="flat" cmpd="sng" algn="ctr">
            <a:solidFill>
              <a:srgbClr val="D34817">
                <a:shade val="50000"/>
              </a:srgbClr>
            </a:solidFill>
            <a:prstDash val="solid"/>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200" b="1" i="0" u="none" strike="noStrike" kern="0" cap="none" spc="0" normalizeH="0" baseline="0" noProof="0" dirty="0" smtClean="0">
                <a:ln>
                  <a:noFill/>
                </a:ln>
                <a:solidFill>
                  <a:prstClr val="black"/>
                </a:solidFill>
                <a:effectLst/>
                <a:uLnTx/>
                <a:uFillTx/>
                <a:latin typeface="Corbel" pitchFamily="34" charset="0"/>
                <a:ea typeface="+mn-ea"/>
                <a:cs typeface="+mn-cs"/>
              </a:rPr>
              <a:t>Once r8 is merged to C4, r7 has higher continuity with C4</a:t>
            </a:r>
          </a:p>
        </p:txBody>
      </p:sp>
      <p:sp>
        <p:nvSpPr>
          <p:cNvPr id="24" name="Slide Number Placeholder 23"/>
          <p:cNvSpPr>
            <a:spLocks noGrp="1"/>
          </p:cNvSpPr>
          <p:nvPr>
            <p:ph type="sldNum" sz="quarter" idx="12"/>
          </p:nvPr>
        </p:nvSpPr>
        <p:spPr/>
        <p:txBody>
          <a:bodyPr/>
          <a:lstStyle/>
          <a:p>
            <a:fld id="{B6F15528-21DE-4FAA-801E-634DDDAF4B2B}" type="slidenum">
              <a:rPr lang="en-US" smtClean="0"/>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0"/>
                                        </p:tgtEl>
                                        <p:attrNameLst>
                                          <p:attrName>style.visibility</p:attrName>
                                        </p:attrNameLst>
                                      </p:cBhvr>
                                      <p:to>
                                        <p:strVal val="visible"/>
                                      </p:to>
                                    </p:set>
                                  </p:childTnLst>
                                </p:cTn>
                              </p:par>
                              <p:par>
                                <p:cTn id="7" presetID="22" presetClass="entr" presetSubtype="8" fill="hold" nodeType="withEffect">
                                  <p:stCondLst>
                                    <p:cond delay="0"/>
                                  </p:stCondLst>
                                  <p:childTnLst>
                                    <p:set>
                                      <p:cBhvr>
                                        <p:cTn id="8" dur="1" fill="hold">
                                          <p:stCondLst>
                                            <p:cond delay="0"/>
                                          </p:stCondLst>
                                        </p:cTn>
                                        <p:tgtEl>
                                          <p:spTgt spid="197"/>
                                        </p:tgtEl>
                                        <p:attrNameLst>
                                          <p:attrName>style.visibility</p:attrName>
                                        </p:attrNameLst>
                                      </p:cBhvr>
                                      <p:to>
                                        <p:strVal val="visible"/>
                                      </p:to>
                                    </p:set>
                                    <p:animEffect transition="in" filter="wipe(left)">
                                      <p:cBhvr>
                                        <p:cTn id="9" dur="500"/>
                                        <p:tgtEl>
                                          <p:spTgt spid="197"/>
                                        </p:tgtEl>
                                      </p:cBhvr>
                                    </p:animEffect>
                                  </p:childTnLst>
                                </p:cTn>
                              </p:par>
                              <p:par>
                                <p:cTn id="10" presetID="22" presetClass="exit" presetSubtype="4" fill="hold" nodeType="withEffect">
                                  <p:stCondLst>
                                    <p:cond delay="0"/>
                                  </p:stCondLst>
                                  <p:childTnLst>
                                    <p:animEffect transition="out" filter="wipe(down)">
                                      <p:cBhvr>
                                        <p:cTn id="11" dur="500"/>
                                        <p:tgtEl>
                                          <p:spTgt spid="188"/>
                                        </p:tgtEl>
                                      </p:cBhvr>
                                    </p:animEffect>
                                    <p:set>
                                      <p:cBhvr>
                                        <p:cTn id="12" dur="1" fill="hold">
                                          <p:stCondLst>
                                            <p:cond delay="499"/>
                                          </p:stCondLst>
                                        </p:cTn>
                                        <p:tgtEl>
                                          <p:spTgt spid="18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1"/>
                                        </p:tgtEl>
                                        <p:attrNameLst>
                                          <p:attrName>style.visibility</p:attrName>
                                        </p:attrNameLst>
                                      </p:cBhvr>
                                      <p:to>
                                        <p:strVal val="visible"/>
                                      </p:to>
                                    </p:set>
                                  </p:childTnLst>
                                </p:cTn>
                              </p:par>
                              <p:par>
                                <p:cTn id="17" presetID="22" presetClass="exit" presetSubtype="8" fill="hold" nodeType="withEffect">
                                  <p:stCondLst>
                                    <p:cond delay="0"/>
                                  </p:stCondLst>
                                  <p:childTnLst>
                                    <p:animEffect transition="out" filter="wipe(left)">
                                      <p:cBhvr>
                                        <p:cTn id="18" dur="500"/>
                                        <p:tgtEl>
                                          <p:spTgt spid="192"/>
                                        </p:tgtEl>
                                      </p:cBhvr>
                                    </p:animEffect>
                                    <p:set>
                                      <p:cBhvr>
                                        <p:cTn id="19" dur="1" fill="hold">
                                          <p:stCondLst>
                                            <p:cond delay="499"/>
                                          </p:stCondLst>
                                        </p:cTn>
                                        <p:tgtEl>
                                          <p:spTgt spid="192"/>
                                        </p:tgtEl>
                                        <p:attrNameLst>
                                          <p:attrName>style.visibility</p:attrName>
                                        </p:attrNameLst>
                                      </p:cBhvr>
                                      <p:to>
                                        <p:strVal val="hidden"/>
                                      </p:to>
                                    </p:set>
                                  </p:childTnLst>
                                </p:cTn>
                              </p:par>
                              <p:par>
                                <p:cTn id="20" presetID="22" presetClass="entr" presetSubtype="8" fill="hold" nodeType="withEffect">
                                  <p:stCondLst>
                                    <p:cond delay="0"/>
                                  </p:stCondLst>
                                  <p:childTnLst>
                                    <p:set>
                                      <p:cBhvr>
                                        <p:cTn id="21" dur="1" fill="hold">
                                          <p:stCondLst>
                                            <p:cond delay="0"/>
                                          </p:stCondLst>
                                        </p:cTn>
                                        <p:tgtEl>
                                          <p:spTgt spid="198"/>
                                        </p:tgtEl>
                                        <p:attrNameLst>
                                          <p:attrName>style.visibility</p:attrName>
                                        </p:attrNameLst>
                                      </p:cBhvr>
                                      <p:to>
                                        <p:strVal val="visible"/>
                                      </p:to>
                                    </p:set>
                                    <p:animEffect transition="in" filter="wipe(left)">
                                      <p:cBhvr>
                                        <p:cTn id="22" dur="500"/>
                                        <p:tgtEl>
                                          <p:spTgt spid="19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xit" presetSubtype="8" fill="hold" nodeType="clickEffect">
                                  <p:stCondLst>
                                    <p:cond delay="0"/>
                                  </p:stCondLst>
                                  <p:childTnLst>
                                    <p:animEffect transition="out" filter="wipe(left)">
                                      <p:cBhvr>
                                        <p:cTn id="26" dur="500"/>
                                        <p:tgtEl>
                                          <p:spTgt spid="187"/>
                                        </p:tgtEl>
                                      </p:cBhvr>
                                    </p:animEffect>
                                    <p:set>
                                      <p:cBhvr>
                                        <p:cTn id="27" dur="1" fill="hold">
                                          <p:stCondLst>
                                            <p:cond delay="499"/>
                                          </p:stCondLst>
                                        </p:cTn>
                                        <p:tgtEl>
                                          <p:spTgt spid="187"/>
                                        </p:tgtEl>
                                        <p:attrNameLst>
                                          <p:attrName>style.visibility</p:attrName>
                                        </p:attrNameLst>
                                      </p:cBhvr>
                                      <p:to>
                                        <p:strVal val="hidden"/>
                                      </p:to>
                                    </p:set>
                                  </p:childTnLst>
                                </p:cTn>
                              </p:par>
                              <p:par>
                                <p:cTn id="28" presetID="22" presetClass="entr" presetSubtype="8" fill="hold" nodeType="withEffect">
                                  <p:stCondLst>
                                    <p:cond delay="0"/>
                                  </p:stCondLst>
                                  <p:childTnLst>
                                    <p:set>
                                      <p:cBhvr>
                                        <p:cTn id="29" dur="1" fill="hold">
                                          <p:stCondLst>
                                            <p:cond delay="0"/>
                                          </p:stCondLst>
                                        </p:cTn>
                                        <p:tgtEl>
                                          <p:spTgt spid="199"/>
                                        </p:tgtEl>
                                        <p:attrNameLst>
                                          <p:attrName>style.visibility</p:attrName>
                                        </p:attrNameLst>
                                      </p:cBhvr>
                                      <p:to>
                                        <p:strVal val="visible"/>
                                      </p:to>
                                    </p:set>
                                    <p:animEffect transition="in" filter="wipe(left)">
                                      <p:cBhvr>
                                        <p:cTn id="30" dur="500"/>
                                        <p:tgtEl>
                                          <p:spTgt spid="199"/>
                                        </p:tgtEl>
                                      </p:cBhvr>
                                    </p:animEffect>
                                  </p:childTnLst>
                                </p:cTn>
                              </p:par>
                              <p:par>
                                <p:cTn id="31" presetID="1" presetClass="entr" presetSubtype="0" fill="hold" grpId="0" nodeType="withEffect">
                                  <p:stCondLst>
                                    <p:cond delay="0"/>
                                  </p:stCondLst>
                                  <p:childTnLst>
                                    <p:set>
                                      <p:cBhvr>
                                        <p:cTn id="32" dur="1" fill="hold">
                                          <p:stCondLst>
                                            <p:cond delay="0"/>
                                          </p:stCondLst>
                                        </p:cTn>
                                        <p:tgtEl>
                                          <p:spTgt spid="202"/>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20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 grpId="0" animBg="1"/>
      <p:bldP spid="201" grpId="0" animBg="1"/>
      <p:bldP spid="202" grpId="0" animBg="1"/>
      <p:bldP spid="202"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rbel" pitchFamily="34" charset="0"/>
              </a:rPr>
              <a:t>Adjusted Binding</a:t>
            </a:r>
            <a:endParaRPr lang="en-US" dirty="0">
              <a:effectLst>
                <a:outerShdw blurRad="38100" dist="38100" dir="2700000" algn="tl">
                  <a:srgbClr val="000000">
                    <a:alpha val="43137"/>
                  </a:srgbClr>
                </a:outerShdw>
              </a:effectLst>
              <a:latin typeface="Corbel" pitchFamily="34" charset="0"/>
            </a:endParaRPr>
          </a:p>
        </p:txBody>
      </p:sp>
      <p:sp>
        <p:nvSpPr>
          <p:cNvPr id="11" name="Slide Number Placeholder 10"/>
          <p:cNvSpPr>
            <a:spLocks noGrp="1"/>
          </p:cNvSpPr>
          <p:nvPr>
            <p:ph type="sldNum" sz="quarter" idx="11"/>
          </p:nvPr>
        </p:nvSpPr>
        <p:spPr/>
        <p:txBody>
          <a:bodyPr/>
          <a:lstStyle/>
          <a:p>
            <a:pPr>
              <a:defRPr/>
            </a:pPr>
            <a:r>
              <a:rPr lang="fr-FR" smtClean="0">
                <a:solidFill>
                  <a:srgbClr val="FFFFFF"/>
                </a:solidFill>
              </a:rPr>
              <a:t>•••</a:t>
            </a:r>
            <a:r>
              <a:rPr lang="fr-FR" smtClean="0">
                <a:solidFill>
                  <a:srgbClr val="FFCC66"/>
                </a:solidFill>
              </a:rPr>
              <a:t> </a:t>
            </a:r>
            <a:fld id="{177843A4-1041-4596-AC67-A94DB8AF36B8}" type="slidenum">
              <a:rPr lang="fr-FR" smtClean="0">
                <a:solidFill>
                  <a:srgbClr val="FFFFFF"/>
                </a:solidFill>
              </a:rPr>
              <a:pPr>
                <a:defRPr/>
              </a:pPr>
              <a:t>35</a:t>
            </a:fld>
            <a:endParaRPr lang="fr-FR">
              <a:solidFill>
                <a:srgbClr val="000000"/>
              </a:solidFill>
            </a:endParaRPr>
          </a:p>
        </p:txBody>
      </p:sp>
      <p:sp>
        <p:nvSpPr>
          <p:cNvPr id="22" name="TextBox 6"/>
          <p:cNvSpPr txBox="1"/>
          <p:nvPr/>
        </p:nvSpPr>
        <p:spPr>
          <a:xfrm>
            <a:off x="-228600" y="1701225"/>
            <a:ext cx="1287887"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rPr>
              <a:t>C</a:t>
            </a:r>
            <a:r>
              <a:rPr kumimoji="0" lang="en-US" sz="2000" b="1" i="0" u="none" strike="noStrike" kern="0" cap="none" spc="0" normalizeH="0" baseline="0" noProof="0" dirty="0" smtClean="0">
                <a:ln>
                  <a:noFill/>
                </a:ln>
                <a:solidFill>
                  <a:prstClr val="black"/>
                </a:solidFill>
                <a:effectLst/>
                <a:uLnTx/>
                <a:uFillTx/>
              </a:rPr>
              <a:t>1</a:t>
            </a:r>
            <a:endParaRPr kumimoji="0" lang="en-US" sz="1800" b="1" i="0" u="none" strike="noStrike" kern="0" cap="none" spc="0" normalizeH="0" baseline="0" noProof="0" dirty="0" smtClean="0">
              <a:ln>
                <a:noFill/>
              </a:ln>
              <a:solidFill>
                <a:sysClr val="windowText" lastClr="000000"/>
              </a:solidFill>
              <a:effectLst/>
              <a:uLnTx/>
              <a:uFillTx/>
            </a:endParaRPr>
          </a:p>
        </p:txBody>
      </p:sp>
      <p:sp>
        <p:nvSpPr>
          <p:cNvPr id="23" name="TextBox 6"/>
          <p:cNvSpPr txBox="1"/>
          <p:nvPr/>
        </p:nvSpPr>
        <p:spPr>
          <a:xfrm>
            <a:off x="-221087" y="2133600"/>
            <a:ext cx="1287887"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rPr>
              <a:t>C</a:t>
            </a:r>
            <a:r>
              <a:rPr kumimoji="0" lang="en-US" sz="2000" b="1" i="0" u="none" strike="noStrike" kern="0" cap="none" spc="0" normalizeH="0" baseline="0" noProof="0" dirty="0" smtClean="0">
                <a:ln>
                  <a:noFill/>
                </a:ln>
                <a:solidFill>
                  <a:prstClr val="black"/>
                </a:solidFill>
                <a:effectLst/>
                <a:uLnTx/>
                <a:uFillTx/>
              </a:rPr>
              <a:t>2</a:t>
            </a:r>
            <a:endParaRPr kumimoji="0" lang="en-US" sz="1800" b="1" i="0" u="none" strike="noStrike" kern="0" cap="none" spc="0" normalizeH="0" baseline="0" noProof="0" dirty="0" smtClean="0">
              <a:ln>
                <a:noFill/>
              </a:ln>
              <a:solidFill>
                <a:sysClr val="windowText" lastClr="000000"/>
              </a:solidFill>
              <a:effectLst/>
              <a:uLnTx/>
              <a:uFillTx/>
            </a:endParaRPr>
          </a:p>
        </p:txBody>
      </p:sp>
      <p:sp>
        <p:nvSpPr>
          <p:cNvPr id="24" name="TextBox 6"/>
          <p:cNvSpPr txBox="1"/>
          <p:nvPr/>
        </p:nvSpPr>
        <p:spPr>
          <a:xfrm>
            <a:off x="-228600" y="3911025"/>
            <a:ext cx="1287887" cy="584775"/>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1" i="0" u="none" strike="noStrike" kern="0" cap="none" spc="0" normalizeH="0" baseline="0" noProof="0" dirty="0" smtClean="0">
                <a:ln>
                  <a:noFill/>
                </a:ln>
                <a:solidFill>
                  <a:prstClr val="black"/>
                </a:solidFill>
                <a:effectLst/>
                <a:uLnTx/>
                <a:uFillTx/>
              </a:rPr>
              <a:t>C</a:t>
            </a:r>
            <a:r>
              <a:rPr kumimoji="0" lang="en-US" sz="2000" b="1" i="0" u="none" strike="noStrike" kern="0" cap="none" spc="0" normalizeH="0" baseline="0" noProof="0" dirty="0" smtClean="0">
                <a:ln>
                  <a:noFill/>
                </a:ln>
                <a:solidFill>
                  <a:prstClr val="black"/>
                </a:solidFill>
                <a:effectLst/>
                <a:uLnTx/>
                <a:uFillTx/>
              </a:rPr>
              <a:t>3</a:t>
            </a:r>
            <a:endParaRPr kumimoji="0" lang="en-US" sz="1800" b="1" i="0" u="none" strike="noStrike" kern="0" cap="none" spc="0" normalizeH="0" baseline="0" noProof="0" dirty="0" smtClean="0">
              <a:ln>
                <a:noFill/>
              </a:ln>
              <a:solidFill>
                <a:sysClr val="windowText" lastClr="000000"/>
              </a:solidFill>
              <a:effectLst/>
              <a:uLnTx/>
              <a:uFillTx/>
            </a:endParaRPr>
          </a:p>
        </p:txBody>
      </p:sp>
      <p:graphicFrame>
        <p:nvGraphicFramePr>
          <p:cNvPr id="25" name="Content Placeholder 3"/>
          <p:cNvGraphicFramePr>
            <a:graphicFrameLocks/>
          </p:cNvGraphicFramePr>
          <p:nvPr/>
        </p:nvGraphicFramePr>
        <p:xfrm>
          <a:off x="914400" y="1447800"/>
          <a:ext cx="7239000" cy="4754880"/>
        </p:xfrm>
        <a:graphic>
          <a:graphicData uri="http://schemas.openxmlformats.org/drawingml/2006/table">
            <a:tbl>
              <a:tblPr firstRow="1" bandRow="1"/>
              <a:tblGrid>
                <a:gridCol w="533400"/>
                <a:gridCol w="1524000"/>
                <a:gridCol w="2438400"/>
                <a:gridCol w="1828800"/>
                <a:gridCol w="914400"/>
              </a:tblGrid>
              <a:tr h="328246">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ID</a:t>
                      </a:r>
                      <a:endParaRPr lang="en-US" dirty="0"/>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Name</a:t>
                      </a:r>
                      <a:endParaRPr lang="en-US"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Affiliation</a:t>
                      </a:r>
                      <a:endParaRPr lang="en-US"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Co-authors</a:t>
                      </a:r>
                      <a:endParaRPr lang="en-US"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c>
                  <a:txBody>
                    <a:bodyPr/>
                    <a:lstStyle>
                      <a:defPPr>
                        <a:defRPr lang="en-US"/>
                      </a:defPPr>
                      <a:lvl1pPr marL="0" algn="l" defTabSz="457200" rtl="0" eaLnBrk="1" latinLnBrk="0" hangingPunct="1">
                        <a:defRPr sz="1800" b="1" kern="1200">
                          <a:solidFill>
                            <a:schemeClr val="bg1"/>
                          </a:solidFill>
                          <a:latin typeface="Perpetua"/>
                        </a:defRPr>
                      </a:lvl1pPr>
                      <a:lvl2pPr marL="457200" algn="l" defTabSz="457200" rtl="0" eaLnBrk="1" latinLnBrk="0" hangingPunct="1">
                        <a:defRPr sz="1800" b="1" kern="1200">
                          <a:solidFill>
                            <a:schemeClr val="bg1"/>
                          </a:solidFill>
                          <a:latin typeface="Perpetua"/>
                        </a:defRPr>
                      </a:lvl2pPr>
                      <a:lvl3pPr marL="914400" algn="l" defTabSz="457200" rtl="0" eaLnBrk="1" latinLnBrk="0" hangingPunct="1">
                        <a:defRPr sz="1800" b="1" kern="1200">
                          <a:solidFill>
                            <a:schemeClr val="bg1"/>
                          </a:solidFill>
                          <a:latin typeface="Perpetua"/>
                        </a:defRPr>
                      </a:lvl3pPr>
                      <a:lvl4pPr marL="1371600" algn="l" defTabSz="457200" rtl="0" eaLnBrk="1" latinLnBrk="0" hangingPunct="1">
                        <a:defRPr sz="1800" b="1" kern="1200">
                          <a:solidFill>
                            <a:schemeClr val="bg1"/>
                          </a:solidFill>
                          <a:latin typeface="Perpetua"/>
                        </a:defRPr>
                      </a:lvl4pPr>
                      <a:lvl5pPr marL="1828800" algn="l" defTabSz="457200" rtl="0" eaLnBrk="1" latinLnBrk="0" hangingPunct="1">
                        <a:defRPr sz="1800" b="1" kern="1200">
                          <a:solidFill>
                            <a:schemeClr val="bg1"/>
                          </a:solidFill>
                          <a:latin typeface="Perpetua"/>
                        </a:defRPr>
                      </a:lvl5pPr>
                      <a:lvl6pPr marL="2286000" algn="l" defTabSz="457200" rtl="0" eaLnBrk="1" latinLnBrk="0" hangingPunct="1">
                        <a:defRPr sz="1800" b="1" kern="1200">
                          <a:solidFill>
                            <a:schemeClr val="bg1"/>
                          </a:solidFill>
                          <a:latin typeface="Perpetua"/>
                        </a:defRPr>
                      </a:lvl6pPr>
                      <a:lvl7pPr marL="2743200" algn="l" defTabSz="457200" rtl="0" eaLnBrk="1" latinLnBrk="0" hangingPunct="1">
                        <a:defRPr sz="1800" b="1" kern="1200">
                          <a:solidFill>
                            <a:schemeClr val="bg1"/>
                          </a:solidFill>
                          <a:latin typeface="Perpetua"/>
                        </a:defRPr>
                      </a:lvl7pPr>
                      <a:lvl8pPr marL="3200400" algn="l" defTabSz="457200" rtl="0" eaLnBrk="1" latinLnBrk="0" hangingPunct="1">
                        <a:defRPr sz="1800" b="1" kern="1200">
                          <a:solidFill>
                            <a:schemeClr val="bg1"/>
                          </a:solidFill>
                          <a:latin typeface="Perpetua"/>
                        </a:defRPr>
                      </a:lvl8pPr>
                      <a:lvl9pPr marL="3657600" algn="l" defTabSz="457200" rtl="0" eaLnBrk="1" latinLnBrk="0" hangingPunct="1">
                        <a:defRPr sz="1800" b="1" kern="1200">
                          <a:solidFill>
                            <a:schemeClr val="bg1"/>
                          </a:solidFill>
                          <a:latin typeface="Perpetua"/>
                        </a:defRPr>
                      </a:lvl9pPr>
                    </a:lstStyle>
                    <a:p>
                      <a:r>
                        <a:rPr lang="en-US" dirty="0" smtClean="0"/>
                        <a:t>Year</a:t>
                      </a:r>
                      <a:endParaRPr lang="en-US" dirty="0"/>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solidFill>
                      <a:srgbClr val="956251"/>
                    </a:solid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t>r1</a:t>
                      </a:r>
                      <a:endParaRPr lang="en-US" dirty="0"/>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t>Xin</a:t>
                      </a:r>
                      <a:r>
                        <a:rPr lang="en-US" baseline="0" dirty="0" smtClean="0"/>
                        <a:t> Dong</a:t>
                      </a:r>
                      <a:endParaRPr lang="en-US"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t>R. Polytechnic Institute</a:t>
                      </a:r>
                      <a:endParaRPr lang="en-US"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err="1" smtClean="0"/>
                        <a:t>Wozny</a:t>
                      </a:r>
                      <a:endParaRPr lang="en-US" dirty="0"/>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t>1991</a:t>
                      </a:r>
                      <a:endParaRPr lang="en-US" dirty="0"/>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r2</a:t>
                      </a:r>
                      <a:endParaRPr lang="en-US" dirty="0">
                        <a:solidFill>
                          <a:srgbClr val="C0000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Xin Dong</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University of Washington</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Halevy, </a:t>
                      </a:r>
                      <a:r>
                        <a:rPr lang="en-US" dirty="0" err="1" smtClean="0">
                          <a:solidFill>
                            <a:srgbClr val="C00000"/>
                          </a:solidFill>
                        </a:rPr>
                        <a:t>Tatarinov</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2004</a:t>
                      </a:r>
                      <a:endParaRPr lang="en-US" dirty="0">
                        <a:solidFill>
                          <a:srgbClr val="C0000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r3</a:t>
                      </a:r>
                      <a:endParaRPr lang="en-US" dirty="0">
                        <a:solidFill>
                          <a:srgbClr val="C0000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Xin Dong</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C00000"/>
                          </a:solidFill>
                        </a:rPr>
                        <a:t>University of Washington</a:t>
                      </a: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Halevy</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2005</a:t>
                      </a:r>
                      <a:endParaRPr lang="en-US" dirty="0">
                        <a:solidFill>
                          <a:srgbClr val="C0000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r4</a:t>
                      </a:r>
                      <a:endParaRPr lang="en-US" dirty="0">
                        <a:solidFill>
                          <a:srgbClr val="C0000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Xin Luna</a:t>
                      </a:r>
                      <a:r>
                        <a:rPr lang="en-US" baseline="0" dirty="0" smtClean="0">
                          <a:solidFill>
                            <a:srgbClr val="C00000"/>
                          </a:solidFill>
                        </a:rPr>
                        <a:t> Dong</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University of Washington</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Halevy, Yu</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2007</a:t>
                      </a:r>
                      <a:endParaRPr lang="en-US" dirty="0">
                        <a:solidFill>
                          <a:srgbClr val="C0000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r5</a:t>
                      </a:r>
                      <a:endParaRPr lang="en-US" dirty="0">
                        <a:solidFill>
                          <a:srgbClr val="C0000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Xin Luna</a:t>
                      </a:r>
                      <a:r>
                        <a:rPr lang="en-US" baseline="0" dirty="0" smtClean="0">
                          <a:solidFill>
                            <a:srgbClr val="C00000"/>
                          </a:solidFill>
                        </a:rPr>
                        <a:t> Dong</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AT&amp;T Labs-Research</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solidFill>
                            <a:srgbClr val="C00000"/>
                          </a:solidFill>
                        </a:rPr>
                        <a:t>Das </a:t>
                      </a:r>
                      <a:r>
                        <a:rPr lang="en-US" dirty="0" err="1" smtClean="0">
                          <a:solidFill>
                            <a:srgbClr val="C00000"/>
                          </a:solidFill>
                        </a:rPr>
                        <a:t>Sarma</a:t>
                      </a:r>
                      <a:r>
                        <a:rPr lang="en-US" dirty="0" smtClean="0">
                          <a:solidFill>
                            <a:srgbClr val="C00000"/>
                          </a:solidFill>
                        </a:rPr>
                        <a:t>, Halevy</a:t>
                      </a: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2009</a:t>
                      </a:r>
                      <a:endParaRPr lang="en-US" dirty="0">
                        <a:solidFill>
                          <a:srgbClr val="C0000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r6</a:t>
                      </a:r>
                      <a:endParaRPr lang="en-US" dirty="0">
                        <a:solidFill>
                          <a:srgbClr val="C00000"/>
                        </a:solidFill>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Xin Luna</a:t>
                      </a:r>
                      <a:r>
                        <a:rPr lang="en-US" baseline="0" dirty="0" smtClean="0">
                          <a:solidFill>
                            <a:srgbClr val="C00000"/>
                          </a:solidFill>
                        </a:rPr>
                        <a:t> Dong</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AT&amp;T Labs-Research</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solidFill>
                            <a:srgbClr val="C00000"/>
                          </a:solidFill>
                        </a:rPr>
                        <a:t>Naumann</a:t>
                      </a:r>
                      <a:endParaRPr lang="en-US" dirty="0">
                        <a:solidFill>
                          <a:srgbClr val="C0000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C00000"/>
                          </a:solidFill>
                        </a:rPr>
                        <a:t>2010</a:t>
                      </a:r>
                      <a:endParaRPr lang="en-US" dirty="0">
                        <a:solidFill>
                          <a:srgbClr val="C0000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kumimoji="0" lang="en-US" kern="1200" dirty="0" smtClean="0">
                          <a:solidFill>
                            <a:srgbClr val="0070C0"/>
                          </a:solidFill>
                        </a:rPr>
                        <a:t>r7</a:t>
                      </a:r>
                      <a:endParaRPr kumimoji="0" lang="en-US" kern="1200" dirty="0">
                        <a:solidFill>
                          <a:srgbClr val="0070C0"/>
                        </a:solidFill>
                        <a:latin typeface="+mn-lt"/>
                        <a:ea typeface="+mn-ea"/>
                        <a:cs typeface="+mn-cs"/>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kumimoji="0" lang="en-US" kern="1200" dirty="0" smtClean="0">
                          <a:solidFill>
                            <a:srgbClr val="0070C0"/>
                          </a:solidFill>
                        </a:rPr>
                        <a:t>Dong Xin </a:t>
                      </a:r>
                      <a:endParaRPr kumimoji="0" lang="en-US" kern="1200" dirty="0">
                        <a:solidFill>
                          <a:srgbClr val="0070C0"/>
                        </a:solidFill>
                        <a:latin typeface="+mn-lt"/>
                        <a:ea typeface="+mn-ea"/>
                        <a:cs typeface="+mn-cs"/>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kumimoji="0" lang="en-US" kern="1200" dirty="0" smtClean="0">
                          <a:solidFill>
                            <a:srgbClr val="0070C0"/>
                          </a:solidFill>
                        </a:rPr>
                        <a:t>University of Illinois</a:t>
                      </a:r>
                      <a:endParaRPr kumimoji="0" lang="en-US" kern="1200" dirty="0">
                        <a:solidFill>
                          <a:srgbClr val="0070C0"/>
                        </a:solidFill>
                        <a:latin typeface="+mn-lt"/>
                        <a:ea typeface="+mn-ea"/>
                        <a:cs typeface="+mn-cs"/>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algn="l" rtl="0" eaLnBrk="1" latinLnBrk="0" hangingPunct="1"/>
                      <a:r>
                        <a:rPr kumimoji="0" lang="en-US" kern="1200" dirty="0" smtClean="0">
                          <a:solidFill>
                            <a:srgbClr val="0070C0"/>
                          </a:solidFill>
                        </a:rPr>
                        <a:t>Han, </a:t>
                      </a:r>
                      <a:r>
                        <a:rPr kumimoji="0" lang="en-US" kern="1200" dirty="0" err="1" smtClean="0">
                          <a:solidFill>
                            <a:srgbClr val="0070C0"/>
                          </a:solidFill>
                        </a:rPr>
                        <a:t>Wah</a:t>
                      </a:r>
                      <a:endParaRPr kumimoji="0" lang="en-US" kern="1200" dirty="0">
                        <a:solidFill>
                          <a:srgbClr val="0070C0"/>
                        </a:solidFill>
                        <a:latin typeface="+mn-lt"/>
                        <a:ea typeface="+mn-ea"/>
                        <a:cs typeface="+mn-cs"/>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algn="l" rtl="0" eaLnBrk="1" latinLnBrk="0" hangingPunct="1"/>
                      <a:r>
                        <a:rPr kumimoji="0" lang="en-US" kern="1200" dirty="0" smtClean="0">
                          <a:solidFill>
                            <a:srgbClr val="0070C0"/>
                          </a:solidFill>
                        </a:rPr>
                        <a:t>2004</a:t>
                      </a:r>
                      <a:endParaRPr kumimoji="0" lang="en-US" kern="1200" dirty="0">
                        <a:solidFill>
                          <a:srgbClr val="0070C0"/>
                        </a:solidFill>
                        <a:latin typeface="+mn-lt"/>
                        <a:ea typeface="+mn-ea"/>
                        <a:cs typeface="+mn-cs"/>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kumimoji="0" lang="en-US" kern="1200" dirty="0" smtClean="0">
                          <a:solidFill>
                            <a:srgbClr val="0070C0"/>
                          </a:solidFill>
                        </a:rPr>
                        <a:t>r8</a:t>
                      </a:r>
                      <a:endParaRPr kumimoji="0" lang="en-US" kern="1200" dirty="0">
                        <a:solidFill>
                          <a:srgbClr val="0070C0"/>
                        </a:solidFill>
                        <a:latin typeface="+mn-lt"/>
                        <a:ea typeface="+mn-ea"/>
                        <a:cs typeface="+mn-cs"/>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kern="1200" dirty="0" smtClean="0">
                          <a:solidFill>
                            <a:srgbClr val="0070C0"/>
                          </a:solidFill>
                        </a:rPr>
                        <a:t>Dong Xin </a:t>
                      </a:r>
                      <a:endParaRPr kumimoji="0" lang="en-US" kern="1200" dirty="0" smtClean="0">
                        <a:solidFill>
                          <a:srgbClr val="0070C0"/>
                        </a:solidFill>
                        <a:latin typeface="+mn-lt"/>
                        <a:ea typeface="+mn-ea"/>
                        <a:cs typeface="+mn-cs"/>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kern="1200" dirty="0" smtClean="0">
                          <a:solidFill>
                            <a:srgbClr val="0070C0"/>
                          </a:solidFill>
                        </a:rPr>
                        <a:t>University of Illinois</a:t>
                      </a:r>
                      <a:endParaRPr kumimoji="0" lang="en-US" kern="1200" dirty="0" smtClean="0">
                        <a:solidFill>
                          <a:srgbClr val="0070C0"/>
                        </a:solidFill>
                        <a:latin typeface="+mn-lt"/>
                        <a:ea typeface="+mn-ea"/>
                        <a:cs typeface="+mn-cs"/>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algn="l" rtl="0" eaLnBrk="1" latinLnBrk="0" hangingPunct="1"/>
                      <a:r>
                        <a:rPr kumimoji="0" lang="en-US" kern="1200" dirty="0" err="1" smtClean="0">
                          <a:solidFill>
                            <a:srgbClr val="0070C0"/>
                          </a:solidFill>
                        </a:rPr>
                        <a:t>Wah</a:t>
                      </a:r>
                      <a:endParaRPr kumimoji="0" lang="en-US" kern="1200" dirty="0">
                        <a:solidFill>
                          <a:srgbClr val="0070C0"/>
                        </a:solidFill>
                        <a:latin typeface="+mn-lt"/>
                        <a:ea typeface="+mn-ea"/>
                        <a:cs typeface="+mn-cs"/>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algn="l" rtl="0" eaLnBrk="1" latinLnBrk="0" hangingPunct="1"/>
                      <a:r>
                        <a:rPr kumimoji="0" lang="en-US" kern="1200" dirty="0" smtClean="0">
                          <a:solidFill>
                            <a:srgbClr val="0070C0"/>
                          </a:solidFill>
                        </a:rPr>
                        <a:t>2007</a:t>
                      </a:r>
                      <a:endParaRPr kumimoji="0" lang="en-US" kern="1200" dirty="0">
                        <a:solidFill>
                          <a:srgbClr val="0070C0"/>
                        </a:solidFill>
                        <a:latin typeface="+mn-lt"/>
                        <a:ea typeface="+mn-ea"/>
                        <a:cs typeface="+mn-cs"/>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kumimoji="0" lang="en-US" kern="1200" dirty="0" smtClean="0">
                          <a:solidFill>
                            <a:srgbClr val="0070C0"/>
                          </a:solidFill>
                        </a:rPr>
                        <a:t>r9</a:t>
                      </a:r>
                      <a:endParaRPr kumimoji="0" lang="en-US" kern="1200" dirty="0">
                        <a:solidFill>
                          <a:srgbClr val="0070C0"/>
                        </a:solidFill>
                        <a:latin typeface="+mn-lt"/>
                        <a:ea typeface="+mn-ea"/>
                        <a:cs typeface="+mn-cs"/>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kern="1200" dirty="0" smtClean="0">
                          <a:solidFill>
                            <a:srgbClr val="0070C0"/>
                          </a:solidFill>
                        </a:rPr>
                        <a:t>Dong Xin </a:t>
                      </a:r>
                      <a:endParaRPr kumimoji="0" lang="en-US" kern="1200" dirty="0" smtClean="0">
                        <a:solidFill>
                          <a:srgbClr val="0070C0"/>
                        </a:solidFill>
                        <a:latin typeface="+mn-lt"/>
                        <a:ea typeface="+mn-ea"/>
                        <a:cs typeface="+mn-cs"/>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kumimoji="0" lang="en-US" kern="1200" dirty="0" smtClean="0">
                          <a:solidFill>
                            <a:srgbClr val="0070C0"/>
                          </a:solidFill>
                        </a:rPr>
                        <a:t>Microsoft Research</a:t>
                      </a:r>
                      <a:endParaRPr kumimoji="0" lang="en-US" kern="1200" dirty="0">
                        <a:solidFill>
                          <a:srgbClr val="0070C0"/>
                        </a:solidFill>
                        <a:latin typeface="+mn-lt"/>
                        <a:ea typeface="+mn-ea"/>
                        <a:cs typeface="+mn-cs"/>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algn="l" rtl="0" eaLnBrk="1" latinLnBrk="0" hangingPunct="1"/>
                      <a:r>
                        <a:rPr kumimoji="0" lang="en-US" kern="1200" dirty="0" smtClean="0">
                          <a:solidFill>
                            <a:srgbClr val="0070C0"/>
                          </a:solidFill>
                        </a:rPr>
                        <a:t>Wu, Han</a:t>
                      </a:r>
                      <a:endParaRPr kumimoji="0" lang="en-US" kern="1200" dirty="0">
                        <a:solidFill>
                          <a:srgbClr val="0070C0"/>
                        </a:solidFill>
                        <a:latin typeface="+mn-lt"/>
                        <a:ea typeface="+mn-ea"/>
                        <a:cs typeface="+mn-cs"/>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algn="l" rtl="0" eaLnBrk="1" latinLnBrk="0" hangingPunct="1"/>
                      <a:r>
                        <a:rPr kumimoji="0" lang="en-US" kern="1200" dirty="0" smtClean="0">
                          <a:solidFill>
                            <a:srgbClr val="0070C0"/>
                          </a:solidFill>
                        </a:rPr>
                        <a:t>2008</a:t>
                      </a:r>
                      <a:endParaRPr kumimoji="0" lang="en-US" kern="1200" dirty="0">
                        <a:solidFill>
                          <a:srgbClr val="0070C0"/>
                        </a:solidFill>
                        <a:latin typeface="+mn-lt"/>
                        <a:ea typeface="+mn-ea"/>
                        <a:cs typeface="+mn-cs"/>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kumimoji="0" lang="en-US" kern="1200" dirty="0" smtClean="0">
                          <a:solidFill>
                            <a:srgbClr val="0070C0"/>
                          </a:solidFill>
                        </a:rPr>
                        <a:t>r10</a:t>
                      </a:r>
                      <a:endParaRPr kumimoji="0" lang="en-US" kern="1200" dirty="0">
                        <a:solidFill>
                          <a:srgbClr val="0070C0"/>
                        </a:solidFill>
                        <a:latin typeface="+mn-lt"/>
                        <a:ea typeface="+mn-ea"/>
                        <a:cs typeface="+mn-cs"/>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kern="1200" dirty="0" smtClean="0">
                          <a:solidFill>
                            <a:srgbClr val="0070C0"/>
                          </a:solidFill>
                        </a:rPr>
                        <a:t>Dong Xin </a:t>
                      </a:r>
                      <a:endParaRPr kumimoji="0" lang="en-US" kern="1200" dirty="0" smtClean="0">
                        <a:solidFill>
                          <a:srgbClr val="0070C0"/>
                        </a:solidFill>
                        <a:latin typeface="+mn-lt"/>
                        <a:ea typeface="+mn-ea"/>
                        <a:cs typeface="+mn-cs"/>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kern="1200" dirty="0" smtClean="0">
                          <a:solidFill>
                            <a:srgbClr val="0070C0"/>
                          </a:solidFill>
                        </a:rPr>
                        <a:t>University of Illinois</a:t>
                      </a:r>
                      <a:endParaRPr kumimoji="0" lang="en-US" kern="1200" dirty="0" smtClean="0">
                        <a:solidFill>
                          <a:srgbClr val="0070C0"/>
                        </a:solidFill>
                        <a:latin typeface="+mn-lt"/>
                        <a:ea typeface="+mn-ea"/>
                        <a:cs typeface="+mn-cs"/>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algn="l" rtl="0" eaLnBrk="1" latinLnBrk="0" hangingPunct="1"/>
                      <a:r>
                        <a:rPr kumimoji="0" lang="en-US" kern="1200" dirty="0" smtClean="0">
                          <a:solidFill>
                            <a:srgbClr val="0070C0"/>
                          </a:solidFill>
                        </a:rPr>
                        <a:t>Ling, He</a:t>
                      </a:r>
                      <a:endParaRPr kumimoji="0" lang="en-US" kern="1200" dirty="0">
                        <a:solidFill>
                          <a:srgbClr val="0070C0"/>
                        </a:solidFill>
                        <a:latin typeface="+mn-lt"/>
                        <a:ea typeface="+mn-ea"/>
                        <a:cs typeface="+mn-cs"/>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algn="l" rtl="0" eaLnBrk="1" latinLnBrk="0" hangingPunct="1"/>
                      <a:r>
                        <a:rPr kumimoji="0" lang="en-US" kern="1200" dirty="0" smtClean="0">
                          <a:solidFill>
                            <a:srgbClr val="0070C0"/>
                          </a:solidFill>
                        </a:rPr>
                        <a:t>2009</a:t>
                      </a:r>
                      <a:endParaRPr kumimoji="0" lang="en-US" kern="1200" dirty="0">
                        <a:solidFill>
                          <a:srgbClr val="0070C0"/>
                        </a:solidFill>
                        <a:latin typeface="+mn-lt"/>
                        <a:ea typeface="+mn-ea"/>
                        <a:cs typeface="+mn-cs"/>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kumimoji="0" lang="en-US" kern="1200" dirty="0" smtClean="0">
                          <a:solidFill>
                            <a:srgbClr val="0070C0"/>
                          </a:solidFill>
                        </a:rPr>
                        <a:t>r11</a:t>
                      </a:r>
                      <a:endParaRPr kumimoji="0" lang="en-US" kern="1200" dirty="0">
                        <a:solidFill>
                          <a:srgbClr val="0070C0"/>
                        </a:solidFill>
                        <a:latin typeface="+mn-lt"/>
                        <a:ea typeface="+mn-ea"/>
                        <a:cs typeface="+mn-cs"/>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kern="1200" dirty="0" smtClean="0">
                          <a:solidFill>
                            <a:srgbClr val="0070C0"/>
                          </a:solidFill>
                        </a:rPr>
                        <a:t>Dong Xin </a:t>
                      </a:r>
                      <a:endParaRPr kumimoji="0" lang="en-US" kern="1200" dirty="0" smtClean="0">
                        <a:solidFill>
                          <a:srgbClr val="0070C0"/>
                        </a:solidFill>
                        <a:latin typeface="+mn-lt"/>
                        <a:ea typeface="+mn-ea"/>
                        <a:cs typeface="+mn-cs"/>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kumimoji="0" lang="en-US" kern="1200" dirty="0" smtClean="0">
                          <a:solidFill>
                            <a:srgbClr val="0070C0"/>
                          </a:solidFill>
                        </a:rPr>
                        <a:t>Microsoft Research</a:t>
                      </a:r>
                      <a:endParaRPr kumimoji="0" lang="en-US" kern="1200" dirty="0">
                        <a:solidFill>
                          <a:srgbClr val="0070C0"/>
                        </a:solidFill>
                        <a:latin typeface="+mn-lt"/>
                        <a:ea typeface="+mn-ea"/>
                        <a:cs typeface="+mn-cs"/>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algn="l" rtl="0" eaLnBrk="1" latinLnBrk="0" hangingPunct="1"/>
                      <a:r>
                        <a:rPr kumimoji="0" lang="en-US" kern="1200" dirty="0" err="1" smtClean="0">
                          <a:solidFill>
                            <a:srgbClr val="0070C0"/>
                          </a:solidFill>
                        </a:rPr>
                        <a:t>Chaudhuri</a:t>
                      </a:r>
                      <a:r>
                        <a:rPr kumimoji="0" lang="en-US" kern="1200" dirty="0" smtClean="0">
                          <a:solidFill>
                            <a:srgbClr val="0070C0"/>
                          </a:solidFill>
                        </a:rPr>
                        <a:t>, </a:t>
                      </a:r>
                      <a:r>
                        <a:rPr kumimoji="0" lang="en-US" kern="1200" dirty="0" err="1" smtClean="0">
                          <a:solidFill>
                            <a:srgbClr val="0070C0"/>
                          </a:solidFill>
                        </a:rPr>
                        <a:t>Ganti</a:t>
                      </a:r>
                      <a:endParaRPr kumimoji="0" lang="en-US" kern="1200" dirty="0">
                        <a:solidFill>
                          <a:srgbClr val="0070C0"/>
                        </a:solidFill>
                        <a:latin typeface="+mn-lt"/>
                        <a:ea typeface="+mn-ea"/>
                        <a:cs typeface="+mn-cs"/>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algn="l" rtl="0" eaLnBrk="1" latinLnBrk="0" hangingPunct="1"/>
                      <a:r>
                        <a:rPr kumimoji="0" lang="en-US" kern="1200" dirty="0" smtClean="0">
                          <a:solidFill>
                            <a:srgbClr val="0070C0"/>
                          </a:solidFill>
                        </a:rPr>
                        <a:t>2009</a:t>
                      </a:r>
                      <a:endParaRPr kumimoji="0" lang="en-US" kern="1200" dirty="0">
                        <a:solidFill>
                          <a:srgbClr val="0070C0"/>
                        </a:solidFill>
                        <a:latin typeface="+mn-lt"/>
                        <a:ea typeface="+mn-ea"/>
                        <a:cs typeface="+mn-cs"/>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r h="328246">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kumimoji="0" lang="en-US" kern="1200" dirty="0" smtClean="0">
                          <a:solidFill>
                            <a:srgbClr val="0070C0"/>
                          </a:solidFill>
                        </a:rPr>
                        <a:t>r12</a:t>
                      </a:r>
                      <a:endParaRPr kumimoji="0" lang="en-US" kern="1200" dirty="0">
                        <a:solidFill>
                          <a:srgbClr val="0070C0"/>
                        </a:solidFill>
                        <a:latin typeface="+mn-lt"/>
                        <a:ea typeface="+mn-ea"/>
                        <a:cs typeface="+mn-cs"/>
                      </a:endParaRPr>
                    </a:p>
                  </a:txBody>
                  <a:tcPr>
                    <a:lnL w="9525" cap="flat" cmpd="sng" algn="ctr">
                      <a:solidFill>
                        <a:srgbClr val="956251">
                          <a:shade val="60000"/>
                          <a:satMod val="110000"/>
                        </a:srgbClr>
                      </a:solidFill>
                      <a:prstDash val="solid"/>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kern="1200" dirty="0" smtClean="0">
                          <a:solidFill>
                            <a:srgbClr val="0070C0"/>
                          </a:solidFill>
                        </a:rPr>
                        <a:t>Dong Xin </a:t>
                      </a:r>
                      <a:endParaRPr kumimoji="0" lang="en-US" kern="1200" dirty="0" smtClean="0">
                        <a:solidFill>
                          <a:srgbClr val="0070C0"/>
                        </a:solidFill>
                        <a:latin typeface="+mn-lt"/>
                        <a:ea typeface="+mn-ea"/>
                        <a:cs typeface="+mn-cs"/>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kumimoji="0" lang="en-US" kern="1200" dirty="0" smtClean="0">
                          <a:solidFill>
                            <a:srgbClr val="0070C0"/>
                          </a:solidFill>
                        </a:rPr>
                        <a:t>Microsoft Research</a:t>
                      </a:r>
                      <a:endParaRPr kumimoji="0" lang="en-US" kern="1200" dirty="0">
                        <a:solidFill>
                          <a:srgbClr val="0070C0"/>
                        </a:solidFill>
                        <a:latin typeface="+mn-lt"/>
                        <a:ea typeface="+mn-ea"/>
                        <a:cs typeface="+mn-cs"/>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He</a:t>
                      </a:r>
                      <a:endParaRPr lang="en-US" dirty="0">
                        <a:solidFill>
                          <a:srgbClr val="0070C0"/>
                        </a:solidFill>
                      </a:endParaRPr>
                    </a:p>
                  </a:txBody>
                  <a:tcPr>
                    <a:lnL>
                      <a:noFill/>
                    </a:lnL>
                    <a:lnR>
                      <a:noFill/>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c>
                  <a:txBody>
                    <a:bodyPr/>
                    <a:lstStyle>
                      <a:defPPr>
                        <a:defRPr lang="en-US"/>
                      </a:defPPr>
                      <a:lvl1pPr marL="0" algn="l" defTabSz="457200" rtl="0" eaLnBrk="1" latinLnBrk="0" hangingPunct="1">
                        <a:defRPr sz="1800" kern="1200">
                          <a:solidFill>
                            <a:schemeClr val="tx1"/>
                          </a:solidFill>
                          <a:latin typeface="Perpetua"/>
                        </a:defRPr>
                      </a:lvl1pPr>
                      <a:lvl2pPr marL="457200" algn="l" defTabSz="457200" rtl="0" eaLnBrk="1" latinLnBrk="0" hangingPunct="1">
                        <a:defRPr sz="1800" kern="1200">
                          <a:solidFill>
                            <a:schemeClr val="tx1"/>
                          </a:solidFill>
                          <a:latin typeface="Perpetua"/>
                        </a:defRPr>
                      </a:lvl2pPr>
                      <a:lvl3pPr marL="914400" algn="l" defTabSz="457200" rtl="0" eaLnBrk="1" latinLnBrk="0" hangingPunct="1">
                        <a:defRPr sz="1800" kern="1200">
                          <a:solidFill>
                            <a:schemeClr val="tx1"/>
                          </a:solidFill>
                          <a:latin typeface="Perpetua"/>
                        </a:defRPr>
                      </a:lvl3pPr>
                      <a:lvl4pPr marL="1371600" algn="l" defTabSz="457200" rtl="0" eaLnBrk="1" latinLnBrk="0" hangingPunct="1">
                        <a:defRPr sz="1800" kern="1200">
                          <a:solidFill>
                            <a:schemeClr val="tx1"/>
                          </a:solidFill>
                          <a:latin typeface="Perpetua"/>
                        </a:defRPr>
                      </a:lvl4pPr>
                      <a:lvl5pPr marL="1828800" algn="l" defTabSz="457200" rtl="0" eaLnBrk="1" latinLnBrk="0" hangingPunct="1">
                        <a:defRPr sz="1800" kern="1200">
                          <a:solidFill>
                            <a:schemeClr val="tx1"/>
                          </a:solidFill>
                          <a:latin typeface="Perpetua"/>
                        </a:defRPr>
                      </a:lvl5pPr>
                      <a:lvl6pPr marL="2286000" algn="l" defTabSz="457200" rtl="0" eaLnBrk="1" latinLnBrk="0" hangingPunct="1">
                        <a:defRPr sz="1800" kern="1200">
                          <a:solidFill>
                            <a:schemeClr val="tx1"/>
                          </a:solidFill>
                          <a:latin typeface="Perpetua"/>
                        </a:defRPr>
                      </a:lvl6pPr>
                      <a:lvl7pPr marL="2743200" algn="l" defTabSz="457200" rtl="0" eaLnBrk="1" latinLnBrk="0" hangingPunct="1">
                        <a:defRPr sz="1800" kern="1200">
                          <a:solidFill>
                            <a:schemeClr val="tx1"/>
                          </a:solidFill>
                          <a:latin typeface="Perpetua"/>
                        </a:defRPr>
                      </a:lvl7pPr>
                      <a:lvl8pPr marL="3200400" algn="l" defTabSz="457200" rtl="0" eaLnBrk="1" latinLnBrk="0" hangingPunct="1">
                        <a:defRPr sz="1800" kern="1200">
                          <a:solidFill>
                            <a:schemeClr val="tx1"/>
                          </a:solidFill>
                          <a:latin typeface="Perpetua"/>
                        </a:defRPr>
                      </a:lvl8pPr>
                      <a:lvl9pPr marL="3657600" algn="l" defTabSz="457200" rtl="0" eaLnBrk="1" latinLnBrk="0" hangingPunct="1">
                        <a:defRPr sz="1800" kern="1200">
                          <a:solidFill>
                            <a:schemeClr val="tx1"/>
                          </a:solidFill>
                          <a:latin typeface="Perpetua"/>
                        </a:defRPr>
                      </a:lvl9pPr>
                    </a:lstStyle>
                    <a:p>
                      <a:r>
                        <a:rPr lang="en-US" dirty="0" smtClean="0">
                          <a:solidFill>
                            <a:srgbClr val="0070C0"/>
                          </a:solidFill>
                        </a:rPr>
                        <a:t>2011</a:t>
                      </a:r>
                      <a:endParaRPr lang="en-US" dirty="0">
                        <a:solidFill>
                          <a:srgbClr val="0070C0"/>
                        </a:solidFill>
                      </a:endParaRPr>
                    </a:p>
                  </a:txBody>
                  <a:tcPr>
                    <a:lnL>
                      <a:noFill/>
                    </a:lnL>
                    <a:lnR w="9525" cap="flat" cmpd="sng" algn="ctr">
                      <a:solidFill>
                        <a:srgbClr val="956251">
                          <a:shade val="60000"/>
                          <a:satMod val="110000"/>
                        </a:srgbClr>
                      </a:solidFill>
                      <a:prstDash val="solid"/>
                    </a:lnR>
                    <a:lnT w="9525" cap="flat" cmpd="sng" algn="ctr">
                      <a:solidFill>
                        <a:srgbClr val="956251">
                          <a:shade val="60000"/>
                          <a:satMod val="110000"/>
                        </a:srgbClr>
                      </a:solidFill>
                      <a:prstDash val="solid"/>
                    </a:lnT>
                    <a:lnB w="9525" cap="flat" cmpd="sng" algn="ctr">
                      <a:solidFill>
                        <a:srgbClr val="956251">
                          <a:shade val="60000"/>
                          <a:satMod val="110000"/>
                        </a:srgbClr>
                      </a:solidFill>
                      <a:prstDash val="solid"/>
                    </a:lnB>
                    <a:lnTlToBr w="12700" cmpd="sng">
                      <a:noFill/>
                      <a:prstDash val="solid"/>
                    </a:lnTlToBr>
                    <a:lnBlToTr w="12700" cmpd="sng">
                      <a:noFill/>
                      <a:prstDash val="solid"/>
                    </a:lnBlToTr>
                    <a:noFill/>
                  </a:tcPr>
                </a:tc>
              </a:tr>
            </a:tbl>
          </a:graphicData>
        </a:graphic>
      </p:graphicFrame>
      <p:sp>
        <p:nvSpPr>
          <p:cNvPr id="26" name="Rounded Rectangle 25"/>
          <p:cNvSpPr/>
          <p:nvPr/>
        </p:nvSpPr>
        <p:spPr>
          <a:xfrm>
            <a:off x="914400" y="1828800"/>
            <a:ext cx="7239000" cy="304800"/>
          </a:xfrm>
          <a:prstGeom prst="roundRect">
            <a:avLst/>
          </a:prstGeom>
          <a:noFill/>
          <a:ln w="38100" cap="flat" cmpd="sng" algn="ctr">
            <a:solidFill>
              <a:srgbClr val="FF9933"/>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Perpetua"/>
              <a:ea typeface="+mn-ea"/>
              <a:cs typeface="+mn-cs"/>
            </a:endParaRPr>
          </a:p>
        </p:txBody>
      </p:sp>
      <p:sp>
        <p:nvSpPr>
          <p:cNvPr id="27" name="Rounded Rectangle 26"/>
          <p:cNvSpPr/>
          <p:nvPr/>
        </p:nvSpPr>
        <p:spPr>
          <a:xfrm>
            <a:off x="914400" y="2209800"/>
            <a:ext cx="7239000" cy="1752600"/>
          </a:xfrm>
          <a:prstGeom prst="roundRect">
            <a:avLst/>
          </a:prstGeom>
          <a:noFill/>
          <a:ln w="38100" cap="flat" cmpd="sng" algn="ctr">
            <a:solidFill>
              <a:srgbClr val="FF9933"/>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Perpetua"/>
              <a:ea typeface="+mn-ea"/>
              <a:cs typeface="+mn-cs"/>
            </a:endParaRPr>
          </a:p>
        </p:txBody>
      </p:sp>
      <p:sp>
        <p:nvSpPr>
          <p:cNvPr id="28" name="Rounded Rectangle 27"/>
          <p:cNvSpPr/>
          <p:nvPr/>
        </p:nvSpPr>
        <p:spPr>
          <a:xfrm>
            <a:off x="914400" y="4038600"/>
            <a:ext cx="7239000" cy="2057400"/>
          </a:xfrm>
          <a:prstGeom prst="roundRect">
            <a:avLst/>
          </a:prstGeom>
          <a:noFill/>
          <a:ln w="38100" cap="flat" cmpd="sng" algn="ctr">
            <a:solidFill>
              <a:srgbClr val="FF9933"/>
            </a:solidFill>
            <a:prstDash val="das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Perpetua"/>
              <a:ea typeface="+mn-ea"/>
              <a:cs typeface="+mn-cs"/>
            </a:endParaRPr>
          </a:p>
        </p:txBody>
      </p:sp>
      <p:sp>
        <p:nvSpPr>
          <p:cNvPr id="29" name="Rounded Rectangle 28"/>
          <p:cNvSpPr/>
          <p:nvPr/>
        </p:nvSpPr>
        <p:spPr>
          <a:xfrm>
            <a:off x="838200" y="2895600"/>
            <a:ext cx="7467600" cy="838200"/>
          </a:xfrm>
          <a:prstGeom prst="roundRect">
            <a:avLst/>
          </a:prstGeom>
          <a:solidFill>
            <a:srgbClr val="D34817"/>
          </a:solidFill>
          <a:ln w="12700" cap="flat" cmpd="sng" algn="ctr">
            <a:solidFill>
              <a:srgbClr val="D34817">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800" b="1" i="0" u="none" strike="noStrike" kern="0" cap="none" spc="0" normalizeH="0" baseline="0" noProof="0" dirty="0" smtClean="0">
                <a:ln>
                  <a:noFill/>
                </a:ln>
                <a:solidFill>
                  <a:prstClr val="white"/>
                </a:solidFill>
                <a:effectLst/>
                <a:uLnTx/>
                <a:uFillTx/>
                <a:latin typeface="Corbel" pitchFamily="34" charset="0"/>
                <a:ea typeface="+mn-ea"/>
                <a:cs typeface="+mn-cs"/>
                <a:sym typeface="Wingdings" pitchFamily="2" charset="2"/>
              </a:rPr>
              <a:t> Correctly cluster all records</a:t>
            </a:r>
            <a:endParaRPr kumimoji="0" lang="en-US" sz="2800" b="1" i="0" u="none" strike="noStrike" kern="0" cap="none" spc="0" normalizeH="0" baseline="0" noProof="0" dirty="0" smtClean="0">
              <a:ln>
                <a:noFill/>
              </a:ln>
              <a:solidFill>
                <a:prstClr val="white"/>
              </a:solidFill>
              <a:effectLst/>
              <a:uLnTx/>
              <a:uFillTx/>
              <a:latin typeface="Corbel" pitchFamily="34" charset="0"/>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52400"/>
            <a:ext cx="7772400" cy="762000"/>
          </a:xfrm>
        </p:spPr>
        <p:txBody>
          <a:bodyPr/>
          <a:lstStyle/>
          <a:p>
            <a:r>
              <a:rPr lang="en-US" sz="2400" dirty="0" smtClean="0"/>
              <a:t>Temporal Clustering</a:t>
            </a:r>
            <a:endParaRPr lang="en-US" sz="2400" dirty="0"/>
          </a:p>
        </p:txBody>
      </p:sp>
      <p:sp>
        <p:nvSpPr>
          <p:cNvPr id="5" name="Slide Number Placeholder 4"/>
          <p:cNvSpPr>
            <a:spLocks noGrp="1"/>
          </p:cNvSpPr>
          <p:nvPr>
            <p:ph type="sldNum" sz="quarter" idx="11"/>
          </p:nvPr>
        </p:nvSpPr>
        <p:spPr/>
        <p:txBody>
          <a:bodyPr/>
          <a:lstStyle/>
          <a:p>
            <a:pPr>
              <a:defRPr/>
            </a:pPr>
            <a:r>
              <a:rPr lang="fr-FR" smtClean="0">
                <a:solidFill>
                  <a:srgbClr val="FFFFFF"/>
                </a:solidFill>
              </a:rPr>
              <a:t>•••</a:t>
            </a:r>
            <a:r>
              <a:rPr lang="fr-FR" smtClean="0">
                <a:solidFill>
                  <a:srgbClr val="FFCC66"/>
                </a:solidFill>
              </a:rPr>
              <a:t> </a:t>
            </a:r>
            <a:fld id="{177843A4-1041-4596-AC67-A94DB8AF36B8}" type="slidenum">
              <a:rPr lang="fr-FR" smtClean="0">
                <a:solidFill>
                  <a:srgbClr val="FFFFFF"/>
                </a:solidFill>
              </a:rPr>
              <a:pPr>
                <a:defRPr/>
              </a:pPr>
              <a:t>36</a:t>
            </a:fld>
            <a:endParaRPr lang="fr-FR">
              <a:solidFill>
                <a:srgbClr val="000000"/>
              </a:solidFill>
            </a:endParaRPr>
          </a:p>
        </p:txBody>
      </p:sp>
      <p:sp>
        <p:nvSpPr>
          <p:cNvPr id="12" name="Text Box 14"/>
          <p:cNvSpPr txBox="1">
            <a:spLocks noChangeArrowheads="1"/>
          </p:cNvSpPr>
          <p:nvPr/>
        </p:nvSpPr>
        <p:spPr bwMode="auto">
          <a:xfrm>
            <a:off x="4876800" y="5181600"/>
            <a:ext cx="3962400" cy="1200329"/>
          </a:xfrm>
          <a:prstGeom prst="rect">
            <a:avLst/>
          </a:prstGeom>
          <a:noFill/>
          <a:ln w="9525">
            <a:noFill/>
            <a:miter lim="800000"/>
            <a:headEnd/>
            <a:tailEnd/>
          </a:ln>
        </p:spPr>
        <p:txBody>
          <a:bodyPr wrap="square">
            <a:spAutoFit/>
          </a:bodyPr>
          <a:lstStyle/>
          <a:p>
            <a:pPr>
              <a:spcBef>
                <a:spcPct val="50000"/>
              </a:spcBef>
            </a:pPr>
            <a:r>
              <a:rPr lang="en-US" dirty="0" smtClean="0">
                <a:solidFill>
                  <a:srgbClr val="000000"/>
                </a:solidFill>
              </a:rPr>
              <a:t>Patent records: 1871</a:t>
            </a:r>
          </a:p>
          <a:p>
            <a:pPr>
              <a:spcBef>
                <a:spcPct val="50000"/>
              </a:spcBef>
            </a:pPr>
            <a:r>
              <a:rPr lang="en-US" dirty="0" smtClean="0">
                <a:solidFill>
                  <a:srgbClr val="000000"/>
                </a:solidFill>
              </a:rPr>
              <a:t>Real-world inventors: 359</a:t>
            </a:r>
          </a:p>
          <a:p>
            <a:pPr>
              <a:spcBef>
                <a:spcPct val="50000"/>
              </a:spcBef>
            </a:pPr>
            <a:r>
              <a:rPr lang="en-US" dirty="0" smtClean="0">
                <a:solidFill>
                  <a:srgbClr val="000000"/>
                </a:solidFill>
              </a:rPr>
              <a:t>In years: 1978 - 2003</a:t>
            </a:r>
            <a:endParaRPr lang="en-US" dirty="0">
              <a:solidFill>
                <a:srgbClr val="000000"/>
              </a:solidFill>
            </a:endParaRPr>
          </a:p>
        </p:txBody>
      </p:sp>
      <p:graphicFrame>
        <p:nvGraphicFramePr>
          <p:cNvPr id="13" name="Chart 12"/>
          <p:cNvGraphicFramePr/>
          <p:nvPr/>
        </p:nvGraphicFramePr>
        <p:xfrm>
          <a:off x="152400" y="1143000"/>
          <a:ext cx="6858000"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17" name="Line Callout 2 (Border and Accent Bar) 16"/>
          <p:cNvSpPr/>
          <p:nvPr/>
        </p:nvSpPr>
        <p:spPr>
          <a:xfrm>
            <a:off x="6324600" y="1066800"/>
            <a:ext cx="2743200" cy="685800"/>
          </a:xfrm>
          <a:prstGeom prst="accentBorderCallout2">
            <a:avLst>
              <a:gd name="adj1" fmla="val 15703"/>
              <a:gd name="adj2" fmla="val -5291"/>
              <a:gd name="adj3" fmla="val 15703"/>
              <a:gd name="adj4" fmla="val -11165"/>
              <a:gd name="adj5" fmla="val 157391"/>
              <a:gd name="adj6" fmla="val -143030"/>
            </a:avLst>
          </a:prstGeom>
          <a:solidFill>
            <a:srgbClr val="D34817"/>
          </a:solidFill>
          <a:ln w="38100" cap="flat" cmpd="sng" algn="ctr">
            <a:solidFill>
              <a:srgbClr val="D34817">
                <a:shade val="50000"/>
              </a:srgbClr>
            </a:solidFill>
            <a:prstDash val="solid"/>
          </a:ln>
          <a:effectLst/>
        </p:spPr>
        <p:txBody>
          <a:bodyPr rtlCol="0" anchor="ctr"/>
          <a:lstStyle/>
          <a:p>
            <a:r>
              <a:rPr lang="en-US" sz="2400" b="1" dirty="0" smtClean="0">
                <a:solidFill>
                  <a:srgbClr val="FFFFFF"/>
                </a:solidFill>
                <a:latin typeface="Perpetua" pitchFamily="18" charset="0"/>
              </a:rPr>
              <a:t>Full algorithm has the best result </a:t>
            </a:r>
          </a:p>
        </p:txBody>
      </p:sp>
      <p:sp>
        <p:nvSpPr>
          <p:cNvPr id="10" name="Rectangle 9"/>
          <p:cNvSpPr/>
          <p:nvPr/>
        </p:nvSpPr>
        <p:spPr bwMode="auto">
          <a:xfrm>
            <a:off x="1905000" y="2057400"/>
            <a:ext cx="381000" cy="2362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4" name="Rectangle 13"/>
          <p:cNvSpPr/>
          <p:nvPr/>
        </p:nvSpPr>
        <p:spPr bwMode="auto">
          <a:xfrm>
            <a:off x="4038600" y="1600200"/>
            <a:ext cx="304800" cy="2819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8" name="Rectangle 17"/>
          <p:cNvSpPr/>
          <p:nvPr/>
        </p:nvSpPr>
        <p:spPr bwMode="auto">
          <a:xfrm>
            <a:off x="6096000" y="1981200"/>
            <a:ext cx="304800" cy="2438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9" name="Rectangle 18"/>
          <p:cNvSpPr/>
          <p:nvPr/>
        </p:nvSpPr>
        <p:spPr bwMode="auto">
          <a:xfrm>
            <a:off x="2209800" y="1905000"/>
            <a:ext cx="381000" cy="2514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20" name="Rectangle 19"/>
          <p:cNvSpPr/>
          <p:nvPr/>
        </p:nvSpPr>
        <p:spPr bwMode="auto">
          <a:xfrm>
            <a:off x="4343400" y="1752600"/>
            <a:ext cx="304800" cy="2667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21" name="Rectangle 20"/>
          <p:cNvSpPr/>
          <p:nvPr/>
        </p:nvSpPr>
        <p:spPr bwMode="auto">
          <a:xfrm>
            <a:off x="6324600" y="2057400"/>
            <a:ext cx="381000" cy="23622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cxnSp>
        <p:nvCxnSpPr>
          <p:cNvPr id="15" name="Straight Connector 14"/>
          <p:cNvCxnSpPr/>
          <p:nvPr/>
        </p:nvCxnSpPr>
        <p:spPr bwMode="auto">
          <a:xfrm flipH="1" flipV="1">
            <a:off x="4191000" y="1981200"/>
            <a:ext cx="457200" cy="3200400"/>
          </a:xfrm>
          <a:prstGeom prst="line">
            <a:avLst/>
          </a:prstGeom>
          <a:solidFill>
            <a:srgbClr val="D34817"/>
          </a:solidFill>
          <a:ln w="38100" cap="flat" cmpd="sng" algn="ctr">
            <a:solidFill>
              <a:srgbClr val="D34817">
                <a:shade val="50000"/>
              </a:srgbClr>
            </a:solidFill>
            <a:prstDash val="solid"/>
          </a:ln>
          <a:effectLst/>
        </p:spPr>
      </p:cxnSp>
      <p:sp>
        <p:nvSpPr>
          <p:cNvPr id="11" name="Line Callout 2 (Border and Accent Bar) 10"/>
          <p:cNvSpPr/>
          <p:nvPr/>
        </p:nvSpPr>
        <p:spPr>
          <a:xfrm>
            <a:off x="304800" y="5105400"/>
            <a:ext cx="3886200" cy="1143000"/>
          </a:xfrm>
          <a:prstGeom prst="accentBorderCallout2">
            <a:avLst>
              <a:gd name="adj1" fmla="val 4957"/>
              <a:gd name="adj2" fmla="val 106035"/>
              <a:gd name="adj3" fmla="val 4957"/>
              <a:gd name="adj4" fmla="val 116666"/>
              <a:gd name="adj5" fmla="val -221960"/>
              <a:gd name="adj6" fmla="val 151096"/>
            </a:avLst>
          </a:prstGeom>
          <a:solidFill>
            <a:srgbClr val="D34817"/>
          </a:solidFill>
          <a:ln w="38100" cap="flat" cmpd="sng" algn="ctr">
            <a:solidFill>
              <a:srgbClr val="D34817">
                <a:shade val="50000"/>
              </a:srgbClr>
            </a:solidFill>
            <a:prstDash val="solid"/>
          </a:ln>
          <a:effectLst/>
        </p:spPr>
        <p:txBody>
          <a:bodyPr rtlCol="0" anchor="ctr"/>
          <a:lstStyle/>
          <a:p>
            <a:r>
              <a:rPr lang="en-US" sz="2400" b="1" dirty="0" smtClean="0">
                <a:solidFill>
                  <a:srgbClr val="FFFFFF"/>
                </a:solidFill>
                <a:latin typeface="Perpetua" pitchFamily="18" charset="0"/>
              </a:rPr>
              <a:t>Adjusted Clustering improves recall without reducing precision much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3" presetClass="exit" presetSubtype="10" fill="hold" grpId="0" nodeType="withEffect">
                                  <p:stCondLst>
                                    <p:cond delay="0"/>
                                  </p:stCondLst>
                                  <p:childTnLst>
                                    <p:animEffect transition="out" filter="blinds(horizontal)">
                                      <p:cBhvr>
                                        <p:cTn id="9" dur="500"/>
                                        <p:tgtEl>
                                          <p:spTgt spid="14"/>
                                        </p:tgtEl>
                                      </p:cBhvr>
                                    </p:animEffect>
                                    <p:set>
                                      <p:cBhvr>
                                        <p:cTn id="10" dur="1" fill="hold">
                                          <p:stCondLst>
                                            <p:cond delay="499"/>
                                          </p:stCondLst>
                                        </p:cTn>
                                        <p:tgtEl>
                                          <p:spTgt spid="14"/>
                                        </p:tgtEl>
                                        <p:attrNameLst>
                                          <p:attrName>style.visibility</p:attrName>
                                        </p:attrNameLst>
                                      </p:cBhvr>
                                      <p:to>
                                        <p:strVal val="hidden"/>
                                      </p:to>
                                    </p:set>
                                  </p:childTnLst>
                                </p:cTn>
                              </p:par>
                              <p:par>
                                <p:cTn id="11" presetID="3" presetClass="exit" presetSubtype="10" fill="hold" grpId="0" nodeType="withEffect">
                                  <p:stCondLst>
                                    <p:cond delay="0"/>
                                  </p:stCondLst>
                                  <p:childTnLst>
                                    <p:animEffect transition="out" filter="blinds(horizontal)">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par>
                                <p:cTn id="14" presetID="1" presetClass="entr" presetSubtype="0"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0" nodeType="clickEffect">
                                  <p:stCondLst>
                                    <p:cond delay="0"/>
                                  </p:stCondLst>
                                  <p:childTnLst>
                                    <p:animEffect transition="out" filter="blinds(horizontal)">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par>
                                <p:cTn id="23" presetID="3" presetClass="exit" presetSubtype="10" fill="hold" grpId="0" nodeType="withEffect">
                                  <p:stCondLst>
                                    <p:cond delay="0"/>
                                  </p:stCondLst>
                                  <p:childTnLst>
                                    <p:animEffect transition="out" filter="blinds(horizontal)">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par>
                                <p:cTn id="26" presetID="3" presetClass="exit" presetSubtype="10" fill="hold" grpId="0" nodeType="withEffect">
                                  <p:stCondLst>
                                    <p:cond delay="0"/>
                                  </p:stCondLst>
                                  <p:childTnLst>
                                    <p:animEffect transition="out" filter="blinds(horizontal)">
                                      <p:cBhvr>
                                        <p:cTn id="27" dur="500"/>
                                        <p:tgtEl>
                                          <p:spTgt spid="21"/>
                                        </p:tgtEl>
                                      </p:cBhvr>
                                    </p:animEffect>
                                    <p:set>
                                      <p:cBhvr>
                                        <p:cTn id="28" dur="1" fill="hold">
                                          <p:stCondLst>
                                            <p:cond delay="499"/>
                                          </p:stCondLst>
                                        </p:cTn>
                                        <p:tgtEl>
                                          <p:spTgt spid="21"/>
                                        </p:tgtEl>
                                        <p:attrNameLst>
                                          <p:attrName>style.visibility</p:attrName>
                                        </p:attrNameLst>
                                      </p:cBhvr>
                                      <p:to>
                                        <p:strVal val="hidden"/>
                                      </p:to>
                                    </p:set>
                                  </p:childTnLst>
                                </p:cTn>
                              </p:par>
                              <p:par>
                                <p:cTn id="29" presetID="1" presetClass="entr" presetSubtype="0"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0" grpId="0" animBg="1"/>
      <p:bldP spid="14" grpId="0" animBg="1"/>
      <p:bldP spid="18" grpId="0" animBg="1"/>
      <p:bldP spid="19" grpId="0" animBg="1"/>
      <p:bldP spid="20" grpId="0" animBg="1"/>
      <p:bldP spid="21" grpId="0" animBg="1"/>
      <p:bldP spid="11"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a:bodyPr>
          <a:lstStyle/>
          <a:p>
            <a:r>
              <a:rPr lang="en-US" dirty="0" smtClean="0">
                <a:effectLst>
                  <a:outerShdw blurRad="38100" dist="38100" dir="2700000" algn="tl">
                    <a:srgbClr val="000000">
                      <a:alpha val="43137"/>
                    </a:srgbClr>
                  </a:outerShdw>
                </a:effectLst>
                <a:latin typeface="Corbel" pitchFamily="34" charset="0"/>
              </a:rPr>
              <a:t>Comparison of Clustering Algorithms</a:t>
            </a:r>
            <a:endParaRPr lang="en-US"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sz="quarter" idx="1"/>
          </p:nvPr>
        </p:nvSpPr>
        <p:spPr>
          <a:xfrm>
            <a:off x="457200" y="1447800"/>
            <a:ext cx="8229600" cy="4572000"/>
          </a:xfrm>
        </p:spPr>
        <p:txBody>
          <a:bodyPr/>
          <a:lstStyle/>
          <a:p>
            <a:endParaRPr lang="en-US" dirty="0" smtClean="0"/>
          </a:p>
          <a:p>
            <a:endParaRPr lang="en-US" dirty="0"/>
          </a:p>
        </p:txBody>
      </p:sp>
      <p:graphicFrame>
        <p:nvGraphicFramePr>
          <p:cNvPr id="4" name="Chart 3"/>
          <p:cNvGraphicFramePr/>
          <p:nvPr/>
        </p:nvGraphicFramePr>
        <p:xfrm>
          <a:off x="3810000" y="2286000"/>
          <a:ext cx="487680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9" name="Line Callout 2 (Border and Accent Bar) 8"/>
          <p:cNvSpPr/>
          <p:nvPr/>
        </p:nvSpPr>
        <p:spPr>
          <a:xfrm>
            <a:off x="304800" y="2743200"/>
            <a:ext cx="2971800" cy="838200"/>
          </a:xfrm>
          <a:prstGeom prst="accentBorderCallout2">
            <a:avLst>
              <a:gd name="adj1" fmla="val 4957"/>
              <a:gd name="adj2" fmla="val 106035"/>
              <a:gd name="adj3" fmla="val 4957"/>
              <a:gd name="adj4" fmla="val 116666"/>
              <a:gd name="adj5" fmla="val 59007"/>
              <a:gd name="adj6" fmla="val 203511"/>
            </a:avLst>
          </a:prstGeom>
          <a:solidFill>
            <a:srgbClr val="D34817"/>
          </a:solidFill>
          <a:ln w="38100" cap="flat" cmpd="sng" algn="ctr">
            <a:solidFill>
              <a:srgbClr val="D34817">
                <a:shade val="50000"/>
              </a:srgbClr>
            </a:solidFill>
            <a:prstDash val="solid"/>
          </a:ln>
          <a:effectLst/>
        </p:spPr>
        <p:txBody>
          <a:bodyPr rtlCol="0" anchor="ctr"/>
          <a:lstStyle/>
          <a:p>
            <a:r>
              <a:rPr lang="en-US" sz="2400" b="1" dirty="0" smtClean="0">
                <a:solidFill>
                  <a:srgbClr val="FFFFFF"/>
                </a:solidFill>
                <a:latin typeface="Perpetua" pitchFamily="18" charset="0"/>
              </a:rPr>
              <a:t>Early has a lower precision</a:t>
            </a:r>
            <a:endParaRPr lang="en-US" sz="2400" b="1" dirty="0">
              <a:solidFill>
                <a:srgbClr val="FFFFFF"/>
              </a:solidFill>
              <a:latin typeface="Perpetua" pitchFamily="18" charset="0"/>
            </a:endParaRPr>
          </a:p>
        </p:txBody>
      </p:sp>
      <p:sp>
        <p:nvSpPr>
          <p:cNvPr id="10" name="Line Callout 2 (Border and Accent Bar) 9"/>
          <p:cNvSpPr/>
          <p:nvPr/>
        </p:nvSpPr>
        <p:spPr>
          <a:xfrm>
            <a:off x="304800" y="4876800"/>
            <a:ext cx="3124200" cy="838200"/>
          </a:xfrm>
          <a:prstGeom prst="accentBorderCallout2">
            <a:avLst>
              <a:gd name="adj1" fmla="val 4957"/>
              <a:gd name="adj2" fmla="val 106035"/>
              <a:gd name="adj3" fmla="val 4957"/>
              <a:gd name="adj4" fmla="val 116666"/>
              <a:gd name="adj5" fmla="val -20431"/>
              <a:gd name="adj6" fmla="val 248531"/>
            </a:avLst>
          </a:prstGeom>
          <a:solidFill>
            <a:srgbClr val="D34817"/>
          </a:solidFill>
          <a:ln w="38100" cap="flat" cmpd="sng" algn="ctr">
            <a:solidFill>
              <a:srgbClr val="D34817">
                <a:shade val="50000"/>
              </a:srgbClr>
            </a:solidFill>
            <a:prstDash val="solid"/>
          </a:ln>
          <a:effectLst/>
        </p:spPr>
        <p:txBody>
          <a:bodyPr rtlCol="0" anchor="ctr"/>
          <a:lstStyle/>
          <a:p>
            <a:r>
              <a:rPr lang="en-US" sz="2400" b="1" dirty="0" smtClean="0">
                <a:solidFill>
                  <a:srgbClr val="FFFFFF"/>
                </a:solidFill>
                <a:latin typeface="Perpetua" pitchFamily="18" charset="0"/>
              </a:rPr>
              <a:t>Late has a lower recall</a:t>
            </a:r>
            <a:endParaRPr lang="en-US" sz="2400" b="1" dirty="0">
              <a:solidFill>
                <a:srgbClr val="FFFFFF"/>
              </a:solidFill>
              <a:latin typeface="Perpetua" pitchFamily="18" charset="0"/>
            </a:endParaRPr>
          </a:p>
        </p:txBody>
      </p:sp>
      <p:sp>
        <p:nvSpPr>
          <p:cNvPr id="7" name="Line Callout 2 (Border and Accent Bar) 6"/>
          <p:cNvSpPr/>
          <p:nvPr/>
        </p:nvSpPr>
        <p:spPr>
          <a:xfrm>
            <a:off x="990600" y="1219200"/>
            <a:ext cx="3886200" cy="838200"/>
          </a:xfrm>
          <a:prstGeom prst="accentBorderCallout2">
            <a:avLst>
              <a:gd name="adj1" fmla="val 4957"/>
              <a:gd name="adj2" fmla="val 106035"/>
              <a:gd name="adj3" fmla="val 4957"/>
              <a:gd name="adj4" fmla="val 116666"/>
              <a:gd name="adj5" fmla="val 312419"/>
              <a:gd name="adj6" fmla="val 186691"/>
            </a:avLst>
          </a:prstGeom>
          <a:solidFill>
            <a:srgbClr val="D34817"/>
          </a:solidFill>
          <a:ln w="38100" cap="flat" cmpd="sng" algn="ctr">
            <a:solidFill>
              <a:srgbClr val="D34817">
                <a:shade val="50000"/>
              </a:srgbClr>
            </a:solidFill>
            <a:prstDash val="solid"/>
          </a:ln>
          <a:effectLst/>
        </p:spPr>
        <p:txBody>
          <a:bodyPr rtlCol="0" anchor="ctr"/>
          <a:lstStyle/>
          <a:p>
            <a:r>
              <a:rPr lang="en-US" sz="2400" b="1" dirty="0" smtClean="0">
                <a:solidFill>
                  <a:srgbClr val="FFFFFF"/>
                </a:solidFill>
                <a:latin typeface="Perpetua" pitchFamily="18" charset="0"/>
              </a:rPr>
              <a:t>Adjust improves over both</a:t>
            </a:r>
            <a:endParaRPr lang="en-US" sz="2400" b="1" dirty="0">
              <a:solidFill>
                <a:srgbClr val="FFFFFF"/>
              </a:solidFill>
              <a:latin typeface="Perpetua"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linds(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linds(horizont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0"/>
            <a:ext cx="7772400" cy="1143000"/>
          </a:xfrm>
        </p:spPr>
        <p:txBody>
          <a:bodyPr>
            <a:normAutofit/>
          </a:bodyPr>
          <a:lstStyle/>
          <a:p>
            <a:r>
              <a:rPr lang="en-US" dirty="0" smtClean="0">
                <a:effectLst>
                  <a:outerShdw blurRad="38100" dist="38100" dir="2700000" algn="tl">
                    <a:srgbClr val="000000">
                      <a:alpha val="43137"/>
                    </a:srgbClr>
                  </a:outerShdw>
                </a:effectLst>
                <a:latin typeface="Corbel" pitchFamily="34" charset="0"/>
              </a:rPr>
              <a:t>Accuracy on DBLP Data – Xin Dong</a:t>
            </a:r>
            <a:endParaRPr lang="en-US"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sz="quarter" idx="1"/>
          </p:nvPr>
        </p:nvSpPr>
        <p:spPr>
          <a:xfrm>
            <a:off x="838200" y="1219200"/>
            <a:ext cx="7772400" cy="2362200"/>
          </a:xfrm>
        </p:spPr>
        <p:txBody>
          <a:bodyPr/>
          <a:lstStyle/>
          <a:p>
            <a:r>
              <a:rPr lang="en-US" sz="2800" dirty="0" smtClean="0">
                <a:latin typeface="Corbel" pitchFamily="34" charset="0"/>
              </a:rPr>
              <a:t>Data set: Xin Dong data set from DBLP</a:t>
            </a:r>
          </a:p>
          <a:p>
            <a:pPr lvl="1"/>
            <a:r>
              <a:rPr lang="en-US" sz="2800" dirty="0" smtClean="0">
                <a:latin typeface="Corbel" pitchFamily="34" charset="0"/>
              </a:rPr>
              <a:t>72 records,  8 entities, in 1991-2010</a:t>
            </a:r>
          </a:p>
          <a:p>
            <a:pPr lvl="1"/>
            <a:r>
              <a:rPr lang="en-US" sz="2800" dirty="0" smtClean="0">
                <a:latin typeface="Corbel" pitchFamily="34" charset="0"/>
              </a:rPr>
              <a:t>Compare name, affiliation, title &amp; co-authors</a:t>
            </a:r>
          </a:p>
          <a:p>
            <a:r>
              <a:rPr lang="en-US" sz="2800" dirty="0" smtClean="0">
                <a:latin typeface="Corbel" pitchFamily="34" charset="0"/>
              </a:rPr>
              <a:t>Golden standard: by manually checking </a:t>
            </a:r>
          </a:p>
          <a:p>
            <a:endParaRPr lang="en-US" sz="2000" dirty="0">
              <a:latin typeface="Corbel" pitchFamily="34" charset="0"/>
            </a:endParaRPr>
          </a:p>
        </p:txBody>
      </p:sp>
      <p:graphicFrame>
        <p:nvGraphicFramePr>
          <p:cNvPr id="4" name="Chart 3"/>
          <p:cNvGraphicFramePr/>
          <p:nvPr/>
        </p:nvGraphicFramePr>
        <p:xfrm>
          <a:off x="4114800" y="3352800"/>
          <a:ext cx="4419600" cy="3200400"/>
        </p:xfrm>
        <a:graphic>
          <a:graphicData uri="http://schemas.openxmlformats.org/drawingml/2006/chart">
            <c:chart xmlns:c="http://schemas.openxmlformats.org/drawingml/2006/chart" xmlns:r="http://schemas.openxmlformats.org/officeDocument/2006/relationships" r:id="rId3"/>
          </a:graphicData>
        </a:graphic>
      </p:graphicFrame>
      <p:sp>
        <p:nvSpPr>
          <p:cNvPr id="6" name="Line Callout 2 (Border and Accent Bar) 5"/>
          <p:cNvSpPr/>
          <p:nvPr/>
        </p:nvSpPr>
        <p:spPr>
          <a:xfrm>
            <a:off x="381000" y="3886200"/>
            <a:ext cx="2895600" cy="1143000"/>
          </a:xfrm>
          <a:prstGeom prst="accentBorderCallout2">
            <a:avLst>
              <a:gd name="adj1" fmla="val 4957"/>
              <a:gd name="adj2" fmla="val 106035"/>
              <a:gd name="adj3" fmla="val 4957"/>
              <a:gd name="adj4" fmla="val 116666"/>
              <a:gd name="adj5" fmla="val 15948"/>
              <a:gd name="adj6" fmla="val 183792"/>
            </a:avLst>
          </a:prstGeom>
          <a:solidFill>
            <a:srgbClr val="D34817"/>
          </a:solidFill>
          <a:ln w="38100" cap="flat" cmpd="sng" algn="ctr">
            <a:solidFill>
              <a:srgbClr val="D34817">
                <a:shade val="50000"/>
              </a:srgbClr>
            </a:solidFill>
            <a:prstDash val="solid"/>
          </a:ln>
          <a:effectLst/>
        </p:spPr>
        <p:txBody>
          <a:bodyPr rtlCol="0" anchor="ctr"/>
          <a:lstStyle/>
          <a:p>
            <a:r>
              <a:rPr lang="en-US" sz="2400" b="1" dirty="0" smtClean="0">
                <a:solidFill>
                  <a:srgbClr val="FFFFFF"/>
                </a:solidFill>
                <a:latin typeface="Perpetua" pitchFamily="18" charset="0"/>
              </a:rPr>
              <a:t>Adjust improves over baseline by</a:t>
            </a:r>
          </a:p>
          <a:p>
            <a:r>
              <a:rPr lang="en-US" sz="2400" b="1" dirty="0" smtClean="0">
                <a:solidFill>
                  <a:srgbClr val="FFFFFF"/>
                </a:solidFill>
                <a:latin typeface="Perpetua" pitchFamily="18" charset="0"/>
              </a:rPr>
              <a:t>37-43%</a:t>
            </a:r>
            <a:endParaRPr lang="en-US" sz="2400" b="1" dirty="0">
              <a:solidFill>
                <a:srgbClr val="FFFFFF"/>
              </a:solidFill>
              <a:latin typeface="Perpetua" pitchFamily="18" charset="0"/>
            </a:endParaRP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rbel" pitchFamily="34" charset="0"/>
              </a:rPr>
              <a:t>Error We Fixed</a:t>
            </a:r>
            <a:endParaRPr lang="en-US" dirty="0">
              <a:effectLst>
                <a:outerShdw blurRad="38100" dist="38100" dir="2700000" algn="tl">
                  <a:srgbClr val="000000">
                    <a:alpha val="43137"/>
                  </a:srgbClr>
                </a:outerShdw>
              </a:effectLst>
              <a:latin typeface="Corbel" pitchFamily="34" charset="0"/>
            </a:endParaRPr>
          </a:p>
        </p:txBody>
      </p:sp>
      <p:pic>
        <p:nvPicPr>
          <p:cNvPr id="2050" name="Picture 2"/>
          <p:cNvPicPr>
            <a:picLocks noChangeAspect="1" noChangeArrowheads="1"/>
          </p:cNvPicPr>
          <p:nvPr/>
        </p:nvPicPr>
        <p:blipFill>
          <a:blip r:embed="rId3" cstate="print"/>
          <a:srcRect/>
          <a:stretch>
            <a:fillRect/>
          </a:stretch>
        </p:blipFill>
        <p:spPr bwMode="auto">
          <a:xfrm>
            <a:off x="252413" y="1776413"/>
            <a:ext cx="8639175" cy="4014787"/>
          </a:xfrm>
          <a:prstGeom prst="rect">
            <a:avLst/>
          </a:prstGeom>
          <a:noFill/>
          <a:ln w="9525">
            <a:noFill/>
            <a:miter lim="800000"/>
            <a:headEnd/>
            <a:tailEnd/>
          </a:ln>
        </p:spPr>
      </p:pic>
      <p:sp>
        <p:nvSpPr>
          <p:cNvPr id="5" name="Rounded Rectangle 4"/>
          <p:cNvSpPr/>
          <p:nvPr/>
        </p:nvSpPr>
        <p:spPr>
          <a:xfrm>
            <a:off x="228600" y="2590800"/>
            <a:ext cx="8686800" cy="9906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p:cNvCxnSpPr/>
          <p:nvPr/>
        </p:nvCxnSpPr>
        <p:spPr>
          <a:xfrm rot="5400000">
            <a:off x="2896394" y="4723606"/>
            <a:ext cx="22860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
        <p:nvSpPr>
          <p:cNvPr id="8" name="TextBox 7"/>
          <p:cNvSpPr txBox="1"/>
          <p:nvPr/>
        </p:nvSpPr>
        <p:spPr>
          <a:xfrm>
            <a:off x="838200" y="5943600"/>
            <a:ext cx="7772400" cy="830997"/>
          </a:xfrm>
          <a:prstGeom prst="rect">
            <a:avLst/>
          </a:prstGeom>
          <a:noFill/>
        </p:spPr>
        <p:txBody>
          <a:bodyPr wrap="square" rtlCol="0">
            <a:spAutoFit/>
          </a:bodyPr>
          <a:lstStyle/>
          <a:p>
            <a:r>
              <a:rPr lang="en-US" sz="2400" b="1" dirty="0" smtClean="0">
                <a:solidFill>
                  <a:srgbClr val="FF0000"/>
                </a:solidFill>
                <a:latin typeface="Corbel" pitchFamily="34" charset="0"/>
              </a:rPr>
              <a:t>Records with affiliation University of Nebraska–Lincoln</a:t>
            </a:r>
          </a:p>
          <a:p>
            <a:r>
              <a:rPr lang="en-US" sz="2400" b="1" dirty="0" smtClean="0">
                <a:solidFill>
                  <a:srgbClr val="FF0000"/>
                </a:solidFill>
                <a:latin typeface="Corbel" pitchFamily="34" charset="0"/>
              </a:rPr>
              <a:t> </a:t>
            </a:r>
            <a:endParaRPr lang="en-US" sz="2400" b="1" dirty="0">
              <a:solidFill>
                <a:srgbClr val="FF0000"/>
              </a:solidFill>
              <a:latin typeface="Corbe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3886200"/>
            <a:ext cx="8685391" cy="584775"/>
          </a:xfrm>
          <a:prstGeom prst="rect">
            <a:avLst/>
          </a:prstGeom>
          <a:noFill/>
        </p:spPr>
        <p:txBody>
          <a:bodyPr wrap="none" rtlCol="0">
            <a:spAutoFit/>
          </a:bodyPr>
          <a:lstStyle/>
          <a:p>
            <a:r>
              <a:rPr lang="en-US" sz="3200" b="1" dirty="0" smtClean="0"/>
              <a:t>Sorry, no entry is found for Xin Dong</a:t>
            </a:r>
            <a:endParaRPr lang="en-US" sz="3200" b="1" dirty="0"/>
          </a:p>
        </p:txBody>
      </p:sp>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rbel" pitchFamily="34" charset="0"/>
              </a:rPr>
              <a:t>Real Stories (III)</a:t>
            </a:r>
            <a:endParaRPr lang="en-US"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sz="quarter" idx="1"/>
          </p:nvPr>
        </p:nvSpPr>
        <p:spPr>
          <a:xfrm>
            <a:off x="304800" y="1143000"/>
            <a:ext cx="8534400" cy="5105400"/>
          </a:xfrm>
        </p:spPr>
        <p:txBody>
          <a:bodyPr>
            <a:normAutofit/>
          </a:bodyPr>
          <a:lstStyle/>
          <a:p>
            <a:r>
              <a:rPr lang="en-US" sz="3600" dirty="0" smtClean="0">
                <a:latin typeface="Corbel" pitchFamily="34" charset="0"/>
              </a:rPr>
              <a:t>Lab visiting </a:t>
            </a:r>
            <a:endParaRPr lang="en-US" sz="3600" dirty="0">
              <a:latin typeface="Corbel" pitchFamily="34" charset="0"/>
            </a:endParaRPr>
          </a:p>
        </p:txBody>
      </p:sp>
      <p:pic>
        <p:nvPicPr>
          <p:cNvPr id="6" name="Picture 3"/>
          <p:cNvPicPr>
            <a:picLocks noChangeAspect="1" noChangeArrowheads="1"/>
          </p:cNvPicPr>
          <p:nvPr/>
        </p:nvPicPr>
        <p:blipFill>
          <a:blip r:embed="rId3" cstate="print"/>
          <a:srcRect/>
          <a:stretch>
            <a:fillRect/>
          </a:stretch>
        </p:blipFill>
        <p:spPr bwMode="auto">
          <a:xfrm>
            <a:off x="152400" y="1447800"/>
            <a:ext cx="8820150" cy="4514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rbel" pitchFamily="34" charset="0"/>
              </a:rPr>
              <a:t>We Only Made One Mistake</a:t>
            </a:r>
            <a:endParaRPr lang="en-US"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sz="quarter" idx="1"/>
          </p:nvPr>
        </p:nvSpPr>
        <p:spPr/>
        <p:txBody>
          <a:bodyPr/>
          <a:lstStyle/>
          <a:p>
            <a:endParaRPr lang="en-US"/>
          </a:p>
        </p:txBody>
      </p:sp>
      <p:pic>
        <p:nvPicPr>
          <p:cNvPr id="1027" name="Picture 3"/>
          <p:cNvPicPr>
            <a:picLocks noChangeAspect="1" noChangeArrowheads="1"/>
          </p:cNvPicPr>
          <p:nvPr/>
        </p:nvPicPr>
        <p:blipFill>
          <a:blip r:embed="rId3" cstate="print"/>
          <a:srcRect/>
          <a:stretch>
            <a:fillRect/>
          </a:stretch>
        </p:blipFill>
        <p:spPr bwMode="auto">
          <a:xfrm>
            <a:off x="242888" y="1419224"/>
            <a:ext cx="8658225" cy="4676775"/>
          </a:xfrm>
          <a:prstGeom prst="rect">
            <a:avLst/>
          </a:prstGeom>
          <a:noFill/>
          <a:ln w="9525">
            <a:noFill/>
            <a:miter lim="800000"/>
            <a:headEnd/>
            <a:tailEnd/>
          </a:ln>
        </p:spPr>
      </p:pic>
      <p:sp>
        <p:nvSpPr>
          <p:cNvPr id="6" name="Rounded Rectangle 5"/>
          <p:cNvSpPr/>
          <p:nvPr/>
        </p:nvSpPr>
        <p:spPr>
          <a:xfrm>
            <a:off x="228600" y="4038600"/>
            <a:ext cx="8686800" cy="990600"/>
          </a:xfrm>
          <a:prstGeom prst="round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066800" y="6172200"/>
            <a:ext cx="7315200" cy="461665"/>
          </a:xfrm>
          <a:prstGeom prst="rect">
            <a:avLst/>
          </a:prstGeom>
          <a:noFill/>
        </p:spPr>
        <p:txBody>
          <a:bodyPr wrap="square" rtlCol="0">
            <a:spAutoFit/>
          </a:bodyPr>
          <a:lstStyle/>
          <a:p>
            <a:r>
              <a:rPr lang="en-US" sz="2400" b="1" dirty="0" smtClean="0">
                <a:solidFill>
                  <a:srgbClr val="FF0000"/>
                </a:solidFill>
                <a:latin typeface="Corbel" pitchFamily="34" charset="0"/>
              </a:rPr>
              <a:t>Author’s affiliation on Journal papers are out of date </a:t>
            </a:r>
            <a:endParaRPr lang="en-US" sz="2400" b="1" dirty="0">
              <a:solidFill>
                <a:srgbClr val="FF0000"/>
              </a:solidFill>
              <a:latin typeface="Corbel" pitchFamily="34" charset="0"/>
            </a:endParaRPr>
          </a:p>
        </p:txBody>
      </p:sp>
      <p:cxnSp>
        <p:nvCxnSpPr>
          <p:cNvPr id="9" name="Straight Arrow Connector 8"/>
          <p:cNvCxnSpPr/>
          <p:nvPr/>
        </p:nvCxnSpPr>
        <p:spPr>
          <a:xfrm rot="5400000">
            <a:off x="3429000" y="5638800"/>
            <a:ext cx="121920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152400"/>
            <a:ext cx="7391400" cy="762000"/>
          </a:xfrm>
        </p:spPr>
        <p:txBody>
          <a:bodyPr/>
          <a:lstStyle/>
          <a:p>
            <a:r>
              <a:rPr lang="en-US" dirty="0" smtClean="0">
                <a:effectLst>
                  <a:outerShdw blurRad="38100" dist="38100" dir="2700000" algn="tl">
                    <a:srgbClr val="000000">
                      <a:alpha val="43137"/>
                    </a:srgbClr>
                  </a:outerShdw>
                </a:effectLst>
                <a:latin typeface="Corbel" pitchFamily="34" charset="0"/>
              </a:rPr>
              <a:t>Accuracy on DBLP Data (Wei Wang) </a:t>
            </a:r>
            <a:endParaRPr lang="en-US"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sz="quarter" idx="1"/>
          </p:nvPr>
        </p:nvSpPr>
        <p:spPr>
          <a:xfrm>
            <a:off x="304800" y="1219200"/>
            <a:ext cx="8534400" cy="2362200"/>
          </a:xfrm>
        </p:spPr>
        <p:txBody>
          <a:bodyPr/>
          <a:lstStyle/>
          <a:p>
            <a:r>
              <a:rPr lang="en-US" sz="2800" dirty="0" smtClean="0">
                <a:latin typeface="Corbel" pitchFamily="34" charset="0"/>
              </a:rPr>
              <a:t>Data set: Wei Wang data set from DBLP</a:t>
            </a:r>
          </a:p>
          <a:p>
            <a:pPr lvl="1"/>
            <a:r>
              <a:rPr lang="en-US" sz="2600" dirty="0" smtClean="0">
                <a:latin typeface="Corbel" pitchFamily="34" charset="0"/>
              </a:rPr>
              <a:t>738 records, 18 entities + potpourri, in 1992-2011</a:t>
            </a:r>
          </a:p>
          <a:p>
            <a:pPr lvl="1"/>
            <a:r>
              <a:rPr lang="en-US" sz="2600" dirty="0" smtClean="0">
                <a:latin typeface="Corbel" pitchFamily="34" charset="0"/>
              </a:rPr>
              <a:t>Compare name, affiliation &amp; co-authors</a:t>
            </a:r>
          </a:p>
          <a:p>
            <a:r>
              <a:rPr lang="en-US" sz="2800" dirty="0" smtClean="0">
                <a:latin typeface="Corbel" pitchFamily="34" charset="0"/>
              </a:rPr>
              <a:t>Golden standard: from DBLP + manually checking</a:t>
            </a:r>
          </a:p>
          <a:p>
            <a:endParaRPr lang="en-US" dirty="0">
              <a:latin typeface="Corbel" pitchFamily="34" charset="0"/>
            </a:endParaRPr>
          </a:p>
        </p:txBody>
      </p:sp>
      <p:graphicFrame>
        <p:nvGraphicFramePr>
          <p:cNvPr id="6" name="Chart 5"/>
          <p:cNvGraphicFramePr/>
          <p:nvPr/>
        </p:nvGraphicFramePr>
        <p:xfrm>
          <a:off x="4343400" y="3352800"/>
          <a:ext cx="4343400" cy="3276600"/>
        </p:xfrm>
        <a:graphic>
          <a:graphicData uri="http://schemas.openxmlformats.org/drawingml/2006/chart">
            <c:chart xmlns:c="http://schemas.openxmlformats.org/drawingml/2006/chart" xmlns:r="http://schemas.openxmlformats.org/officeDocument/2006/relationships" r:id="rId3"/>
          </a:graphicData>
        </a:graphic>
      </p:graphicFrame>
      <p:sp>
        <p:nvSpPr>
          <p:cNvPr id="9" name="Line Callout 2 (Border and Accent Bar) 8"/>
          <p:cNvSpPr/>
          <p:nvPr/>
        </p:nvSpPr>
        <p:spPr>
          <a:xfrm>
            <a:off x="457200" y="3657600"/>
            <a:ext cx="2895600" cy="1143000"/>
          </a:xfrm>
          <a:prstGeom prst="accentBorderCallout2">
            <a:avLst>
              <a:gd name="adj1" fmla="val 4957"/>
              <a:gd name="adj2" fmla="val 106035"/>
              <a:gd name="adj3" fmla="val 4957"/>
              <a:gd name="adj4" fmla="val 116666"/>
              <a:gd name="adj5" fmla="val 29741"/>
              <a:gd name="adj6" fmla="val 184881"/>
            </a:avLst>
          </a:prstGeom>
          <a:solidFill>
            <a:srgbClr val="D34817"/>
          </a:solidFill>
          <a:ln w="38100" cap="flat" cmpd="sng" algn="ctr">
            <a:solidFill>
              <a:srgbClr val="D34817">
                <a:shade val="50000"/>
              </a:srgbClr>
            </a:solidFill>
            <a:prstDash val="solid"/>
          </a:ln>
          <a:effectLst/>
        </p:spPr>
        <p:txBody>
          <a:bodyPr rtlCol="0" anchor="ctr"/>
          <a:lstStyle/>
          <a:p>
            <a:r>
              <a:rPr lang="en-US" sz="2400" b="1" dirty="0" smtClean="0">
                <a:solidFill>
                  <a:srgbClr val="FFFFFF"/>
                </a:solidFill>
                <a:latin typeface="Perpetua" pitchFamily="18" charset="0"/>
              </a:rPr>
              <a:t>Adjust improves over baseline by</a:t>
            </a:r>
          </a:p>
          <a:p>
            <a:r>
              <a:rPr lang="en-US" sz="2400" b="1" dirty="0" smtClean="0">
                <a:solidFill>
                  <a:srgbClr val="FFFFFF"/>
                </a:solidFill>
                <a:latin typeface="Perpetua" pitchFamily="18" charset="0"/>
              </a:rPr>
              <a:t>11-15%</a:t>
            </a:r>
            <a:endParaRPr lang="en-US" sz="2400" b="1" dirty="0">
              <a:solidFill>
                <a:srgbClr val="FFFFFF"/>
              </a:solidFill>
              <a:latin typeface="Perpetua" pitchFamily="18" charset="0"/>
            </a:endParaRPr>
          </a:p>
        </p:txBody>
      </p:sp>
      <p:sp>
        <p:nvSpPr>
          <p:cNvPr id="10" name="Line Callout 2 (Border and Accent Bar) 9"/>
          <p:cNvSpPr/>
          <p:nvPr/>
        </p:nvSpPr>
        <p:spPr>
          <a:xfrm>
            <a:off x="457200" y="4953000"/>
            <a:ext cx="2895600" cy="1143000"/>
          </a:xfrm>
          <a:prstGeom prst="accentBorderCallout2">
            <a:avLst>
              <a:gd name="adj1" fmla="val 4957"/>
              <a:gd name="adj2" fmla="val 106035"/>
              <a:gd name="adj3" fmla="val 4957"/>
              <a:gd name="adj4" fmla="val 116666"/>
              <a:gd name="adj5" fmla="val -86121"/>
              <a:gd name="adj6" fmla="val 230072"/>
            </a:avLst>
          </a:prstGeom>
          <a:solidFill>
            <a:srgbClr val="D34817"/>
          </a:solidFill>
          <a:ln w="38100" cap="flat" cmpd="sng" algn="ctr">
            <a:solidFill>
              <a:srgbClr val="D34817">
                <a:shade val="50000"/>
              </a:srgbClr>
            </a:solidFill>
            <a:prstDash val="solid"/>
          </a:ln>
          <a:effectLst/>
        </p:spPr>
        <p:txBody>
          <a:bodyPr rtlCol="0" anchor="ctr"/>
          <a:lstStyle/>
          <a:p>
            <a:r>
              <a:rPr lang="en-US" sz="2400" b="1" dirty="0" smtClean="0">
                <a:solidFill>
                  <a:srgbClr val="FFFFFF"/>
                </a:solidFill>
                <a:latin typeface="Perpetua" pitchFamily="18" charset="0"/>
              </a:rPr>
              <a:t>High precision (.98) and high recall (.97)</a:t>
            </a:r>
            <a:endParaRPr lang="en-US" sz="2400" b="1" dirty="0">
              <a:solidFill>
                <a:srgbClr val="FFFFFF"/>
              </a:solidFill>
              <a:latin typeface="Perpetua" pitchFamily="18" charset="0"/>
            </a:endParaRPr>
          </a:p>
        </p:txBody>
      </p:sp>
      <p:cxnSp>
        <p:nvCxnSpPr>
          <p:cNvPr id="12" name="Straight Connector 11"/>
          <p:cNvCxnSpPr/>
          <p:nvPr/>
        </p:nvCxnSpPr>
        <p:spPr>
          <a:xfrm flipV="1">
            <a:off x="3810000" y="4114800"/>
            <a:ext cx="4419600" cy="914400"/>
          </a:xfrm>
          <a:prstGeom prst="line">
            <a:avLst/>
          </a:prstGeom>
          <a:solidFill>
            <a:srgbClr val="D34817"/>
          </a:solidFill>
          <a:ln w="38100" cap="flat" cmpd="sng" algn="ctr">
            <a:solidFill>
              <a:srgbClr val="D34817">
                <a:shade val="50000"/>
              </a:srgbClr>
            </a:solidFill>
            <a:prstDash val="solid"/>
          </a:ln>
          <a:effectLst/>
        </p:spPr>
      </p:cxn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rbel" pitchFamily="34" charset="0"/>
              </a:rPr>
              <a:t>Mistakes We Made</a:t>
            </a:r>
            <a:endParaRPr lang="en-US" dirty="0">
              <a:effectLst>
                <a:outerShdw blurRad="38100" dist="38100" dir="2700000" algn="tl">
                  <a:srgbClr val="000000">
                    <a:alpha val="43137"/>
                  </a:srgbClr>
                </a:outerShdw>
              </a:effectLst>
              <a:latin typeface="Corbel" pitchFamily="34" charset="0"/>
            </a:endParaRPr>
          </a:p>
        </p:txBody>
      </p:sp>
      <p:pic>
        <p:nvPicPr>
          <p:cNvPr id="4" name="Picture 5"/>
          <p:cNvPicPr>
            <a:picLocks noChangeAspect="1" noChangeArrowheads="1"/>
          </p:cNvPicPr>
          <p:nvPr/>
        </p:nvPicPr>
        <p:blipFill>
          <a:blip r:embed="rId3" cstate="print"/>
          <a:srcRect/>
          <a:stretch>
            <a:fillRect/>
          </a:stretch>
        </p:blipFill>
        <p:spPr bwMode="auto">
          <a:xfrm>
            <a:off x="762000" y="1295400"/>
            <a:ext cx="7391400" cy="5181600"/>
          </a:xfrm>
          <a:prstGeom prst="rect">
            <a:avLst/>
          </a:prstGeom>
          <a:noFill/>
          <a:ln w="9525">
            <a:noFill/>
            <a:miter lim="800000"/>
            <a:headEnd/>
            <a:tailEnd/>
          </a:ln>
        </p:spPr>
      </p:pic>
      <p:cxnSp>
        <p:nvCxnSpPr>
          <p:cNvPr id="6" name="Elbow Connector 5"/>
          <p:cNvCxnSpPr/>
          <p:nvPr/>
        </p:nvCxnSpPr>
        <p:spPr>
          <a:xfrm>
            <a:off x="1143000" y="3124200"/>
            <a:ext cx="4419600" cy="1588"/>
          </a:xfrm>
          <a:prstGeom prst="bentConnector3">
            <a:avLst>
              <a:gd name="adj1" fmla="val 50000"/>
            </a:avLst>
          </a:prstGeom>
          <a:ln>
            <a:solidFill>
              <a:srgbClr val="C0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8" name="Elbow Connector 7"/>
          <p:cNvCxnSpPr/>
          <p:nvPr/>
        </p:nvCxnSpPr>
        <p:spPr>
          <a:xfrm>
            <a:off x="1143000" y="6170612"/>
            <a:ext cx="4419600" cy="1588"/>
          </a:xfrm>
          <a:prstGeom prst="bentConnector3">
            <a:avLst>
              <a:gd name="adj1" fmla="val 50000"/>
            </a:avLst>
          </a:prstGeom>
          <a:ln>
            <a:solidFill>
              <a:srgbClr val="C0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5715000" y="2647890"/>
            <a:ext cx="2667000" cy="461665"/>
          </a:xfrm>
          <a:prstGeom prst="rect">
            <a:avLst/>
          </a:prstGeom>
          <a:noFill/>
        </p:spPr>
        <p:txBody>
          <a:bodyPr wrap="square" rtlCol="0">
            <a:spAutoFit/>
          </a:bodyPr>
          <a:lstStyle/>
          <a:p>
            <a:r>
              <a:rPr lang="en-US" sz="2400" b="1" dirty="0" smtClean="0">
                <a:solidFill>
                  <a:srgbClr val="FF0000"/>
                </a:solidFill>
                <a:latin typeface="Corbel" pitchFamily="34" charset="0"/>
              </a:rPr>
              <a:t>1 record @ 2006</a:t>
            </a:r>
            <a:endParaRPr lang="en-US" sz="2400" b="1" dirty="0">
              <a:solidFill>
                <a:srgbClr val="FF0000"/>
              </a:solidFill>
              <a:latin typeface="Corbel" pitchFamily="34" charset="0"/>
            </a:endParaRPr>
          </a:p>
        </p:txBody>
      </p:sp>
      <p:sp>
        <p:nvSpPr>
          <p:cNvPr id="10" name="TextBox 9"/>
          <p:cNvSpPr txBox="1"/>
          <p:nvPr/>
        </p:nvSpPr>
        <p:spPr>
          <a:xfrm>
            <a:off x="5638800" y="6076890"/>
            <a:ext cx="3505200" cy="461665"/>
          </a:xfrm>
          <a:prstGeom prst="rect">
            <a:avLst/>
          </a:prstGeom>
          <a:noFill/>
        </p:spPr>
        <p:txBody>
          <a:bodyPr wrap="square" rtlCol="0">
            <a:spAutoFit/>
          </a:bodyPr>
          <a:lstStyle/>
          <a:p>
            <a:r>
              <a:rPr lang="en-US" sz="2400" b="1" dirty="0" smtClean="0">
                <a:solidFill>
                  <a:srgbClr val="FF0000"/>
                </a:solidFill>
                <a:latin typeface="Corbel" pitchFamily="34" charset="0"/>
              </a:rPr>
              <a:t>72 records @ 2000-2011</a:t>
            </a:r>
            <a:endParaRPr lang="en-US" sz="2400" b="1" dirty="0">
              <a:solidFill>
                <a:srgbClr val="FF0000"/>
              </a:solidFill>
              <a:latin typeface="Corbel" pitchFamily="34" charset="0"/>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276225" y="1428750"/>
            <a:ext cx="8715375" cy="51244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rbel" pitchFamily="34" charset="0"/>
              </a:rPr>
              <a:t>Mistakes We Made</a:t>
            </a:r>
            <a:endParaRPr lang="en-US" dirty="0">
              <a:effectLst>
                <a:outerShdw blurRad="38100" dist="38100" dir="2700000" algn="tl">
                  <a:srgbClr val="000000">
                    <a:alpha val="43137"/>
                  </a:srgbClr>
                </a:outerShdw>
              </a:effectLst>
              <a:latin typeface="Corbel" pitchFamily="34" charset="0"/>
            </a:endParaRPr>
          </a:p>
        </p:txBody>
      </p:sp>
      <p:cxnSp>
        <p:nvCxnSpPr>
          <p:cNvPr id="6" name="Elbow Connector 5"/>
          <p:cNvCxnSpPr/>
          <p:nvPr/>
        </p:nvCxnSpPr>
        <p:spPr>
          <a:xfrm>
            <a:off x="1447800" y="2514600"/>
            <a:ext cx="4419600" cy="1588"/>
          </a:xfrm>
          <a:prstGeom prst="bentConnector3">
            <a:avLst>
              <a:gd name="adj1" fmla="val 50000"/>
            </a:avLst>
          </a:prstGeom>
          <a:ln>
            <a:solidFill>
              <a:srgbClr val="C0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cxnSp>
        <p:nvCxnSpPr>
          <p:cNvPr id="8" name="Elbow Connector 7"/>
          <p:cNvCxnSpPr/>
          <p:nvPr/>
        </p:nvCxnSpPr>
        <p:spPr>
          <a:xfrm>
            <a:off x="1371600" y="6553200"/>
            <a:ext cx="4419600" cy="1588"/>
          </a:xfrm>
          <a:prstGeom prst="bentConnector3">
            <a:avLst>
              <a:gd name="adj1" fmla="val 50000"/>
            </a:avLst>
          </a:prstGeom>
          <a:ln>
            <a:solidFill>
              <a:srgbClr val="C0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9" name="TextBox 8"/>
          <p:cNvSpPr txBox="1"/>
          <p:nvPr/>
        </p:nvSpPr>
        <p:spPr>
          <a:xfrm>
            <a:off x="5867400" y="2286000"/>
            <a:ext cx="2667000" cy="461665"/>
          </a:xfrm>
          <a:prstGeom prst="rect">
            <a:avLst/>
          </a:prstGeom>
          <a:noFill/>
        </p:spPr>
        <p:txBody>
          <a:bodyPr wrap="square" rtlCol="0">
            <a:spAutoFit/>
          </a:bodyPr>
          <a:lstStyle/>
          <a:p>
            <a:r>
              <a:rPr lang="en-US" sz="2400" b="1" dirty="0" smtClean="0">
                <a:solidFill>
                  <a:srgbClr val="FF0000"/>
                </a:solidFill>
                <a:latin typeface="Corbel" pitchFamily="34" charset="0"/>
              </a:rPr>
              <a:t>Purdue University</a:t>
            </a:r>
            <a:endParaRPr lang="en-US" sz="2400" b="1" dirty="0">
              <a:solidFill>
                <a:srgbClr val="FF0000"/>
              </a:solidFill>
              <a:latin typeface="Corbel" pitchFamily="34" charset="0"/>
            </a:endParaRPr>
          </a:p>
        </p:txBody>
      </p:sp>
      <p:sp>
        <p:nvSpPr>
          <p:cNvPr id="10" name="TextBox 9"/>
          <p:cNvSpPr txBox="1"/>
          <p:nvPr/>
        </p:nvSpPr>
        <p:spPr>
          <a:xfrm>
            <a:off x="5867400" y="6381690"/>
            <a:ext cx="3276600" cy="461665"/>
          </a:xfrm>
          <a:prstGeom prst="rect">
            <a:avLst/>
          </a:prstGeom>
          <a:noFill/>
        </p:spPr>
        <p:txBody>
          <a:bodyPr wrap="square" rtlCol="0">
            <a:spAutoFit/>
          </a:bodyPr>
          <a:lstStyle/>
          <a:p>
            <a:r>
              <a:rPr lang="en-US" sz="2400" b="1" dirty="0" smtClean="0">
                <a:solidFill>
                  <a:srgbClr val="FF0000"/>
                </a:solidFill>
                <a:latin typeface="Corbel" pitchFamily="34" charset="0"/>
              </a:rPr>
              <a:t>Concordia University</a:t>
            </a:r>
          </a:p>
        </p:txBody>
      </p:sp>
      <p:cxnSp>
        <p:nvCxnSpPr>
          <p:cNvPr id="11" name="Elbow Connector 10"/>
          <p:cNvCxnSpPr/>
          <p:nvPr/>
        </p:nvCxnSpPr>
        <p:spPr>
          <a:xfrm>
            <a:off x="1447800" y="3657600"/>
            <a:ext cx="4114800" cy="1588"/>
          </a:xfrm>
          <a:prstGeom prst="bentConnector3">
            <a:avLst>
              <a:gd name="adj1" fmla="val 50000"/>
            </a:avLst>
          </a:prstGeom>
          <a:ln>
            <a:solidFill>
              <a:srgbClr val="C00000"/>
            </a:solidFill>
            <a:headEnd type="none" w="med" len="med"/>
            <a:tailEnd type="arrow" w="med" len="med"/>
          </a:ln>
        </p:spPr>
        <p:style>
          <a:lnRef idx="3">
            <a:schemeClr val="accent1"/>
          </a:lnRef>
          <a:fillRef idx="0">
            <a:schemeClr val="accent1"/>
          </a:fillRef>
          <a:effectRef idx="2">
            <a:schemeClr val="accent1"/>
          </a:effectRef>
          <a:fontRef idx="minor">
            <a:schemeClr val="tx1"/>
          </a:fontRef>
        </p:style>
      </p:cxnSp>
      <p:sp>
        <p:nvSpPr>
          <p:cNvPr id="12" name="TextBox 11"/>
          <p:cNvSpPr txBox="1"/>
          <p:nvPr/>
        </p:nvSpPr>
        <p:spPr>
          <a:xfrm>
            <a:off x="5638800" y="3505200"/>
            <a:ext cx="4343400" cy="461665"/>
          </a:xfrm>
          <a:prstGeom prst="rect">
            <a:avLst/>
          </a:prstGeom>
          <a:noFill/>
        </p:spPr>
        <p:txBody>
          <a:bodyPr wrap="square" rtlCol="0">
            <a:spAutoFit/>
          </a:bodyPr>
          <a:lstStyle/>
          <a:p>
            <a:r>
              <a:rPr lang="en-US" sz="2400" b="1" dirty="0" smtClean="0">
                <a:solidFill>
                  <a:srgbClr val="FF0000"/>
                </a:solidFill>
                <a:latin typeface="Corbel" pitchFamily="34" charset="0"/>
              </a:rPr>
              <a:t>Univ. of Western Ontario</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7620000" cy="1143000"/>
          </a:xfrm>
        </p:spPr>
        <p:txBody>
          <a:bodyPr>
            <a:normAutofit fontScale="90000"/>
          </a:bodyPr>
          <a:lstStyle/>
          <a:p>
            <a:r>
              <a:rPr lang="en-US" dirty="0" smtClean="0">
                <a:effectLst>
                  <a:outerShdw blurRad="38100" dist="38100" dir="2700000" algn="tl">
                    <a:srgbClr val="000000">
                      <a:alpha val="43137"/>
                    </a:srgbClr>
                  </a:outerShdw>
                </a:effectLst>
                <a:latin typeface="Corbel" pitchFamily="34" charset="0"/>
              </a:rPr>
              <a:t>Errors We Fixed … despite some mistakes</a:t>
            </a:r>
            <a:endParaRPr lang="en-US" dirty="0">
              <a:effectLst>
                <a:outerShdw blurRad="38100" dist="38100" dir="2700000" algn="tl">
                  <a:srgbClr val="000000">
                    <a:alpha val="43137"/>
                  </a:srgbClr>
                </a:outerShdw>
              </a:effectLst>
              <a:latin typeface="Corbel" pitchFamily="34" charset="0"/>
            </a:endParaRPr>
          </a:p>
        </p:txBody>
      </p:sp>
      <p:sp>
        <p:nvSpPr>
          <p:cNvPr id="3" name="Content Placeholder 2"/>
          <p:cNvSpPr>
            <a:spLocks noGrp="1"/>
          </p:cNvSpPr>
          <p:nvPr>
            <p:ph sz="quarter" idx="1"/>
          </p:nvPr>
        </p:nvSpPr>
        <p:spPr>
          <a:xfrm>
            <a:off x="152400" y="2362200"/>
            <a:ext cx="8991600" cy="3810000"/>
          </a:xfrm>
        </p:spPr>
        <p:txBody>
          <a:bodyPr>
            <a:noAutofit/>
          </a:bodyPr>
          <a:lstStyle/>
          <a:p>
            <a:r>
              <a:rPr lang="en-US" sz="2800" dirty="0" smtClean="0">
                <a:solidFill>
                  <a:srgbClr val="C00000"/>
                </a:solidFill>
                <a:latin typeface="Corbel" pitchFamily="34" charset="0"/>
              </a:rPr>
              <a:t>546</a:t>
            </a:r>
            <a:r>
              <a:rPr lang="en-US" sz="2800" dirty="0" smtClean="0">
                <a:latin typeface="Corbel" pitchFamily="34" charset="0"/>
              </a:rPr>
              <a:t> records in potpourri</a:t>
            </a:r>
          </a:p>
          <a:p>
            <a:pPr lvl="1"/>
            <a:r>
              <a:rPr lang="en-US" sz="2800" dirty="0" smtClean="0">
                <a:latin typeface="Corbel" pitchFamily="34" charset="0"/>
              </a:rPr>
              <a:t>Correctly merged </a:t>
            </a:r>
            <a:r>
              <a:rPr lang="en-US" sz="2800" dirty="0" smtClean="0">
                <a:solidFill>
                  <a:srgbClr val="C00000"/>
                </a:solidFill>
                <a:latin typeface="Corbel" pitchFamily="34" charset="0"/>
              </a:rPr>
              <a:t>63</a:t>
            </a:r>
            <a:r>
              <a:rPr lang="en-US" sz="2800" dirty="0" smtClean="0">
                <a:latin typeface="Corbel" pitchFamily="34" charset="0"/>
              </a:rPr>
              <a:t> records to existing Wei Wang entries</a:t>
            </a:r>
          </a:p>
          <a:p>
            <a:pPr lvl="1"/>
            <a:r>
              <a:rPr lang="en-US" sz="2800" dirty="0" smtClean="0">
                <a:latin typeface="Corbel" pitchFamily="34" charset="0"/>
              </a:rPr>
              <a:t>Wrongly merged </a:t>
            </a:r>
            <a:r>
              <a:rPr lang="en-US" sz="2800" dirty="0" smtClean="0">
                <a:solidFill>
                  <a:srgbClr val="C00000"/>
                </a:solidFill>
                <a:latin typeface="Corbel" pitchFamily="34" charset="0"/>
              </a:rPr>
              <a:t>61</a:t>
            </a:r>
            <a:r>
              <a:rPr lang="en-US" sz="2800" dirty="0" smtClean="0">
                <a:latin typeface="Corbel" pitchFamily="34" charset="0"/>
              </a:rPr>
              <a:t> records</a:t>
            </a:r>
          </a:p>
          <a:p>
            <a:pPr lvl="2"/>
            <a:r>
              <a:rPr lang="en-US" sz="2400" dirty="0" smtClean="0">
                <a:solidFill>
                  <a:srgbClr val="C00000"/>
                </a:solidFill>
                <a:latin typeface="Corbel" pitchFamily="34" charset="0"/>
              </a:rPr>
              <a:t>26</a:t>
            </a:r>
            <a:r>
              <a:rPr lang="en-US" sz="2400" dirty="0" smtClean="0">
                <a:latin typeface="Corbel" pitchFamily="34" charset="0"/>
              </a:rPr>
              <a:t> records: due to missing department information </a:t>
            </a:r>
          </a:p>
          <a:p>
            <a:pPr lvl="2"/>
            <a:r>
              <a:rPr lang="en-US" sz="2400" dirty="0" smtClean="0">
                <a:solidFill>
                  <a:srgbClr val="C00000"/>
                </a:solidFill>
                <a:latin typeface="Corbel" pitchFamily="34" charset="0"/>
              </a:rPr>
              <a:t>35</a:t>
            </a:r>
            <a:r>
              <a:rPr lang="en-US" sz="2400" dirty="0" smtClean="0">
                <a:latin typeface="Corbel" pitchFamily="34" charset="0"/>
              </a:rPr>
              <a:t> records: due to high similarity of affiliation </a:t>
            </a:r>
          </a:p>
          <a:p>
            <a:pPr lvl="3"/>
            <a:r>
              <a:rPr lang="en-US" sz="2400" dirty="0" smtClean="0">
                <a:latin typeface="Corbel" pitchFamily="34" charset="0"/>
              </a:rPr>
              <a:t>E.g.,  Northwest University of Science &amp; Technology</a:t>
            </a:r>
          </a:p>
          <a:p>
            <a:pPr lvl="3">
              <a:buNone/>
            </a:pPr>
            <a:r>
              <a:rPr lang="en-US" sz="2400" dirty="0" smtClean="0">
                <a:latin typeface="Corbel" pitchFamily="34" charset="0"/>
              </a:rPr>
              <a:t>		       Northeast University of Science &amp; Technology</a:t>
            </a:r>
          </a:p>
          <a:p>
            <a:pPr lvl="1"/>
            <a:r>
              <a:rPr lang="en-US" sz="2800" dirty="0" smtClean="0">
                <a:latin typeface="Corbel" pitchFamily="34" charset="0"/>
              </a:rPr>
              <a:t>Precision and recall of .94 w. consideration of these records</a:t>
            </a:r>
          </a:p>
          <a:p>
            <a:pPr lvl="3">
              <a:buNone/>
            </a:pPr>
            <a:endParaRPr lang="en-US" sz="2800" dirty="0" smtClean="0">
              <a:latin typeface="Corbel" pitchFamily="34" charset="0"/>
            </a:endParaRPr>
          </a:p>
          <a:p>
            <a:pPr lvl="2">
              <a:buNone/>
            </a:pPr>
            <a:r>
              <a:rPr lang="en-US" dirty="0" smtClean="0">
                <a:latin typeface="Corbel" pitchFamily="34" charset="0"/>
              </a:rPr>
              <a:t>   </a:t>
            </a:r>
            <a:endParaRPr lang="en-US" dirty="0">
              <a:latin typeface="Corbel" pitchFamily="34"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Demonstration</a:t>
            </a:r>
            <a:endParaRPr lang="en-US" dirty="0"/>
          </a:p>
        </p:txBody>
      </p:sp>
      <p:sp>
        <p:nvSpPr>
          <p:cNvPr id="3" name="Content Placeholder 2"/>
          <p:cNvSpPr>
            <a:spLocks noGrp="1"/>
          </p:cNvSpPr>
          <p:nvPr>
            <p:ph idx="1"/>
          </p:nvPr>
        </p:nvSpPr>
        <p:spPr/>
        <p:txBody>
          <a:bodyPr/>
          <a:lstStyle/>
          <a:p>
            <a:r>
              <a:rPr lang="en-US" dirty="0" smtClean="0">
                <a:hlinkClick r:id="rId2"/>
              </a:rPr>
              <a:t>CHRONOS</a:t>
            </a:r>
            <a:r>
              <a:rPr lang="en-US" b="1" dirty="0" smtClean="0">
                <a:hlinkClick r:id="rId2"/>
              </a:rPr>
              <a:t>: Facilitating History Discovery by Linking Temporal Records</a:t>
            </a:r>
            <a:endParaRPr lang="en-US" b="1" dirty="0" smtClean="0"/>
          </a:p>
          <a:p>
            <a:endParaRPr lang="en-US" dirty="0"/>
          </a:p>
        </p:txBody>
      </p:sp>
      <p:sp>
        <p:nvSpPr>
          <p:cNvPr id="4" name="Footer Placeholder 3"/>
          <p:cNvSpPr>
            <a:spLocks noGrp="1"/>
          </p:cNvSpPr>
          <p:nvPr>
            <p:ph type="ftr" sz="quarter" idx="10"/>
          </p:nvPr>
        </p:nvSpPr>
        <p:spPr/>
        <p:txBody>
          <a:bodyPr/>
          <a:lstStyle/>
          <a:p>
            <a:pPr>
              <a:defRPr/>
            </a:pPr>
            <a:r>
              <a:rPr lang="fr-FR" smtClean="0"/>
              <a:t>••• </a:t>
            </a:r>
            <a:r>
              <a:rPr lang="fr-FR" smtClean="0">
                <a:solidFill>
                  <a:srgbClr val="FFCC66"/>
                </a:solidFill>
              </a:rPr>
              <a:t> </a:t>
            </a:r>
            <a:r>
              <a:rPr lang="en-GB" sz="1400" b="0" smtClean="0">
                <a:solidFill>
                  <a:srgbClr val="000000"/>
                </a:solidFill>
              </a:rPr>
              <a:t>ITIS Lab  </a:t>
            </a:r>
            <a:r>
              <a:rPr lang="fr-FR" smtClean="0">
                <a:solidFill>
                  <a:srgbClr val="FFFFFF"/>
                </a:solidFill>
              </a:rPr>
              <a:t>•••</a:t>
            </a:r>
            <a:r>
              <a:rPr lang="fr-FR" smtClean="0">
                <a:solidFill>
                  <a:srgbClr val="FFCC66"/>
                </a:solidFill>
              </a:rPr>
              <a:t>  </a:t>
            </a:r>
            <a:r>
              <a:rPr lang="en-GB" sz="1400" b="0" smtClean="0">
                <a:solidFill>
                  <a:srgbClr val="FFFFFF"/>
                </a:solidFill>
              </a:rPr>
              <a:t>http://www.itis.disco.unimib.it</a:t>
            </a:r>
            <a:endParaRPr lang="en-GB" sz="1400" b="0">
              <a:solidFill>
                <a:srgbClr val="FFFFFF"/>
              </a:solidFill>
            </a:endParaRPr>
          </a:p>
        </p:txBody>
      </p:sp>
      <p:sp>
        <p:nvSpPr>
          <p:cNvPr id="5" name="Slide Number Placeholder 4"/>
          <p:cNvSpPr>
            <a:spLocks noGrp="1"/>
          </p:cNvSpPr>
          <p:nvPr>
            <p:ph type="sldNum" sz="quarter" idx="11"/>
          </p:nvPr>
        </p:nvSpPr>
        <p:spPr/>
        <p:txBody>
          <a:bodyPr/>
          <a:lstStyle/>
          <a:p>
            <a:pPr>
              <a:defRPr/>
            </a:pPr>
            <a:r>
              <a:rPr lang="fr-FR" smtClean="0">
                <a:solidFill>
                  <a:srgbClr val="FFFFFF"/>
                </a:solidFill>
              </a:rPr>
              <a:t>•••</a:t>
            </a:r>
            <a:r>
              <a:rPr lang="fr-FR" smtClean="0">
                <a:solidFill>
                  <a:srgbClr val="FFCC66"/>
                </a:solidFill>
              </a:rPr>
              <a:t> </a:t>
            </a:r>
            <a:fld id="{177843A4-1041-4596-AC67-A94DB8AF36B8}" type="slidenum">
              <a:rPr lang="fr-FR" smtClean="0">
                <a:solidFill>
                  <a:srgbClr val="FFFFFF"/>
                </a:solidFill>
              </a:rPr>
              <a:pPr>
                <a:defRPr/>
              </a:pPr>
              <a:t>45</a:t>
            </a:fld>
            <a:endParaRPr lang="fr-FR">
              <a:solidFill>
                <a:srgbClr val="000000"/>
              </a:solidFill>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sz="3000" b="1" dirty="0" smtClean="0">
                <a:solidFill>
                  <a:schemeClr val="bg1">
                    <a:lumMod val="75000"/>
                  </a:schemeClr>
                </a:solidFill>
                <a:latin typeface="Perpetua" pitchFamily="18" charset="0"/>
              </a:rPr>
              <a:t>Motivation</a:t>
            </a:r>
          </a:p>
          <a:p>
            <a:r>
              <a:rPr lang="en-US" sz="3000" b="1" dirty="0" smtClean="0">
                <a:solidFill>
                  <a:schemeClr val="bg1">
                    <a:lumMod val="75000"/>
                  </a:schemeClr>
                </a:solidFill>
                <a:latin typeface="Perpetua" pitchFamily="18" charset="0"/>
              </a:rPr>
              <a:t>Linking temporal records</a:t>
            </a:r>
          </a:p>
          <a:p>
            <a:pPr lvl="1"/>
            <a:r>
              <a:rPr lang="en-US" sz="2600" b="1" dirty="0" smtClean="0">
                <a:solidFill>
                  <a:schemeClr val="bg1">
                    <a:lumMod val="75000"/>
                  </a:schemeClr>
                </a:solidFill>
                <a:latin typeface="Perpetua" pitchFamily="18" charset="0"/>
              </a:rPr>
              <a:t>Decay</a:t>
            </a:r>
          </a:p>
          <a:p>
            <a:pPr lvl="1"/>
            <a:r>
              <a:rPr lang="en-US" sz="2600" b="1" dirty="0" smtClean="0">
                <a:solidFill>
                  <a:schemeClr val="bg1">
                    <a:lumMod val="75000"/>
                  </a:schemeClr>
                </a:solidFill>
                <a:latin typeface="Perpetua" pitchFamily="18" charset="0"/>
              </a:rPr>
              <a:t>Temporal clustering</a:t>
            </a:r>
          </a:p>
          <a:p>
            <a:pPr lvl="1"/>
            <a:r>
              <a:rPr lang="en-US" sz="2600" b="1" dirty="0" smtClean="0">
                <a:solidFill>
                  <a:schemeClr val="bg1">
                    <a:lumMod val="75000"/>
                  </a:schemeClr>
                </a:solidFill>
                <a:latin typeface="Perpetua" pitchFamily="18" charset="0"/>
              </a:rPr>
              <a:t>Demo</a:t>
            </a:r>
          </a:p>
          <a:p>
            <a:r>
              <a:rPr lang="en-US" sz="3000" b="1" dirty="0" smtClean="0">
                <a:latin typeface="Perpetua" pitchFamily="18" charset="0"/>
              </a:rPr>
              <a:t>Linking records of the same group</a:t>
            </a:r>
          </a:p>
          <a:p>
            <a:r>
              <a:rPr lang="en-US" sz="3000" b="1" dirty="0" smtClean="0">
                <a:latin typeface="Perpetua" pitchFamily="18" charset="0"/>
              </a:rPr>
              <a:t>Linking records with erroneous values</a:t>
            </a:r>
          </a:p>
          <a:p>
            <a:r>
              <a:rPr lang="en-US" sz="3000" b="1" dirty="0" smtClean="0">
                <a:latin typeface="Perpetua" pitchFamily="18" charset="0"/>
              </a:rPr>
              <a:t>Related work</a:t>
            </a:r>
          </a:p>
          <a:p>
            <a:r>
              <a:rPr lang="en-US" sz="3000" b="1" dirty="0" smtClean="0">
                <a:latin typeface="Perpetua" pitchFamily="18" charset="0"/>
              </a:rPr>
              <a:t>Conclusions</a:t>
            </a:r>
            <a:endParaRPr lang="en-US" sz="3000" b="1" dirty="0">
              <a:latin typeface="Perpetua" pitchFamily="18" charset="0"/>
            </a:endParaRPr>
          </a:p>
        </p:txBody>
      </p:sp>
      <p:sp>
        <p:nvSpPr>
          <p:cNvPr id="5" name="Slide Number Placeholder 4"/>
          <p:cNvSpPr>
            <a:spLocks noGrp="1"/>
          </p:cNvSpPr>
          <p:nvPr>
            <p:ph type="sldNum" sz="quarter" idx="11"/>
          </p:nvPr>
        </p:nvSpPr>
        <p:spPr/>
        <p:txBody>
          <a:bodyPr/>
          <a:lstStyle/>
          <a:p>
            <a:pPr>
              <a:defRPr/>
            </a:pPr>
            <a:r>
              <a:rPr lang="fr-FR" smtClean="0">
                <a:solidFill>
                  <a:srgbClr val="FFFFFF"/>
                </a:solidFill>
              </a:rPr>
              <a:t>•••</a:t>
            </a:r>
            <a:r>
              <a:rPr lang="fr-FR" smtClean="0">
                <a:solidFill>
                  <a:srgbClr val="FFCC66"/>
                </a:solidFill>
              </a:rPr>
              <a:t> </a:t>
            </a:r>
            <a:fld id="{177843A4-1041-4596-AC67-A94DB8AF36B8}" type="slidenum">
              <a:rPr lang="fr-FR" smtClean="0">
                <a:solidFill>
                  <a:srgbClr val="FFFFFF"/>
                </a:solidFill>
              </a:rPr>
              <a:pPr>
                <a:defRPr/>
              </a:pPr>
              <a:t>46</a:t>
            </a:fld>
            <a:endParaRPr lang="fr-FR">
              <a:solidFill>
                <a:srgbClr val="000000"/>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1371600" y="152400"/>
            <a:ext cx="5867400" cy="623517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r="34043"/>
          <a:stretch>
            <a:fillRect/>
          </a:stretch>
        </p:blipFill>
        <p:spPr bwMode="auto">
          <a:xfrm>
            <a:off x="4924425" y="76200"/>
            <a:ext cx="3838575" cy="6324600"/>
          </a:xfrm>
          <a:prstGeom prst="rect">
            <a:avLst/>
          </a:prstGeom>
          <a:noFill/>
          <a:ln w="9525">
            <a:noFill/>
            <a:miter lim="800000"/>
            <a:headEnd/>
            <a:tailEnd/>
          </a:ln>
        </p:spPr>
      </p:pic>
      <p:sp>
        <p:nvSpPr>
          <p:cNvPr id="7" name="TextBox 6"/>
          <p:cNvSpPr txBox="1"/>
          <p:nvPr/>
        </p:nvSpPr>
        <p:spPr>
          <a:xfrm>
            <a:off x="609600" y="2514600"/>
            <a:ext cx="8077200" cy="1371600"/>
          </a:xfrm>
          <a:prstGeom prst="rect">
            <a:avLst/>
          </a:prstGeom>
          <a:solidFill>
            <a:schemeClr val="bg1"/>
          </a:solidFill>
          <a:ln>
            <a:solidFill>
              <a:schemeClr val="bg1"/>
            </a:solidFill>
          </a:ln>
        </p:spPr>
        <p:txBody>
          <a:bodyPr wrap="square" rtlCol="0">
            <a:spAutoFit/>
          </a:bodyPr>
          <a:lstStyle/>
          <a:p>
            <a:pPr>
              <a:buFontTx/>
              <a:buChar char="-"/>
            </a:pPr>
            <a:r>
              <a:rPr lang="en-US" sz="2800" b="1" dirty="0" smtClean="0">
                <a:solidFill>
                  <a:srgbClr val="C00000"/>
                </a:solidFill>
                <a:ea typeface="ＭＳ Ｐゴシック" pitchFamily="34" charset="-128"/>
              </a:rPr>
              <a:t>Are there any business chains?</a:t>
            </a:r>
          </a:p>
          <a:p>
            <a:pPr>
              <a:buFontTx/>
              <a:buChar char="-"/>
            </a:pPr>
            <a:r>
              <a:rPr lang="en-US" sz="2800" b="1" dirty="0" smtClean="0">
                <a:solidFill>
                  <a:srgbClr val="C00000"/>
                </a:solidFill>
                <a:ea typeface="ＭＳ Ｐゴシック" pitchFamily="34" charset="-128"/>
              </a:rPr>
              <a:t>If yes, which businesses are their members? </a:t>
            </a:r>
          </a:p>
        </p:txBody>
      </p:sp>
      <p:sp>
        <p:nvSpPr>
          <p:cNvPr id="9" name="Slide Number Placeholder 8"/>
          <p:cNvSpPr>
            <a:spLocks noGrp="1"/>
          </p:cNvSpPr>
          <p:nvPr>
            <p:ph type="sldNum" sz="quarter" idx="12"/>
          </p:nvPr>
        </p:nvSpPr>
        <p:spPr/>
        <p:txBody>
          <a:bodyPr/>
          <a:lstStyle/>
          <a:p>
            <a:fld id="{B6F15528-21DE-4FAA-801E-634DDDAF4B2B}" type="slidenum">
              <a:rPr lang="en-US" smtClean="0"/>
              <a:pPr/>
              <a:t>47</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1371600" y="304800"/>
            <a:ext cx="5867400" cy="623517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r="34043"/>
          <a:stretch>
            <a:fillRect/>
          </a:stretch>
        </p:blipFill>
        <p:spPr bwMode="auto">
          <a:xfrm>
            <a:off x="4924425" y="228600"/>
            <a:ext cx="3838575" cy="6324600"/>
          </a:xfrm>
          <a:prstGeom prst="rect">
            <a:avLst/>
          </a:prstGeom>
          <a:noFill/>
          <a:ln w="9525">
            <a:noFill/>
            <a:miter lim="800000"/>
            <a:headEnd/>
            <a:tailEnd/>
          </a:ln>
        </p:spPr>
      </p:pic>
      <p:sp>
        <p:nvSpPr>
          <p:cNvPr id="7" name="Freeform 6"/>
          <p:cNvSpPr/>
          <p:nvPr/>
        </p:nvSpPr>
        <p:spPr>
          <a:xfrm>
            <a:off x="641797" y="-100885"/>
            <a:ext cx="4413160" cy="7014694"/>
          </a:xfrm>
          <a:custGeom>
            <a:avLst/>
            <a:gdLst>
              <a:gd name="connsiteX0" fmla="*/ 1766552 w 4413160"/>
              <a:gd name="connsiteY0" fmla="*/ 306947 h 7014694"/>
              <a:gd name="connsiteX1" fmla="*/ 285482 w 4413160"/>
              <a:gd name="connsiteY1" fmla="*/ 500130 h 7014694"/>
              <a:gd name="connsiteX2" fmla="*/ 53662 w 4413160"/>
              <a:gd name="connsiteY2" fmla="*/ 1363015 h 7014694"/>
              <a:gd name="connsiteX3" fmla="*/ 195330 w 4413160"/>
              <a:gd name="connsiteY3" fmla="*/ 4866068 h 7014694"/>
              <a:gd name="connsiteX4" fmla="*/ 530180 w 4413160"/>
              <a:gd name="connsiteY4" fmla="*/ 6604716 h 7014694"/>
              <a:gd name="connsiteX5" fmla="*/ 3131713 w 4413160"/>
              <a:gd name="connsiteY5" fmla="*/ 6681989 h 7014694"/>
              <a:gd name="connsiteX6" fmla="*/ 4020355 w 4413160"/>
              <a:gd name="connsiteY6" fmla="*/ 6514564 h 7014694"/>
              <a:gd name="connsiteX7" fmla="*/ 4084749 w 4413160"/>
              <a:gd name="connsiteY7" fmla="*/ 3681212 h 7014694"/>
              <a:gd name="connsiteX8" fmla="*/ 3981718 w 4413160"/>
              <a:gd name="connsiteY8" fmla="*/ 564524 h 7014694"/>
              <a:gd name="connsiteX9" fmla="*/ 1496096 w 4413160"/>
              <a:gd name="connsiteY9" fmla="*/ 294068 h 7014694"/>
              <a:gd name="connsiteX10" fmla="*/ 1496096 w 4413160"/>
              <a:gd name="connsiteY10" fmla="*/ 294068 h 70146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413160" h="7014694">
                <a:moveTo>
                  <a:pt x="1766552" y="306947"/>
                </a:moveTo>
                <a:cubicBezTo>
                  <a:pt x="1168758" y="315533"/>
                  <a:pt x="570964" y="324119"/>
                  <a:pt x="285482" y="500130"/>
                </a:cubicBezTo>
                <a:cubicBezTo>
                  <a:pt x="0" y="676141"/>
                  <a:pt x="68687" y="635359"/>
                  <a:pt x="53662" y="1363015"/>
                </a:cubicBezTo>
                <a:cubicBezTo>
                  <a:pt x="38637" y="2090671"/>
                  <a:pt x="115910" y="3992451"/>
                  <a:pt x="195330" y="4866068"/>
                </a:cubicBezTo>
                <a:cubicBezTo>
                  <a:pt x="274750" y="5739685"/>
                  <a:pt x="40783" y="6302063"/>
                  <a:pt x="530180" y="6604716"/>
                </a:cubicBezTo>
                <a:cubicBezTo>
                  <a:pt x="1019577" y="6907369"/>
                  <a:pt x="2550017" y="6697014"/>
                  <a:pt x="3131713" y="6681989"/>
                </a:cubicBezTo>
                <a:cubicBezTo>
                  <a:pt x="3713409" y="6666964"/>
                  <a:pt x="3861516" y="7014694"/>
                  <a:pt x="4020355" y="6514564"/>
                </a:cubicBezTo>
                <a:cubicBezTo>
                  <a:pt x="4179194" y="6014434"/>
                  <a:pt x="4091188" y="4672885"/>
                  <a:pt x="4084749" y="3681212"/>
                </a:cubicBezTo>
                <a:cubicBezTo>
                  <a:pt x="4078310" y="2689539"/>
                  <a:pt x="4413160" y="1129048"/>
                  <a:pt x="3981718" y="564524"/>
                </a:cubicBezTo>
                <a:cubicBezTo>
                  <a:pt x="3550276" y="0"/>
                  <a:pt x="1496096" y="294068"/>
                  <a:pt x="1496096" y="294068"/>
                </a:cubicBezTo>
                <a:lnTo>
                  <a:pt x="1496096" y="294068"/>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8" name="Freeform 7"/>
          <p:cNvSpPr/>
          <p:nvPr/>
        </p:nvSpPr>
        <p:spPr>
          <a:xfrm>
            <a:off x="4793088" y="1431701"/>
            <a:ext cx="3556714" cy="5381222"/>
          </a:xfrm>
          <a:custGeom>
            <a:avLst/>
            <a:gdLst>
              <a:gd name="connsiteX0" fmla="*/ 1234225 w 3556714"/>
              <a:gd name="connsiteY0" fmla="*/ 75127 h 5381222"/>
              <a:gd name="connsiteX1" fmla="*/ 281188 w 3556714"/>
              <a:gd name="connsiteY1" fmla="*/ 152400 h 5381222"/>
              <a:gd name="connsiteX2" fmla="*/ 178157 w 3556714"/>
              <a:gd name="connsiteY2" fmla="*/ 409978 h 5381222"/>
              <a:gd name="connsiteX3" fmla="*/ 100884 w 3556714"/>
              <a:gd name="connsiteY3" fmla="*/ 1156953 h 5381222"/>
              <a:gd name="connsiteX4" fmla="*/ 126642 w 3556714"/>
              <a:gd name="connsiteY4" fmla="*/ 2728175 h 5381222"/>
              <a:gd name="connsiteX5" fmla="*/ 126642 w 3556714"/>
              <a:gd name="connsiteY5" fmla="*/ 4827431 h 5381222"/>
              <a:gd name="connsiteX6" fmla="*/ 886495 w 3556714"/>
              <a:gd name="connsiteY6" fmla="*/ 5162282 h 5381222"/>
              <a:gd name="connsiteX7" fmla="*/ 3050146 w 3556714"/>
              <a:gd name="connsiteY7" fmla="*/ 5033493 h 5381222"/>
              <a:gd name="connsiteX8" fmla="*/ 3500906 w 3556714"/>
              <a:gd name="connsiteY8" fmla="*/ 3075905 h 5381222"/>
              <a:gd name="connsiteX9" fmla="*/ 3384997 w 3556714"/>
              <a:gd name="connsiteY9" fmla="*/ 616040 h 5381222"/>
              <a:gd name="connsiteX10" fmla="*/ 2612264 w 3556714"/>
              <a:gd name="connsiteY10" fmla="*/ 88006 h 5381222"/>
              <a:gd name="connsiteX11" fmla="*/ 1053920 w 3556714"/>
              <a:gd name="connsiteY11" fmla="*/ 88006 h 5381222"/>
              <a:gd name="connsiteX12" fmla="*/ 1053920 w 3556714"/>
              <a:gd name="connsiteY12" fmla="*/ 88006 h 538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56714" h="5381222">
                <a:moveTo>
                  <a:pt x="1234225" y="75127"/>
                </a:moveTo>
                <a:cubicBezTo>
                  <a:pt x="845712" y="85859"/>
                  <a:pt x="457199" y="96592"/>
                  <a:pt x="281188" y="152400"/>
                </a:cubicBezTo>
                <a:cubicBezTo>
                  <a:pt x="105177" y="208208"/>
                  <a:pt x="208208" y="242553"/>
                  <a:pt x="178157" y="409978"/>
                </a:cubicBezTo>
                <a:cubicBezTo>
                  <a:pt x="148106" y="577403"/>
                  <a:pt x="109470" y="770587"/>
                  <a:pt x="100884" y="1156953"/>
                </a:cubicBezTo>
                <a:cubicBezTo>
                  <a:pt x="92298" y="1543319"/>
                  <a:pt x="122349" y="2116429"/>
                  <a:pt x="126642" y="2728175"/>
                </a:cubicBezTo>
                <a:cubicBezTo>
                  <a:pt x="130935" y="3339921"/>
                  <a:pt x="0" y="4421747"/>
                  <a:pt x="126642" y="4827431"/>
                </a:cubicBezTo>
                <a:cubicBezTo>
                  <a:pt x="253284" y="5233115"/>
                  <a:pt x="399244" y="5127938"/>
                  <a:pt x="886495" y="5162282"/>
                </a:cubicBezTo>
                <a:cubicBezTo>
                  <a:pt x="1373746" y="5196626"/>
                  <a:pt x="2614411" y="5381222"/>
                  <a:pt x="3050146" y="5033493"/>
                </a:cubicBezTo>
                <a:cubicBezTo>
                  <a:pt x="3485881" y="4685764"/>
                  <a:pt x="3445098" y="3812147"/>
                  <a:pt x="3500906" y="3075905"/>
                </a:cubicBezTo>
                <a:cubicBezTo>
                  <a:pt x="3556714" y="2339663"/>
                  <a:pt x="3533104" y="1114023"/>
                  <a:pt x="3384997" y="616040"/>
                </a:cubicBezTo>
                <a:cubicBezTo>
                  <a:pt x="3236890" y="118057"/>
                  <a:pt x="3000777" y="176012"/>
                  <a:pt x="2612264" y="88006"/>
                </a:cubicBezTo>
                <a:cubicBezTo>
                  <a:pt x="2223751" y="0"/>
                  <a:pt x="1053920" y="88006"/>
                  <a:pt x="1053920" y="88006"/>
                </a:cubicBezTo>
                <a:lnTo>
                  <a:pt x="1053920" y="88006"/>
                </a:lnTo>
              </a:path>
            </a:pathLst>
          </a:custGeom>
          <a:ln>
            <a:solidFill>
              <a:srgbClr val="C00000"/>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sp>
        <p:nvSpPr>
          <p:cNvPr id="9" name="TextBox 8"/>
          <p:cNvSpPr txBox="1"/>
          <p:nvPr/>
        </p:nvSpPr>
        <p:spPr>
          <a:xfrm>
            <a:off x="3581400" y="3810000"/>
            <a:ext cx="2362200" cy="523220"/>
          </a:xfrm>
          <a:prstGeom prst="rect">
            <a:avLst/>
          </a:prstGeom>
          <a:solidFill>
            <a:schemeClr val="bg1"/>
          </a:solidFill>
          <a:ln>
            <a:solidFill>
              <a:schemeClr val="bg1"/>
            </a:solidFill>
          </a:ln>
        </p:spPr>
        <p:txBody>
          <a:bodyPr wrap="square" rtlCol="0">
            <a:spAutoFit/>
          </a:bodyPr>
          <a:lstStyle/>
          <a:p>
            <a:pPr>
              <a:buFontTx/>
              <a:buChar char="-"/>
            </a:pPr>
            <a:r>
              <a:rPr lang="en-US" sz="2800" b="1" dirty="0" smtClean="0">
                <a:solidFill>
                  <a:srgbClr val="C00000"/>
                </a:solidFill>
                <a:ea typeface="ＭＳ Ｐゴシック" pitchFamily="34" charset="-128"/>
              </a:rPr>
              <a:t>Ground Truth</a:t>
            </a:r>
          </a:p>
        </p:txBody>
      </p:sp>
      <p:sp>
        <p:nvSpPr>
          <p:cNvPr id="10" name="TextBox 9"/>
          <p:cNvSpPr txBox="1"/>
          <p:nvPr/>
        </p:nvSpPr>
        <p:spPr>
          <a:xfrm>
            <a:off x="7086600" y="304800"/>
            <a:ext cx="1752600" cy="523220"/>
          </a:xfrm>
          <a:prstGeom prst="rect">
            <a:avLst/>
          </a:prstGeom>
          <a:solidFill>
            <a:schemeClr val="bg1"/>
          </a:solidFill>
          <a:ln>
            <a:solidFill>
              <a:schemeClr val="bg1"/>
            </a:solidFill>
          </a:ln>
        </p:spPr>
        <p:txBody>
          <a:bodyPr wrap="square" rtlCol="0">
            <a:spAutoFit/>
          </a:bodyPr>
          <a:lstStyle/>
          <a:p>
            <a:r>
              <a:rPr lang="en-US" sz="2800" b="1" dirty="0" smtClean="0">
                <a:solidFill>
                  <a:srgbClr val="C00000"/>
                </a:solidFill>
                <a:ea typeface="ＭＳ Ｐゴシック" pitchFamily="34" charset="-128"/>
              </a:rPr>
              <a:t> 2 chains</a:t>
            </a:r>
          </a:p>
        </p:txBody>
      </p:sp>
      <p:sp>
        <p:nvSpPr>
          <p:cNvPr id="11" name="Slide Number Placeholder 10"/>
          <p:cNvSpPr>
            <a:spLocks noGrp="1"/>
          </p:cNvSpPr>
          <p:nvPr>
            <p:ph type="sldNum" sz="quarter" idx="12"/>
          </p:nvPr>
        </p:nvSpPr>
        <p:spPr/>
        <p:txBody>
          <a:bodyPr/>
          <a:lstStyle/>
          <a:p>
            <a:fld id="{B6F15528-21DE-4FAA-801E-634DDDAF4B2B}" type="slidenum">
              <a:rPr lang="en-US" smtClean="0"/>
              <a:pPr/>
              <a:t>48</a:t>
            </a:fld>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1295400" y="152400"/>
            <a:ext cx="5867400" cy="623517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r="26187"/>
          <a:stretch>
            <a:fillRect/>
          </a:stretch>
        </p:blipFill>
        <p:spPr bwMode="auto">
          <a:xfrm>
            <a:off x="4391025" y="76200"/>
            <a:ext cx="4295775" cy="6324600"/>
          </a:xfrm>
          <a:prstGeom prst="rect">
            <a:avLst/>
          </a:prstGeom>
          <a:noFill/>
          <a:ln w="9525">
            <a:noFill/>
            <a:miter lim="800000"/>
            <a:headEnd/>
            <a:tailEnd/>
          </a:ln>
        </p:spPr>
      </p:pic>
      <p:sp>
        <p:nvSpPr>
          <p:cNvPr id="12" name="TextBox 11"/>
          <p:cNvSpPr txBox="1"/>
          <p:nvPr/>
        </p:nvSpPr>
        <p:spPr>
          <a:xfrm>
            <a:off x="2819400" y="2514600"/>
            <a:ext cx="3124200" cy="1384995"/>
          </a:xfrm>
          <a:prstGeom prst="rect">
            <a:avLst/>
          </a:prstGeom>
          <a:solidFill>
            <a:schemeClr val="bg1"/>
          </a:solidFill>
          <a:ln>
            <a:solidFill>
              <a:schemeClr val="bg1"/>
            </a:solidFill>
          </a:ln>
        </p:spPr>
        <p:txBody>
          <a:bodyPr wrap="square" rtlCol="0">
            <a:spAutoFit/>
          </a:bodyPr>
          <a:lstStyle/>
          <a:p>
            <a:pPr>
              <a:buFontTx/>
              <a:buChar char="-"/>
            </a:pPr>
            <a:r>
              <a:rPr lang="en-US" sz="2800" b="1" dirty="0" smtClean="0">
                <a:solidFill>
                  <a:srgbClr val="C00000"/>
                </a:solidFill>
                <a:ea typeface="ＭＳ Ｐゴシック" pitchFamily="34" charset="-128"/>
              </a:rPr>
              <a:t>Solution 1: </a:t>
            </a:r>
          </a:p>
          <a:p>
            <a:pPr>
              <a:buFontTx/>
              <a:buChar char="-"/>
            </a:pPr>
            <a:r>
              <a:rPr lang="en-US" sz="2800" b="1" dirty="0" smtClean="0">
                <a:solidFill>
                  <a:srgbClr val="C00000"/>
                </a:solidFill>
                <a:ea typeface="ＭＳ Ｐゴシック" pitchFamily="34" charset="-128"/>
              </a:rPr>
              <a:t>Require high value consistency </a:t>
            </a:r>
          </a:p>
        </p:txBody>
      </p:sp>
      <p:sp>
        <p:nvSpPr>
          <p:cNvPr id="14" name="TextBox 13"/>
          <p:cNvSpPr txBox="1"/>
          <p:nvPr/>
        </p:nvSpPr>
        <p:spPr>
          <a:xfrm>
            <a:off x="7086600" y="304800"/>
            <a:ext cx="1752600" cy="523220"/>
          </a:xfrm>
          <a:prstGeom prst="rect">
            <a:avLst/>
          </a:prstGeom>
          <a:solidFill>
            <a:schemeClr val="bg1"/>
          </a:solidFill>
          <a:ln>
            <a:solidFill>
              <a:schemeClr val="bg1"/>
            </a:solidFill>
          </a:ln>
        </p:spPr>
        <p:txBody>
          <a:bodyPr wrap="square" rtlCol="0">
            <a:spAutoFit/>
          </a:bodyPr>
          <a:lstStyle/>
          <a:p>
            <a:r>
              <a:rPr lang="en-US" sz="2800" b="1" dirty="0" smtClean="0">
                <a:solidFill>
                  <a:srgbClr val="C00000"/>
                </a:solidFill>
                <a:ea typeface="ＭＳ Ｐゴシック" pitchFamily="34" charset="-128"/>
              </a:rPr>
              <a:t> 0 chain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49</a:t>
            </a:fld>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2"/>
          <p:cNvPicPr>
            <a:picLocks noChangeAspect="1" noChangeArrowheads="1"/>
          </p:cNvPicPr>
          <p:nvPr/>
        </p:nvPicPr>
        <p:blipFill>
          <a:blip r:embed="rId3" cstate="print"/>
          <a:srcRect/>
          <a:stretch>
            <a:fillRect/>
          </a:stretch>
        </p:blipFill>
        <p:spPr bwMode="auto">
          <a:xfrm>
            <a:off x="209550" y="1219200"/>
            <a:ext cx="8724900" cy="4048125"/>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rbel" pitchFamily="34" charset="0"/>
              </a:rPr>
              <a:t>Another Example from DBLP</a:t>
            </a:r>
            <a:endParaRPr lang="en-US" dirty="0">
              <a:effectLst>
                <a:outerShdw blurRad="38100" dist="38100" dir="2700000" algn="tl">
                  <a:srgbClr val="000000">
                    <a:alpha val="43137"/>
                  </a:srgbClr>
                </a:outerShdw>
              </a:effectLst>
              <a:latin typeface="Corbel" pitchFamily="34" charset="0"/>
            </a:endParaRPr>
          </a:p>
        </p:txBody>
      </p:sp>
      <p:sp>
        <p:nvSpPr>
          <p:cNvPr id="8" name="Slide Number Placeholder 7"/>
          <p:cNvSpPr>
            <a:spLocks noGrp="1"/>
          </p:cNvSpPr>
          <p:nvPr>
            <p:ph type="sldNum" sz="quarter" idx="11"/>
          </p:nvPr>
        </p:nvSpPr>
        <p:spPr/>
        <p:txBody>
          <a:bodyPr/>
          <a:lstStyle/>
          <a:p>
            <a:pPr>
              <a:defRPr/>
            </a:pPr>
            <a:r>
              <a:rPr lang="fr-FR" smtClean="0">
                <a:solidFill>
                  <a:srgbClr val="FFFFFF"/>
                </a:solidFill>
              </a:rPr>
              <a:t>•••</a:t>
            </a:r>
            <a:r>
              <a:rPr lang="fr-FR" smtClean="0">
                <a:solidFill>
                  <a:srgbClr val="FFCC66"/>
                </a:solidFill>
              </a:rPr>
              <a:t> </a:t>
            </a:r>
            <a:fld id="{177843A4-1041-4596-AC67-A94DB8AF36B8}" type="slidenum">
              <a:rPr lang="fr-FR" smtClean="0">
                <a:solidFill>
                  <a:srgbClr val="FFFFFF"/>
                </a:solidFill>
              </a:rPr>
              <a:pPr>
                <a:defRPr/>
              </a:pPr>
              <a:t>5</a:t>
            </a:fld>
            <a:endParaRPr lang="fr-FR">
              <a:solidFill>
                <a:srgbClr val="000000"/>
              </a:solidFill>
            </a:endParaRPr>
          </a:p>
        </p:txBody>
      </p:sp>
      <p:sp>
        <p:nvSpPr>
          <p:cNvPr id="7" name="TextBox 6"/>
          <p:cNvSpPr txBox="1"/>
          <p:nvPr/>
        </p:nvSpPr>
        <p:spPr>
          <a:xfrm>
            <a:off x="914400" y="5486400"/>
            <a:ext cx="8077200" cy="954107"/>
          </a:xfrm>
          <a:prstGeom prst="rect">
            <a:avLst/>
          </a:prstGeom>
          <a:solidFill>
            <a:schemeClr val="bg1"/>
          </a:solidFill>
        </p:spPr>
        <p:txBody>
          <a:bodyPr wrap="square" rtlCol="0">
            <a:spAutoFit/>
          </a:bodyPr>
          <a:lstStyle/>
          <a:p>
            <a:pPr>
              <a:buFontTx/>
              <a:buChar char="-"/>
            </a:pPr>
            <a:r>
              <a:rPr lang="en-US" sz="2800" b="1" dirty="0" smtClean="0">
                <a:solidFill>
                  <a:srgbClr val="C00000"/>
                </a:solidFill>
                <a:ea typeface="ＭＳ Ｐゴシック" pitchFamily="34" charset="-128"/>
              </a:rPr>
              <a:t>How many Wei Wang’s are there?</a:t>
            </a:r>
          </a:p>
          <a:p>
            <a:pPr>
              <a:buFontTx/>
              <a:buChar char="-"/>
            </a:pPr>
            <a:r>
              <a:rPr lang="en-US" sz="2800" b="1" dirty="0" smtClean="0">
                <a:solidFill>
                  <a:srgbClr val="C00000"/>
                </a:solidFill>
                <a:ea typeface="ＭＳ Ｐゴシック" pitchFamily="34" charset="-128"/>
              </a:rPr>
              <a:t>What are their authoring histories?</a:t>
            </a:r>
            <a:endParaRPr lang="en-US" sz="2800" b="1" dirty="0">
              <a:solidFill>
                <a:srgbClr val="C00000"/>
              </a:solidFill>
              <a:ea typeface="ＭＳ Ｐゴシック" pitchFamily="34" charset="-128"/>
            </a:endParaRPr>
          </a:p>
        </p:txBody>
      </p:sp>
      <p:sp>
        <p:nvSpPr>
          <p:cNvPr id="10" name="Oval 9"/>
          <p:cNvSpPr/>
          <p:nvPr/>
        </p:nvSpPr>
        <p:spPr bwMode="auto">
          <a:xfrm>
            <a:off x="0" y="3352800"/>
            <a:ext cx="685800" cy="304800"/>
          </a:xfrm>
          <a:prstGeom prst="ellipse">
            <a:avLst/>
          </a:prstGeom>
          <a:noFill/>
          <a:ln w="2857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cstate="print"/>
          <a:srcRect/>
          <a:stretch>
            <a:fillRect/>
          </a:stretch>
        </p:blipFill>
        <p:spPr bwMode="auto">
          <a:xfrm>
            <a:off x="1295400" y="152400"/>
            <a:ext cx="5867400" cy="6235170"/>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r="26187"/>
          <a:stretch>
            <a:fillRect/>
          </a:stretch>
        </p:blipFill>
        <p:spPr bwMode="auto">
          <a:xfrm>
            <a:off x="4391025" y="76200"/>
            <a:ext cx="4295775" cy="6324600"/>
          </a:xfrm>
          <a:prstGeom prst="rect">
            <a:avLst/>
          </a:prstGeom>
          <a:noFill/>
          <a:ln w="9525">
            <a:noFill/>
            <a:miter lim="800000"/>
            <a:headEnd/>
            <a:tailEnd/>
          </a:ln>
        </p:spPr>
      </p:pic>
      <p:sp>
        <p:nvSpPr>
          <p:cNvPr id="12" name="TextBox 11"/>
          <p:cNvSpPr txBox="1"/>
          <p:nvPr/>
        </p:nvSpPr>
        <p:spPr>
          <a:xfrm>
            <a:off x="2057400" y="2667000"/>
            <a:ext cx="5105400" cy="954107"/>
          </a:xfrm>
          <a:prstGeom prst="rect">
            <a:avLst/>
          </a:prstGeom>
          <a:solidFill>
            <a:schemeClr val="bg1"/>
          </a:solidFill>
          <a:ln>
            <a:solidFill>
              <a:schemeClr val="bg1"/>
            </a:solidFill>
          </a:ln>
        </p:spPr>
        <p:txBody>
          <a:bodyPr wrap="square" rtlCol="0">
            <a:spAutoFit/>
          </a:bodyPr>
          <a:lstStyle/>
          <a:p>
            <a:pPr>
              <a:buFontTx/>
              <a:buChar char="-"/>
            </a:pPr>
            <a:r>
              <a:rPr lang="en-US" sz="2800" b="1" dirty="0" smtClean="0">
                <a:solidFill>
                  <a:srgbClr val="C00000"/>
                </a:solidFill>
                <a:ea typeface="ＭＳ Ｐゴシック" pitchFamily="34" charset="-128"/>
              </a:rPr>
              <a:t>Solution 2:</a:t>
            </a:r>
          </a:p>
          <a:p>
            <a:pPr>
              <a:buFontTx/>
              <a:buChar char="-"/>
            </a:pPr>
            <a:r>
              <a:rPr lang="en-US" sz="2800" b="1" dirty="0" smtClean="0">
                <a:solidFill>
                  <a:srgbClr val="C00000"/>
                </a:solidFill>
                <a:ea typeface="ＭＳ Ｐゴシック" pitchFamily="34" charset="-128"/>
              </a:rPr>
              <a:t>Match records w. same name</a:t>
            </a:r>
          </a:p>
        </p:txBody>
      </p:sp>
      <p:sp>
        <p:nvSpPr>
          <p:cNvPr id="8" name="Freeform 7"/>
          <p:cNvSpPr/>
          <p:nvPr/>
        </p:nvSpPr>
        <p:spPr>
          <a:xfrm>
            <a:off x="824248" y="-23611"/>
            <a:ext cx="7227194" cy="7203583"/>
          </a:xfrm>
          <a:custGeom>
            <a:avLst/>
            <a:gdLst>
              <a:gd name="connsiteX0" fmla="*/ 3103808 w 7227194"/>
              <a:gd name="connsiteY0" fmla="*/ 294067 h 7203583"/>
              <a:gd name="connsiteX1" fmla="*/ 553791 w 7227194"/>
              <a:gd name="connsiteY1" fmla="*/ 113763 h 7203583"/>
              <a:gd name="connsiteX2" fmla="*/ 193183 w 7227194"/>
              <a:gd name="connsiteY2" fmla="*/ 976648 h 7203583"/>
              <a:gd name="connsiteX3" fmla="*/ 321972 w 7227194"/>
              <a:gd name="connsiteY3" fmla="*/ 3874394 h 7203583"/>
              <a:gd name="connsiteX4" fmla="*/ 528034 w 7227194"/>
              <a:gd name="connsiteY4" fmla="*/ 6231228 h 7203583"/>
              <a:gd name="connsiteX5" fmla="*/ 3490175 w 7227194"/>
              <a:gd name="connsiteY5" fmla="*/ 6566079 h 7203583"/>
              <a:gd name="connsiteX6" fmla="*/ 6632620 w 7227194"/>
              <a:gd name="connsiteY6" fmla="*/ 6360017 h 7203583"/>
              <a:gd name="connsiteX7" fmla="*/ 7057622 w 7227194"/>
              <a:gd name="connsiteY7" fmla="*/ 1504681 h 7203583"/>
              <a:gd name="connsiteX8" fmla="*/ 5821251 w 7227194"/>
              <a:gd name="connsiteY8" fmla="*/ 1324377 h 7203583"/>
              <a:gd name="connsiteX9" fmla="*/ 3953814 w 7227194"/>
              <a:gd name="connsiteY9" fmla="*/ 1182710 h 7203583"/>
              <a:gd name="connsiteX10" fmla="*/ 3052293 w 7227194"/>
              <a:gd name="connsiteY10" fmla="*/ 294067 h 7203583"/>
              <a:gd name="connsiteX11" fmla="*/ 3052293 w 7227194"/>
              <a:gd name="connsiteY11" fmla="*/ 294067 h 7203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227194" h="7203583">
                <a:moveTo>
                  <a:pt x="3103808" y="294067"/>
                </a:moveTo>
                <a:cubicBezTo>
                  <a:pt x="2071351" y="147033"/>
                  <a:pt x="1038895" y="0"/>
                  <a:pt x="553791" y="113763"/>
                </a:cubicBezTo>
                <a:cubicBezTo>
                  <a:pt x="68687" y="227526"/>
                  <a:pt x="231819" y="349876"/>
                  <a:pt x="193183" y="976648"/>
                </a:cubicBezTo>
                <a:cubicBezTo>
                  <a:pt x="154547" y="1603420"/>
                  <a:pt x="266164" y="2998631"/>
                  <a:pt x="321972" y="3874394"/>
                </a:cubicBezTo>
                <a:cubicBezTo>
                  <a:pt x="377780" y="4750157"/>
                  <a:pt x="0" y="5782614"/>
                  <a:pt x="528034" y="6231228"/>
                </a:cubicBezTo>
                <a:cubicBezTo>
                  <a:pt x="1056068" y="6679842"/>
                  <a:pt x="2472744" y="6544614"/>
                  <a:pt x="3490175" y="6566079"/>
                </a:cubicBezTo>
                <a:cubicBezTo>
                  <a:pt x="4507606" y="6587544"/>
                  <a:pt x="6038046" y="7203583"/>
                  <a:pt x="6632620" y="6360017"/>
                </a:cubicBezTo>
                <a:cubicBezTo>
                  <a:pt x="7227194" y="5516451"/>
                  <a:pt x="7192850" y="2343954"/>
                  <a:pt x="7057622" y="1504681"/>
                </a:cubicBezTo>
                <a:cubicBezTo>
                  <a:pt x="6922394" y="665408"/>
                  <a:pt x="6338552" y="1378039"/>
                  <a:pt x="5821251" y="1324377"/>
                </a:cubicBezTo>
                <a:cubicBezTo>
                  <a:pt x="5303950" y="1270715"/>
                  <a:pt x="4415307" y="1354428"/>
                  <a:pt x="3953814" y="1182710"/>
                </a:cubicBezTo>
                <a:cubicBezTo>
                  <a:pt x="3492321" y="1010992"/>
                  <a:pt x="3052293" y="294067"/>
                  <a:pt x="3052293" y="294067"/>
                </a:cubicBezTo>
                <a:lnTo>
                  <a:pt x="3052293" y="294067"/>
                </a:lnTo>
              </a:path>
            </a:pathLst>
          </a:custGeom>
        </p:spPr>
        <p:style>
          <a:lnRef idx="3">
            <a:schemeClr val="dk1"/>
          </a:lnRef>
          <a:fillRef idx="0">
            <a:schemeClr val="dk1"/>
          </a:fillRef>
          <a:effectRef idx="2">
            <a:schemeClr val="dk1"/>
          </a:effectRef>
          <a:fontRef idx="minor">
            <a:schemeClr val="tx1"/>
          </a:fontRef>
        </p:style>
        <p:txBody>
          <a:bodyPr rtlCol="0" anchor="ctr"/>
          <a:lstStyle/>
          <a:p>
            <a:pPr algn="ctr"/>
            <a:endParaRPr lang="en-US"/>
          </a:p>
        </p:txBody>
      </p:sp>
      <p:sp>
        <p:nvSpPr>
          <p:cNvPr id="9" name="TextBox 8"/>
          <p:cNvSpPr txBox="1"/>
          <p:nvPr/>
        </p:nvSpPr>
        <p:spPr>
          <a:xfrm>
            <a:off x="7086600" y="304800"/>
            <a:ext cx="1752600" cy="523220"/>
          </a:xfrm>
          <a:prstGeom prst="rect">
            <a:avLst/>
          </a:prstGeom>
          <a:solidFill>
            <a:schemeClr val="bg1"/>
          </a:solidFill>
          <a:ln>
            <a:solidFill>
              <a:schemeClr val="bg1"/>
            </a:solidFill>
          </a:ln>
        </p:spPr>
        <p:txBody>
          <a:bodyPr wrap="square" rtlCol="0">
            <a:spAutoFit/>
          </a:bodyPr>
          <a:lstStyle/>
          <a:p>
            <a:r>
              <a:rPr lang="en-US" sz="2800" b="1" dirty="0" smtClean="0">
                <a:solidFill>
                  <a:srgbClr val="C00000"/>
                </a:solidFill>
                <a:ea typeface="ＭＳ Ｐゴシック" pitchFamily="34" charset="-128"/>
              </a:rPr>
              <a:t> 1 chain</a:t>
            </a:r>
          </a:p>
        </p:txBody>
      </p:sp>
      <p:sp>
        <p:nvSpPr>
          <p:cNvPr id="7" name="Slide Number Placeholder 6"/>
          <p:cNvSpPr>
            <a:spLocks noGrp="1"/>
          </p:cNvSpPr>
          <p:nvPr>
            <p:ph type="sldNum" sz="quarter" idx="12"/>
          </p:nvPr>
        </p:nvSpPr>
        <p:spPr/>
        <p:txBody>
          <a:bodyPr/>
          <a:lstStyle/>
          <a:p>
            <a:fld id="{B6F15528-21DE-4FAA-801E-634DDDAF4B2B}" type="slidenum">
              <a:rPr lang="en-US" smtClean="0"/>
              <a:pPr/>
              <a:t>50</a:t>
            </a:fld>
            <a:endParaRPr lang="en-US"/>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Challenges</a:t>
            </a:r>
            <a:endParaRPr lang="en-US" dirty="0"/>
          </a:p>
        </p:txBody>
      </p:sp>
      <p:sp>
        <p:nvSpPr>
          <p:cNvPr id="9" name="Slide Number Placeholder 8"/>
          <p:cNvSpPr>
            <a:spLocks noGrp="1"/>
          </p:cNvSpPr>
          <p:nvPr>
            <p:ph type="sldNum" sz="quarter" idx="11"/>
          </p:nvPr>
        </p:nvSpPr>
        <p:spPr/>
        <p:txBody>
          <a:bodyPr/>
          <a:lstStyle/>
          <a:p>
            <a:pPr>
              <a:defRPr/>
            </a:pPr>
            <a:r>
              <a:rPr lang="fr-FR" smtClean="0">
                <a:solidFill>
                  <a:srgbClr val="FFFFFF"/>
                </a:solidFill>
              </a:rPr>
              <a:t>•••</a:t>
            </a:r>
            <a:r>
              <a:rPr lang="fr-FR" smtClean="0">
                <a:solidFill>
                  <a:srgbClr val="FFCC66"/>
                </a:solidFill>
              </a:rPr>
              <a:t> </a:t>
            </a:r>
            <a:fld id="{177843A4-1041-4596-AC67-A94DB8AF36B8}" type="slidenum">
              <a:rPr lang="fr-FR" smtClean="0">
                <a:solidFill>
                  <a:srgbClr val="FFFFFF"/>
                </a:solidFill>
              </a:rPr>
              <a:pPr>
                <a:defRPr/>
              </a:pPr>
              <a:t>51</a:t>
            </a:fld>
            <a:endParaRPr lang="fr-FR">
              <a:solidFill>
                <a:srgbClr val="000000"/>
              </a:solidFill>
            </a:endParaRPr>
          </a:p>
        </p:txBody>
      </p:sp>
      <p:graphicFrame>
        <p:nvGraphicFramePr>
          <p:cNvPr id="4" name="Content Placeholder 3"/>
          <p:cNvGraphicFramePr>
            <a:graphicFrameLocks/>
          </p:cNvGraphicFramePr>
          <p:nvPr/>
        </p:nvGraphicFramePr>
        <p:xfrm>
          <a:off x="685800" y="1595120"/>
          <a:ext cx="7315199" cy="4348480"/>
        </p:xfrm>
        <a:graphic>
          <a:graphicData uri="http://schemas.openxmlformats.org/drawingml/2006/table">
            <a:tbl>
              <a:tblPr firstRow="1" bandRow="1">
                <a:tableStyleId>{5C22544A-7EE6-4342-B048-85BDC9FD1C3A}</a:tableStyleId>
              </a:tblPr>
              <a:tblGrid>
                <a:gridCol w="685800"/>
                <a:gridCol w="2057400"/>
                <a:gridCol w="990600"/>
                <a:gridCol w="914400"/>
                <a:gridCol w="2666999"/>
              </a:tblGrid>
              <a:tr h="370840">
                <a:tc>
                  <a:txBody>
                    <a:bodyPr/>
                    <a:lstStyle/>
                    <a:p>
                      <a:r>
                        <a:rPr lang="en-US" dirty="0" smtClean="0">
                          <a:solidFill>
                            <a:schemeClr val="tx1"/>
                          </a:solidFill>
                        </a:rPr>
                        <a:t>ID</a:t>
                      </a:r>
                      <a:endParaRPr lang="en-US" dirty="0">
                        <a:solidFill>
                          <a:schemeClr val="tx1"/>
                        </a:solidFill>
                      </a:endParaRPr>
                    </a:p>
                  </a:txBody>
                  <a:tcPr/>
                </a:tc>
                <a:tc>
                  <a:txBody>
                    <a:bodyPr/>
                    <a:lstStyle/>
                    <a:p>
                      <a:r>
                        <a:rPr lang="en-US" dirty="0" smtClean="0">
                          <a:solidFill>
                            <a:schemeClr val="tx1"/>
                          </a:solidFill>
                        </a:rPr>
                        <a:t>name</a:t>
                      </a:r>
                      <a:endParaRPr lang="en-US" dirty="0">
                        <a:solidFill>
                          <a:schemeClr val="tx1"/>
                        </a:solidFill>
                      </a:endParaRPr>
                    </a:p>
                  </a:txBody>
                  <a:tcPr/>
                </a:tc>
                <a:tc>
                  <a:txBody>
                    <a:bodyPr/>
                    <a:lstStyle/>
                    <a:p>
                      <a:r>
                        <a:rPr lang="en-US" dirty="0" smtClean="0">
                          <a:solidFill>
                            <a:schemeClr val="tx1"/>
                          </a:solidFill>
                        </a:rPr>
                        <a:t>phone</a:t>
                      </a:r>
                      <a:endParaRPr lang="en-US" dirty="0">
                        <a:solidFill>
                          <a:schemeClr val="tx1"/>
                        </a:solidFill>
                      </a:endParaRPr>
                    </a:p>
                  </a:txBody>
                  <a:tcPr/>
                </a:tc>
                <a:tc>
                  <a:txBody>
                    <a:bodyPr/>
                    <a:lstStyle/>
                    <a:p>
                      <a:r>
                        <a:rPr lang="en-US" dirty="0" smtClean="0">
                          <a:solidFill>
                            <a:schemeClr val="tx1"/>
                          </a:solidFill>
                        </a:rPr>
                        <a:t>state</a:t>
                      </a:r>
                      <a:endParaRPr lang="en-US" dirty="0">
                        <a:solidFill>
                          <a:schemeClr val="tx1"/>
                        </a:solidFill>
                      </a:endParaRPr>
                    </a:p>
                  </a:txBody>
                  <a:tcPr/>
                </a:tc>
                <a:tc>
                  <a:txBody>
                    <a:bodyPr/>
                    <a:lstStyle/>
                    <a:p>
                      <a:r>
                        <a:rPr lang="en-US" dirty="0" smtClean="0">
                          <a:solidFill>
                            <a:schemeClr val="tx1"/>
                          </a:solidFill>
                        </a:rPr>
                        <a:t>URL domain</a:t>
                      </a:r>
                      <a:endParaRPr lang="en-US" dirty="0">
                        <a:solidFill>
                          <a:schemeClr val="tx1"/>
                        </a:solidFill>
                      </a:endParaRPr>
                    </a:p>
                  </a:txBody>
                  <a:tcPr/>
                </a:tc>
              </a:tr>
              <a:tr h="370840">
                <a:tc>
                  <a:txBody>
                    <a:bodyPr/>
                    <a:lstStyle/>
                    <a:p>
                      <a:r>
                        <a:rPr lang="en-US" dirty="0" smtClean="0"/>
                        <a:t>r1</a:t>
                      </a:r>
                      <a:endParaRPr lang="en-US" dirty="0"/>
                    </a:p>
                  </a:txBody>
                  <a:tcPr/>
                </a:tc>
                <a:tc>
                  <a:txBody>
                    <a:bodyPr/>
                    <a:lstStyle/>
                    <a:p>
                      <a:r>
                        <a:rPr lang="en-US" dirty="0" smtClean="0"/>
                        <a:t>Taco</a:t>
                      </a:r>
                      <a:r>
                        <a:rPr lang="en-US" baseline="0" dirty="0" smtClean="0"/>
                        <a:t> Casa</a:t>
                      </a:r>
                      <a:endParaRPr lang="en-US" dirty="0"/>
                    </a:p>
                  </a:txBody>
                  <a:tcPr/>
                </a:tc>
                <a:tc>
                  <a:txBody>
                    <a:bodyPr/>
                    <a:lstStyle/>
                    <a:p>
                      <a:endParaRPr lang="en-US" dirty="0"/>
                    </a:p>
                  </a:txBody>
                  <a:tcPr/>
                </a:tc>
                <a:tc>
                  <a:txBody>
                    <a:bodyPr/>
                    <a:lstStyle/>
                    <a:p>
                      <a:r>
                        <a:rPr lang="en-US" dirty="0" smtClean="0"/>
                        <a:t>AL</a:t>
                      </a:r>
                      <a:endParaRPr lang="en-US" dirty="0"/>
                    </a:p>
                  </a:txBody>
                  <a:tcPr/>
                </a:tc>
                <a:tc>
                  <a:txBody>
                    <a:bodyPr/>
                    <a:lstStyle/>
                    <a:p>
                      <a:r>
                        <a:rPr lang="en-US" dirty="0" smtClean="0"/>
                        <a:t>tacocasa.com</a:t>
                      </a:r>
                      <a:endParaRPr lang="en-US" dirty="0"/>
                    </a:p>
                  </a:txBody>
                  <a:tcPr/>
                </a:tc>
              </a:tr>
              <a:tr h="370840">
                <a:tc>
                  <a:txBody>
                    <a:bodyPr/>
                    <a:lstStyle/>
                    <a:p>
                      <a:r>
                        <a:rPr lang="en-US" dirty="0" smtClean="0"/>
                        <a:t>r2</a:t>
                      </a:r>
                      <a:endParaRPr lang="en-US" dirty="0"/>
                    </a:p>
                  </a:txBody>
                  <a:tcPr/>
                </a:tc>
                <a:tc>
                  <a:txBody>
                    <a:bodyPr/>
                    <a:lstStyle/>
                    <a:p>
                      <a:r>
                        <a:rPr lang="en-US" dirty="0" smtClean="0"/>
                        <a:t>Taco</a:t>
                      </a:r>
                      <a:r>
                        <a:rPr lang="en-US" baseline="0" dirty="0" smtClean="0"/>
                        <a:t> Casa</a:t>
                      </a:r>
                      <a:endParaRPr lang="en-US" dirty="0"/>
                    </a:p>
                  </a:txBody>
                  <a:tcPr/>
                </a:tc>
                <a:tc>
                  <a:txBody>
                    <a:bodyPr/>
                    <a:lstStyle/>
                    <a:p>
                      <a:r>
                        <a:rPr lang="en-US" dirty="0" smtClean="0"/>
                        <a:t>900</a:t>
                      </a:r>
                      <a:endParaRPr lang="en-US" dirty="0"/>
                    </a:p>
                  </a:txBody>
                  <a:tcPr/>
                </a:tc>
                <a:tc>
                  <a:txBody>
                    <a:bodyPr/>
                    <a:lstStyle/>
                    <a:p>
                      <a:r>
                        <a:rPr lang="en-US" dirty="0" smtClean="0"/>
                        <a:t>AL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tacocasa.com</a:t>
                      </a:r>
                    </a:p>
                  </a:txBody>
                  <a:tcPr/>
                </a:tc>
              </a:tr>
              <a:tr h="370840">
                <a:tc>
                  <a:txBody>
                    <a:bodyPr/>
                    <a:lstStyle/>
                    <a:p>
                      <a:r>
                        <a:rPr lang="en-US" dirty="0" smtClean="0"/>
                        <a:t>r3</a:t>
                      </a:r>
                      <a:endParaRPr lang="en-US" dirty="0"/>
                    </a:p>
                  </a:txBody>
                  <a:tcPr/>
                </a:tc>
                <a:tc>
                  <a:txBody>
                    <a:bodyPr/>
                    <a:lstStyle/>
                    <a:p>
                      <a:r>
                        <a:rPr lang="en-US" dirty="0" smtClean="0"/>
                        <a:t>Taco</a:t>
                      </a:r>
                      <a:r>
                        <a:rPr lang="en-US" baseline="0" dirty="0" smtClean="0"/>
                        <a:t> Casa</a:t>
                      </a:r>
                      <a:endParaRPr lang="en-US" dirty="0"/>
                    </a:p>
                  </a:txBody>
                  <a:tcPr/>
                </a:tc>
                <a:tc>
                  <a:txBody>
                    <a:bodyPr/>
                    <a:lstStyle/>
                    <a:p>
                      <a:r>
                        <a:rPr lang="en-US" dirty="0" smtClean="0"/>
                        <a:t>900</a:t>
                      </a:r>
                      <a:endParaRPr lang="en-US" dirty="0"/>
                    </a:p>
                  </a:txBody>
                  <a:tcPr/>
                </a:tc>
                <a:tc>
                  <a:txBody>
                    <a:bodyPr/>
                    <a:lstStyle/>
                    <a:p>
                      <a:r>
                        <a:rPr lang="en-US" dirty="0" smtClean="0"/>
                        <a:t>AL</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tacocasa.com,</a:t>
                      </a:r>
                      <a:r>
                        <a:rPr lang="en-US" baseline="0" dirty="0" smtClean="0"/>
                        <a:t> tacocasatexas.com</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r4</a:t>
                      </a:r>
                    </a:p>
                  </a:txBody>
                  <a:tcPr/>
                </a:tc>
                <a:tc>
                  <a:txBody>
                    <a:bodyPr/>
                    <a:lstStyle/>
                    <a:p>
                      <a:r>
                        <a:rPr lang="en-US" dirty="0" smtClean="0"/>
                        <a:t>Taco</a:t>
                      </a:r>
                      <a:r>
                        <a:rPr lang="en-US" baseline="0" dirty="0" smtClean="0"/>
                        <a:t> Casa</a:t>
                      </a:r>
                      <a:endParaRPr lang="en-US" dirty="0"/>
                    </a:p>
                  </a:txBody>
                  <a:tcPr/>
                </a:tc>
                <a:tc>
                  <a:txBody>
                    <a:bodyPr/>
                    <a:lstStyle/>
                    <a:p>
                      <a:r>
                        <a:rPr lang="en-US" dirty="0" smtClean="0"/>
                        <a:t>900</a:t>
                      </a:r>
                      <a:endParaRPr lang="en-US" dirty="0"/>
                    </a:p>
                  </a:txBody>
                  <a:tcPr/>
                </a:tc>
                <a:tc>
                  <a:txBody>
                    <a:bodyPr/>
                    <a:lstStyle/>
                    <a:p>
                      <a:r>
                        <a:rPr lang="en-US" dirty="0" smtClean="0"/>
                        <a:t>AL</a:t>
                      </a:r>
                      <a:endParaRPr lang="en-US" dirty="0"/>
                    </a:p>
                  </a:txBody>
                  <a:tcPr/>
                </a:tc>
                <a:tc>
                  <a:txBody>
                    <a:bodyPr/>
                    <a:lstStyle/>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r5</a:t>
                      </a:r>
                    </a:p>
                  </a:txBody>
                  <a:tcPr/>
                </a:tc>
                <a:tc>
                  <a:txBody>
                    <a:bodyPr/>
                    <a:lstStyle/>
                    <a:p>
                      <a:r>
                        <a:rPr lang="en-US" dirty="0" smtClean="0"/>
                        <a:t>Taco</a:t>
                      </a:r>
                      <a:r>
                        <a:rPr lang="en-US" baseline="0" dirty="0" smtClean="0"/>
                        <a:t> Casa</a:t>
                      </a:r>
                      <a:endParaRPr lang="en-US" dirty="0"/>
                    </a:p>
                  </a:txBody>
                  <a:tcPr/>
                </a:tc>
                <a:tc>
                  <a:txBody>
                    <a:bodyPr/>
                    <a:lstStyle/>
                    <a:p>
                      <a:r>
                        <a:rPr lang="en-US" dirty="0" smtClean="0"/>
                        <a:t>900</a:t>
                      </a:r>
                      <a:endParaRPr lang="en-US" dirty="0"/>
                    </a:p>
                  </a:txBody>
                  <a:tcPr/>
                </a:tc>
                <a:tc>
                  <a:txBody>
                    <a:bodyPr/>
                    <a:lstStyle/>
                    <a:p>
                      <a:r>
                        <a:rPr lang="en-US" dirty="0" smtClean="0"/>
                        <a:t>AL</a:t>
                      </a:r>
                      <a:endParaRPr lang="en-US" dirty="0"/>
                    </a:p>
                  </a:txBody>
                  <a:tcPr/>
                </a:tc>
                <a:tc>
                  <a:txBody>
                    <a:bodyPr/>
                    <a:lstStyle/>
                    <a:p>
                      <a:endParaRPr lang="en-US" dirty="0"/>
                    </a:p>
                  </a:txBody>
                  <a:tcPr/>
                </a:tc>
              </a:tr>
              <a:tr h="370840">
                <a:tc>
                  <a:txBody>
                    <a:bodyPr/>
                    <a:lstStyle/>
                    <a:p>
                      <a:r>
                        <a:rPr lang="en-US" dirty="0" smtClean="0"/>
                        <a:t>r6</a:t>
                      </a:r>
                      <a:endParaRPr lang="en-US" dirty="0"/>
                    </a:p>
                  </a:txBody>
                  <a:tcPr/>
                </a:tc>
                <a:tc>
                  <a:txBody>
                    <a:bodyPr/>
                    <a:lstStyle/>
                    <a:p>
                      <a:r>
                        <a:rPr lang="en-US" dirty="0" smtClean="0"/>
                        <a:t>Taco</a:t>
                      </a:r>
                      <a:r>
                        <a:rPr lang="en-US" baseline="0" dirty="0" smtClean="0"/>
                        <a:t> Casa</a:t>
                      </a:r>
                      <a:endParaRPr lang="en-US" dirty="0"/>
                    </a:p>
                  </a:txBody>
                  <a:tcPr/>
                </a:tc>
                <a:tc>
                  <a:txBody>
                    <a:bodyPr/>
                    <a:lstStyle/>
                    <a:p>
                      <a:r>
                        <a:rPr lang="en-US" dirty="0" smtClean="0"/>
                        <a:t>701</a:t>
                      </a:r>
                      <a:endParaRPr lang="en-US" dirty="0"/>
                    </a:p>
                  </a:txBody>
                  <a:tcPr/>
                </a:tc>
                <a:tc>
                  <a:txBody>
                    <a:bodyPr/>
                    <a:lstStyle/>
                    <a:p>
                      <a:r>
                        <a:rPr lang="en-US" dirty="0" smtClean="0"/>
                        <a:t>TX</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tacocasatexas.com</a:t>
                      </a:r>
                      <a:endParaRPr lang="en-US" dirty="0" smtClean="0"/>
                    </a:p>
                  </a:txBody>
                  <a:tcPr/>
                </a:tc>
              </a:tr>
              <a:tr h="370840">
                <a:tc>
                  <a:txBody>
                    <a:bodyPr/>
                    <a:lstStyle/>
                    <a:p>
                      <a:r>
                        <a:rPr lang="en-US" dirty="0" smtClean="0"/>
                        <a:t>r7</a:t>
                      </a:r>
                      <a:endParaRPr lang="en-US" dirty="0"/>
                    </a:p>
                  </a:txBody>
                  <a:tcPr/>
                </a:tc>
                <a:tc>
                  <a:txBody>
                    <a:bodyPr/>
                    <a:lstStyle/>
                    <a:p>
                      <a:r>
                        <a:rPr lang="en-US" dirty="0" smtClean="0"/>
                        <a:t>Taco</a:t>
                      </a:r>
                      <a:r>
                        <a:rPr lang="en-US" baseline="0" dirty="0" smtClean="0"/>
                        <a:t> Casa</a:t>
                      </a:r>
                      <a:endParaRPr lang="en-US" dirty="0"/>
                    </a:p>
                  </a:txBody>
                  <a:tcPr/>
                </a:tc>
                <a:tc>
                  <a:txBody>
                    <a:bodyPr/>
                    <a:lstStyle/>
                    <a:p>
                      <a:r>
                        <a:rPr lang="en-US" dirty="0" smtClean="0"/>
                        <a:t>702</a:t>
                      </a:r>
                      <a:endParaRPr lang="en-US" dirty="0"/>
                    </a:p>
                  </a:txBody>
                  <a:tcPr/>
                </a:tc>
                <a:tc>
                  <a:txBody>
                    <a:bodyPr/>
                    <a:lstStyle/>
                    <a:p>
                      <a:r>
                        <a:rPr lang="en-US" dirty="0" smtClean="0"/>
                        <a:t>TX</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tacocasatexas.com</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r8</a:t>
                      </a:r>
                    </a:p>
                  </a:txBody>
                  <a:tcPr/>
                </a:tc>
                <a:tc>
                  <a:txBody>
                    <a:bodyPr/>
                    <a:lstStyle/>
                    <a:p>
                      <a:r>
                        <a:rPr lang="en-US" dirty="0" smtClean="0"/>
                        <a:t>Taco</a:t>
                      </a:r>
                      <a:r>
                        <a:rPr lang="en-US" baseline="0" dirty="0" smtClean="0"/>
                        <a:t> Casa</a:t>
                      </a:r>
                      <a:endParaRPr lang="en-US" dirty="0"/>
                    </a:p>
                  </a:txBody>
                  <a:tcPr/>
                </a:tc>
                <a:tc>
                  <a:txBody>
                    <a:bodyPr/>
                    <a:lstStyle/>
                    <a:p>
                      <a:r>
                        <a:rPr lang="en-US" dirty="0" smtClean="0"/>
                        <a:t>703</a:t>
                      </a:r>
                      <a:endParaRPr lang="en-US" dirty="0"/>
                    </a:p>
                  </a:txBody>
                  <a:tcPr/>
                </a:tc>
                <a:tc>
                  <a:txBody>
                    <a:bodyPr/>
                    <a:lstStyle/>
                    <a:p>
                      <a:r>
                        <a:rPr lang="en-US" dirty="0" smtClean="0"/>
                        <a:t>TX</a:t>
                      </a:r>
                      <a:endParaRPr lang="en-US"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tacocasatexas.com</a:t>
                      </a:r>
                      <a:endParaRPr lang="en-US"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r9</a:t>
                      </a:r>
                    </a:p>
                  </a:txBody>
                  <a:tcPr/>
                </a:tc>
                <a:tc>
                  <a:txBody>
                    <a:bodyPr/>
                    <a:lstStyle/>
                    <a:p>
                      <a:r>
                        <a:rPr lang="en-US" dirty="0" smtClean="0"/>
                        <a:t>Taco</a:t>
                      </a:r>
                      <a:r>
                        <a:rPr lang="en-US" baseline="0" dirty="0" smtClean="0"/>
                        <a:t> Casa</a:t>
                      </a:r>
                      <a:endParaRPr lang="en-US" dirty="0"/>
                    </a:p>
                  </a:txBody>
                  <a:tcPr/>
                </a:tc>
                <a:tc>
                  <a:txBody>
                    <a:bodyPr/>
                    <a:lstStyle/>
                    <a:p>
                      <a:r>
                        <a:rPr lang="en-US" dirty="0" smtClean="0"/>
                        <a:t>704</a:t>
                      </a:r>
                      <a:endParaRPr lang="en-US" dirty="0"/>
                    </a:p>
                  </a:txBody>
                  <a:tcPr/>
                </a:tc>
                <a:tc>
                  <a:txBody>
                    <a:bodyPr/>
                    <a:lstStyle/>
                    <a:p>
                      <a:r>
                        <a:rPr lang="en-US" dirty="0" smtClean="0"/>
                        <a:t>TX</a:t>
                      </a:r>
                      <a:endParaRPr lang="en-US" dirty="0"/>
                    </a:p>
                  </a:txBody>
                  <a:tcPr/>
                </a:tc>
                <a:tc>
                  <a:txBody>
                    <a:bodyPr/>
                    <a:lstStyle/>
                    <a:p>
                      <a:endParaRPr lang="en-US"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r10</a:t>
                      </a:r>
                    </a:p>
                  </a:txBody>
                  <a:tcPr/>
                </a:tc>
                <a:tc>
                  <a:txBody>
                    <a:bodyPr/>
                    <a:lstStyle/>
                    <a:p>
                      <a:r>
                        <a:rPr lang="en-US" dirty="0" smtClean="0"/>
                        <a:t>Elva’s Taco</a:t>
                      </a:r>
                      <a:r>
                        <a:rPr lang="en-US" baseline="0" dirty="0" smtClean="0"/>
                        <a:t> Casa</a:t>
                      </a:r>
                      <a:endParaRPr lang="en-US" dirty="0"/>
                    </a:p>
                  </a:txBody>
                  <a:tcPr/>
                </a:tc>
                <a:tc>
                  <a:txBody>
                    <a:bodyPr/>
                    <a:lstStyle/>
                    <a:p>
                      <a:endParaRPr lang="en-US" dirty="0"/>
                    </a:p>
                  </a:txBody>
                  <a:tcPr/>
                </a:tc>
                <a:tc>
                  <a:txBody>
                    <a:bodyPr/>
                    <a:lstStyle/>
                    <a:p>
                      <a:r>
                        <a:rPr lang="en-US" dirty="0" smtClean="0"/>
                        <a:t>TX</a:t>
                      </a:r>
                      <a:endParaRPr lang="en-US" dirty="0"/>
                    </a:p>
                  </a:txBody>
                  <a:tcPr/>
                </a:tc>
                <a:tc>
                  <a:txBody>
                    <a:bodyPr/>
                    <a:lstStyle/>
                    <a:p>
                      <a:r>
                        <a:rPr lang="en-US" dirty="0" smtClean="0"/>
                        <a:t>tacodemar.com</a:t>
                      </a:r>
                      <a:endParaRPr lang="en-US" dirty="0"/>
                    </a:p>
                  </a:txBody>
                  <a:tcPr/>
                </a:tc>
              </a:tr>
            </a:tbl>
          </a:graphicData>
        </a:graphic>
      </p:graphicFrame>
      <p:sp>
        <p:nvSpPr>
          <p:cNvPr id="6" name="Rounded Rectangle 5"/>
          <p:cNvSpPr/>
          <p:nvPr/>
        </p:nvSpPr>
        <p:spPr bwMode="auto">
          <a:xfrm>
            <a:off x="3429000" y="4038600"/>
            <a:ext cx="685800" cy="1676400"/>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Times" pitchFamily="-111" charset="0"/>
            </a:endParaRPr>
          </a:p>
        </p:txBody>
      </p:sp>
      <p:sp>
        <p:nvSpPr>
          <p:cNvPr id="7" name="Rounded Rectangle 6"/>
          <p:cNvSpPr/>
          <p:nvPr/>
        </p:nvSpPr>
        <p:spPr bwMode="auto">
          <a:xfrm flipV="1">
            <a:off x="5334000" y="3048000"/>
            <a:ext cx="2362200" cy="304800"/>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solidFill>
                <a:srgbClr val="000000"/>
              </a:solidFill>
              <a:latin typeface="Times" pitchFamily="-111" charset="0"/>
            </a:endParaRPr>
          </a:p>
        </p:txBody>
      </p:sp>
      <p:sp>
        <p:nvSpPr>
          <p:cNvPr id="8" name="Line Callout 2 (No Border) 7"/>
          <p:cNvSpPr/>
          <p:nvPr/>
        </p:nvSpPr>
        <p:spPr>
          <a:xfrm>
            <a:off x="4724400" y="1066800"/>
            <a:ext cx="3657600" cy="381000"/>
          </a:xfrm>
          <a:prstGeom prst="callout2">
            <a:avLst>
              <a:gd name="adj1" fmla="val 87135"/>
              <a:gd name="adj2" fmla="val 11602"/>
              <a:gd name="adj3" fmla="val 182349"/>
              <a:gd name="adj4" fmla="val 19737"/>
              <a:gd name="adj5" fmla="val 507516"/>
              <a:gd name="adj6" fmla="val 46118"/>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prstClr val="black"/>
                </a:solidFill>
                <a:latin typeface="Corbel" pitchFamily="34" charset="0"/>
              </a:rPr>
              <a:t>Erroneous values</a:t>
            </a:r>
            <a:endParaRPr lang="en-US" sz="2800" dirty="0">
              <a:solidFill>
                <a:prstClr val="black"/>
              </a:solidFill>
              <a:latin typeface="Corbel" pitchFamily="34" charset="0"/>
            </a:endParaRPr>
          </a:p>
        </p:txBody>
      </p:sp>
      <p:sp>
        <p:nvSpPr>
          <p:cNvPr id="15" name="Line Callout 2 (No Border) 14"/>
          <p:cNvSpPr/>
          <p:nvPr/>
        </p:nvSpPr>
        <p:spPr>
          <a:xfrm>
            <a:off x="4114800" y="6019800"/>
            <a:ext cx="4800600" cy="381000"/>
          </a:xfrm>
          <a:prstGeom prst="callout2">
            <a:avLst>
              <a:gd name="adj1" fmla="val 47732"/>
              <a:gd name="adj2" fmla="val -2205"/>
              <a:gd name="adj3" fmla="val -39741"/>
              <a:gd name="adj4" fmla="val -9367"/>
              <a:gd name="adj5" fmla="val -79884"/>
              <a:gd name="adj6" fmla="val -12306"/>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smtClean="0">
                <a:solidFill>
                  <a:prstClr val="black"/>
                </a:solidFill>
                <a:latin typeface="Corbel" pitchFamily="34" charset="0"/>
              </a:rPr>
              <a:t>Different local values</a:t>
            </a:r>
            <a:endParaRPr lang="en-US" sz="2800" dirty="0">
              <a:solidFill>
                <a:prstClr val="black"/>
              </a:solidFill>
              <a:latin typeface="Corbel" pitchFamily="34" charset="0"/>
            </a:endParaRPr>
          </a:p>
        </p:txBody>
      </p:sp>
      <p:sp>
        <p:nvSpPr>
          <p:cNvPr id="27" name="Explosion 2 26"/>
          <p:cNvSpPr/>
          <p:nvPr/>
        </p:nvSpPr>
        <p:spPr bwMode="auto">
          <a:xfrm>
            <a:off x="0" y="2209800"/>
            <a:ext cx="5486400" cy="1828800"/>
          </a:xfrm>
          <a:prstGeom prst="irregularSeal2">
            <a:avLst/>
          </a:prstGeom>
          <a:solidFill>
            <a:schemeClr val="bg1">
              <a:lumMod val="95000"/>
            </a:schemeClr>
          </a:solid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en-US" sz="2200" b="1" dirty="0" smtClean="0"/>
              <a:t>Scalability</a:t>
            </a:r>
            <a:br>
              <a:rPr lang="en-US" sz="2200" b="1" dirty="0" smtClean="0"/>
            </a:br>
            <a:r>
              <a:rPr lang="en-US" sz="2200" b="1" dirty="0" smtClean="0"/>
              <a:t>18M Records</a:t>
            </a:r>
            <a:endParaRPr lang="en-US" sz="22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15" grpId="0" animBg="1"/>
      <p:bldP spid="2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52400"/>
            <a:ext cx="8458200" cy="762000"/>
          </a:xfrm>
        </p:spPr>
        <p:txBody>
          <a:bodyPr/>
          <a:lstStyle/>
          <a:p>
            <a:r>
              <a:rPr lang="en-US" dirty="0" smtClean="0"/>
              <a:t>Two-Stage Linkage – Stage I</a:t>
            </a:r>
            <a:endParaRPr lang="en-US" dirty="0"/>
          </a:p>
        </p:txBody>
      </p:sp>
      <p:sp>
        <p:nvSpPr>
          <p:cNvPr id="3" name="Content Placeholder 2"/>
          <p:cNvSpPr>
            <a:spLocks noGrp="1"/>
          </p:cNvSpPr>
          <p:nvPr>
            <p:ph idx="1"/>
          </p:nvPr>
        </p:nvSpPr>
        <p:spPr>
          <a:xfrm>
            <a:off x="228600" y="990600"/>
            <a:ext cx="8534400" cy="5181600"/>
          </a:xfrm>
        </p:spPr>
        <p:txBody>
          <a:bodyPr/>
          <a:lstStyle/>
          <a:p>
            <a:r>
              <a:rPr lang="en-US" b="1" dirty="0" smtClean="0"/>
              <a:t>Stage I: </a:t>
            </a:r>
            <a:r>
              <a:rPr lang="en-US" b="1" dirty="0" smtClean="0">
                <a:solidFill>
                  <a:srgbClr val="C00000"/>
                </a:solidFill>
              </a:rPr>
              <a:t>Identify cores </a:t>
            </a:r>
            <a:r>
              <a:rPr lang="en-US" dirty="0" smtClean="0"/>
              <a:t>containing listings very likely to belong to the same chain</a:t>
            </a:r>
          </a:p>
          <a:p>
            <a:pPr lvl="1"/>
            <a:r>
              <a:rPr lang="en-US" dirty="0" smtClean="0"/>
              <a:t>Require robustness in presence of possibly erroneous values </a:t>
            </a:r>
            <a:r>
              <a:rPr lang="en-US" dirty="0" smtClean="0">
                <a:sym typeface="Wingdings" pitchFamily="2" charset="2"/>
              </a:rPr>
              <a:t> Graph theory</a:t>
            </a:r>
          </a:p>
          <a:p>
            <a:pPr lvl="1"/>
            <a:r>
              <a:rPr lang="en-US" dirty="0" smtClean="0">
                <a:sym typeface="Wingdings" pitchFamily="2" charset="2"/>
              </a:rPr>
              <a:t>High Scalability</a:t>
            </a:r>
          </a:p>
          <a:p>
            <a:pPr lvl="1"/>
            <a:endParaRPr lang="en-US" sz="2400" dirty="0" smtClean="0">
              <a:sym typeface="Wingdings" pitchFamily="2" charset="2"/>
            </a:endParaRPr>
          </a:p>
          <a:p>
            <a:pPr lvl="1"/>
            <a:endParaRPr lang="en-US" sz="2400" dirty="0" smtClean="0">
              <a:sym typeface="Wingdings" pitchFamily="2" charset="2"/>
            </a:endParaRPr>
          </a:p>
          <a:p>
            <a:pPr lvl="1"/>
            <a:endParaRPr lang="en-US" sz="2400" dirty="0" smtClean="0">
              <a:sym typeface="Wingdings" pitchFamily="2" charset="2"/>
            </a:endParaRPr>
          </a:p>
          <a:p>
            <a:pPr lvl="1"/>
            <a:endParaRPr lang="en-US" sz="2400" dirty="0" smtClean="0">
              <a:sym typeface="Wingdings" pitchFamily="2" charset="2"/>
            </a:endParaRPr>
          </a:p>
          <a:p>
            <a:pPr lvl="1"/>
            <a:endParaRPr lang="en-US" sz="2400" dirty="0" smtClean="0">
              <a:sym typeface="Wingdings" pitchFamily="2" charset="2"/>
            </a:endParaRPr>
          </a:p>
          <a:p>
            <a:pPr lvl="1">
              <a:buNone/>
            </a:pPr>
            <a:endParaRPr lang="en-US" dirty="0" smtClean="0"/>
          </a:p>
          <a:p>
            <a:pPr lvl="1"/>
            <a:endParaRPr lang="en-US" dirty="0" smtClean="0"/>
          </a:p>
          <a:p>
            <a:pPr lvl="1"/>
            <a:endParaRPr lang="en-US" dirty="0"/>
          </a:p>
        </p:txBody>
      </p:sp>
      <p:sp>
        <p:nvSpPr>
          <p:cNvPr id="5" name="Slide Number Placeholder 4"/>
          <p:cNvSpPr>
            <a:spLocks noGrp="1"/>
          </p:cNvSpPr>
          <p:nvPr>
            <p:ph type="sldNum" sz="quarter" idx="11"/>
          </p:nvPr>
        </p:nvSpPr>
        <p:spPr/>
        <p:txBody>
          <a:bodyPr/>
          <a:lstStyle/>
          <a:p>
            <a:pPr>
              <a:defRPr/>
            </a:pPr>
            <a:r>
              <a:rPr lang="fr-FR" smtClean="0"/>
              <a:t>•••</a:t>
            </a:r>
            <a:r>
              <a:rPr lang="fr-FR" smtClean="0">
                <a:solidFill>
                  <a:srgbClr val="FFCC66"/>
                </a:solidFill>
              </a:rPr>
              <a:t> </a:t>
            </a:r>
            <a:fld id="{177843A4-1041-4596-AC67-A94DB8AF36B8}" type="slidenum">
              <a:rPr lang="fr-FR" smtClean="0"/>
              <a:pPr>
                <a:defRPr/>
              </a:pPr>
              <a:t>52</a:t>
            </a:fld>
            <a:endParaRPr lang="fr-FR">
              <a:solidFill>
                <a:schemeClr val="tx1"/>
              </a:solidFill>
            </a:endParaRPr>
          </a:p>
        </p:txBody>
      </p:sp>
      <p:graphicFrame>
        <p:nvGraphicFramePr>
          <p:cNvPr id="6" name="Content Placeholder 3"/>
          <p:cNvGraphicFramePr>
            <a:graphicFrameLocks/>
          </p:cNvGraphicFramePr>
          <p:nvPr/>
        </p:nvGraphicFramePr>
        <p:xfrm>
          <a:off x="457198" y="2971800"/>
          <a:ext cx="8458202" cy="3856693"/>
        </p:xfrm>
        <a:graphic>
          <a:graphicData uri="http://schemas.openxmlformats.org/drawingml/2006/table">
            <a:tbl>
              <a:tblPr firstRow="1" bandRow="1">
                <a:tableStyleId>{5C22544A-7EE6-4342-B048-85BDC9FD1C3A}</a:tableStyleId>
              </a:tblPr>
              <a:tblGrid>
                <a:gridCol w="604158"/>
                <a:gridCol w="2039031"/>
                <a:gridCol w="981756"/>
                <a:gridCol w="906236"/>
                <a:gridCol w="3927021"/>
              </a:tblGrid>
              <a:tr h="287939">
                <a:tc>
                  <a:txBody>
                    <a:bodyPr/>
                    <a:lstStyle/>
                    <a:p>
                      <a:r>
                        <a:rPr lang="en-US" sz="1600" dirty="0" smtClean="0">
                          <a:solidFill>
                            <a:schemeClr val="tx1"/>
                          </a:solidFill>
                        </a:rPr>
                        <a:t>ID</a:t>
                      </a:r>
                      <a:endParaRPr lang="en-US" sz="1600" dirty="0">
                        <a:solidFill>
                          <a:schemeClr val="tx1"/>
                        </a:solidFill>
                      </a:endParaRPr>
                    </a:p>
                  </a:txBody>
                  <a:tcPr/>
                </a:tc>
                <a:tc>
                  <a:txBody>
                    <a:bodyPr/>
                    <a:lstStyle/>
                    <a:p>
                      <a:r>
                        <a:rPr lang="en-US" sz="1600" dirty="0" smtClean="0">
                          <a:solidFill>
                            <a:schemeClr val="tx1"/>
                          </a:solidFill>
                        </a:rPr>
                        <a:t>name</a:t>
                      </a:r>
                      <a:endParaRPr lang="en-US" sz="1600" dirty="0">
                        <a:solidFill>
                          <a:schemeClr val="tx1"/>
                        </a:solidFill>
                      </a:endParaRPr>
                    </a:p>
                  </a:txBody>
                  <a:tcPr/>
                </a:tc>
                <a:tc>
                  <a:txBody>
                    <a:bodyPr/>
                    <a:lstStyle/>
                    <a:p>
                      <a:r>
                        <a:rPr lang="en-US" sz="1600" dirty="0" smtClean="0">
                          <a:solidFill>
                            <a:schemeClr val="tx1"/>
                          </a:solidFill>
                        </a:rPr>
                        <a:t>phone</a:t>
                      </a:r>
                      <a:endParaRPr lang="en-US" sz="1600" dirty="0">
                        <a:solidFill>
                          <a:schemeClr val="tx1"/>
                        </a:solidFill>
                      </a:endParaRPr>
                    </a:p>
                  </a:txBody>
                  <a:tcPr/>
                </a:tc>
                <a:tc>
                  <a:txBody>
                    <a:bodyPr/>
                    <a:lstStyle/>
                    <a:p>
                      <a:r>
                        <a:rPr lang="en-US" sz="1600" dirty="0" smtClean="0">
                          <a:solidFill>
                            <a:schemeClr val="tx1"/>
                          </a:solidFill>
                        </a:rPr>
                        <a:t>state</a:t>
                      </a:r>
                      <a:endParaRPr lang="en-US" sz="1600" dirty="0">
                        <a:solidFill>
                          <a:schemeClr val="tx1"/>
                        </a:solidFill>
                      </a:endParaRPr>
                    </a:p>
                  </a:txBody>
                  <a:tcPr/>
                </a:tc>
                <a:tc>
                  <a:txBody>
                    <a:bodyPr/>
                    <a:lstStyle/>
                    <a:p>
                      <a:r>
                        <a:rPr lang="en-US" sz="1600" dirty="0" smtClean="0">
                          <a:solidFill>
                            <a:schemeClr val="tx1"/>
                          </a:solidFill>
                        </a:rPr>
                        <a:t>URL domain</a:t>
                      </a:r>
                      <a:endParaRPr lang="en-US" sz="1600" dirty="0">
                        <a:solidFill>
                          <a:schemeClr val="tx1"/>
                        </a:solidFill>
                      </a:endParaRPr>
                    </a:p>
                  </a:txBody>
                  <a:tcPr/>
                </a:tc>
              </a:tr>
              <a:tr h="287939">
                <a:tc>
                  <a:txBody>
                    <a:bodyPr/>
                    <a:lstStyle/>
                    <a:p>
                      <a:r>
                        <a:rPr lang="en-US" sz="1600" dirty="0" smtClean="0"/>
                        <a:t>r1</a:t>
                      </a:r>
                      <a:endParaRPr lang="en-US" sz="1600" dirty="0"/>
                    </a:p>
                  </a:txBody>
                  <a:tcPr/>
                </a:tc>
                <a:tc>
                  <a:txBody>
                    <a:bodyPr/>
                    <a:lstStyle/>
                    <a:p>
                      <a:r>
                        <a:rPr lang="en-US" sz="1600" dirty="0" smtClean="0"/>
                        <a:t>Taco</a:t>
                      </a:r>
                      <a:r>
                        <a:rPr lang="en-US" sz="1600" baseline="0" dirty="0" smtClean="0"/>
                        <a:t> Casa</a:t>
                      </a:r>
                      <a:endParaRPr lang="en-US" sz="1600" dirty="0"/>
                    </a:p>
                  </a:txBody>
                  <a:tcPr/>
                </a:tc>
                <a:tc>
                  <a:txBody>
                    <a:bodyPr/>
                    <a:lstStyle/>
                    <a:p>
                      <a:endParaRPr lang="en-US" sz="1600" dirty="0"/>
                    </a:p>
                  </a:txBody>
                  <a:tcPr/>
                </a:tc>
                <a:tc>
                  <a:txBody>
                    <a:bodyPr/>
                    <a:lstStyle/>
                    <a:p>
                      <a:r>
                        <a:rPr lang="en-US" sz="1600" dirty="0" smtClean="0"/>
                        <a:t>AL</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tacocasa.com</a:t>
                      </a:r>
                    </a:p>
                  </a:txBody>
                  <a:tcPr/>
                </a:tc>
              </a:tr>
              <a:tr h="287939">
                <a:tc>
                  <a:txBody>
                    <a:bodyPr/>
                    <a:lstStyle/>
                    <a:p>
                      <a:r>
                        <a:rPr lang="en-US" sz="1600" dirty="0" smtClean="0"/>
                        <a:t>r2</a:t>
                      </a:r>
                      <a:endParaRPr lang="en-US" sz="1600" dirty="0"/>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900</a:t>
                      </a:r>
                      <a:endParaRPr lang="en-US" sz="1600" dirty="0"/>
                    </a:p>
                  </a:txBody>
                  <a:tcPr/>
                </a:tc>
                <a:tc>
                  <a:txBody>
                    <a:bodyPr/>
                    <a:lstStyle/>
                    <a:p>
                      <a:r>
                        <a:rPr lang="en-US" sz="1600" dirty="0" smtClean="0"/>
                        <a:t>AL</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tacocasa.com</a:t>
                      </a:r>
                    </a:p>
                  </a:txBody>
                  <a:tcPr/>
                </a:tc>
              </a:tr>
              <a:tr h="503893">
                <a:tc>
                  <a:txBody>
                    <a:bodyPr/>
                    <a:lstStyle/>
                    <a:p>
                      <a:r>
                        <a:rPr lang="en-US" sz="1600" dirty="0" smtClean="0"/>
                        <a:t>r3</a:t>
                      </a:r>
                      <a:endParaRPr lang="en-US" sz="1600" dirty="0"/>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900</a:t>
                      </a:r>
                      <a:endParaRPr lang="en-US" sz="1600" dirty="0"/>
                    </a:p>
                  </a:txBody>
                  <a:tcPr/>
                </a:tc>
                <a:tc>
                  <a:txBody>
                    <a:bodyPr/>
                    <a:lstStyle/>
                    <a:p>
                      <a:r>
                        <a:rPr lang="en-US" sz="1600" dirty="0" smtClean="0"/>
                        <a:t>AL</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tacocasa.com,</a:t>
                      </a:r>
                      <a:r>
                        <a:rPr lang="en-US" sz="1600" baseline="0" dirty="0" smtClean="0"/>
                        <a:t> tacocasatexas.com</a:t>
                      </a:r>
                      <a:endParaRPr lang="en-US" sz="1600" dirty="0" smtClean="0"/>
                    </a:p>
                  </a:txBody>
                  <a:tcPr/>
                </a:tc>
              </a:tr>
              <a:tr h="287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r4</a:t>
                      </a:r>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900</a:t>
                      </a:r>
                      <a:endParaRPr lang="en-US" sz="1600" dirty="0"/>
                    </a:p>
                  </a:txBody>
                  <a:tcPr/>
                </a:tc>
                <a:tc>
                  <a:txBody>
                    <a:bodyPr/>
                    <a:lstStyle/>
                    <a:p>
                      <a:r>
                        <a:rPr lang="en-US" sz="1600" dirty="0" smtClean="0"/>
                        <a:t>AL</a:t>
                      </a:r>
                      <a:endParaRPr lang="en-US" sz="1600" dirty="0"/>
                    </a:p>
                  </a:txBody>
                  <a:tcPr/>
                </a:tc>
                <a:tc>
                  <a:txBody>
                    <a:bodyPr/>
                    <a:lstStyle/>
                    <a:p>
                      <a:endParaRPr lang="en-US" sz="1600" dirty="0"/>
                    </a:p>
                  </a:txBody>
                  <a:tcPr/>
                </a:tc>
              </a:tr>
              <a:tr h="287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r5</a:t>
                      </a:r>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900</a:t>
                      </a:r>
                      <a:endParaRPr lang="en-US" sz="1600" dirty="0"/>
                    </a:p>
                  </a:txBody>
                  <a:tcPr/>
                </a:tc>
                <a:tc>
                  <a:txBody>
                    <a:bodyPr/>
                    <a:lstStyle/>
                    <a:p>
                      <a:r>
                        <a:rPr lang="en-US" sz="1600" dirty="0" smtClean="0"/>
                        <a:t>AL</a:t>
                      </a:r>
                      <a:endParaRPr lang="en-US" sz="1600" dirty="0"/>
                    </a:p>
                  </a:txBody>
                  <a:tcPr/>
                </a:tc>
                <a:tc>
                  <a:txBody>
                    <a:bodyPr/>
                    <a:lstStyle/>
                    <a:p>
                      <a:endParaRPr lang="en-US" sz="1600" dirty="0"/>
                    </a:p>
                  </a:txBody>
                  <a:tcPr/>
                </a:tc>
              </a:tr>
              <a:tr h="287939">
                <a:tc>
                  <a:txBody>
                    <a:bodyPr/>
                    <a:lstStyle/>
                    <a:p>
                      <a:r>
                        <a:rPr lang="en-US" sz="1600" dirty="0" smtClean="0"/>
                        <a:t>r6</a:t>
                      </a:r>
                      <a:endParaRPr lang="en-US" sz="1600" dirty="0"/>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701</a:t>
                      </a:r>
                      <a:endParaRPr lang="en-US" sz="1600" dirty="0"/>
                    </a:p>
                  </a:txBody>
                  <a:tcPr/>
                </a:tc>
                <a:tc>
                  <a:txBody>
                    <a:bodyPr/>
                    <a:lstStyle/>
                    <a:p>
                      <a:r>
                        <a:rPr lang="en-US" sz="1600" dirty="0" smtClean="0"/>
                        <a:t>TX</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tacocasatexas.com</a:t>
                      </a:r>
                      <a:endParaRPr lang="en-US" sz="1600" dirty="0" smtClean="0"/>
                    </a:p>
                  </a:txBody>
                  <a:tcPr/>
                </a:tc>
              </a:tr>
              <a:tr h="287939">
                <a:tc>
                  <a:txBody>
                    <a:bodyPr/>
                    <a:lstStyle/>
                    <a:p>
                      <a:r>
                        <a:rPr lang="en-US" sz="1600" dirty="0" smtClean="0"/>
                        <a:t>r7</a:t>
                      </a:r>
                      <a:endParaRPr lang="en-US" sz="1600" dirty="0"/>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702</a:t>
                      </a:r>
                      <a:endParaRPr lang="en-US" sz="1600" dirty="0"/>
                    </a:p>
                  </a:txBody>
                  <a:tcPr/>
                </a:tc>
                <a:tc>
                  <a:txBody>
                    <a:bodyPr/>
                    <a:lstStyle/>
                    <a:p>
                      <a:r>
                        <a:rPr lang="en-US" sz="1600" dirty="0" smtClean="0"/>
                        <a:t>TX</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tacocasatexas.com</a:t>
                      </a:r>
                      <a:endParaRPr lang="en-US" sz="1600" dirty="0" smtClean="0"/>
                    </a:p>
                  </a:txBody>
                  <a:tcPr/>
                </a:tc>
              </a:tr>
              <a:tr h="287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r8</a:t>
                      </a:r>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703</a:t>
                      </a:r>
                      <a:endParaRPr lang="en-US" sz="1600" dirty="0"/>
                    </a:p>
                  </a:txBody>
                  <a:tcPr/>
                </a:tc>
                <a:tc>
                  <a:txBody>
                    <a:bodyPr/>
                    <a:lstStyle/>
                    <a:p>
                      <a:r>
                        <a:rPr lang="en-US" sz="1600" dirty="0" smtClean="0"/>
                        <a:t>TX</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tacocasatexas.com</a:t>
                      </a:r>
                      <a:endParaRPr lang="en-US" sz="1600" dirty="0" smtClean="0"/>
                    </a:p>
                  </a:txBody>
                  <a:tcPr/>
                </a:tc>
              </a:tr>
              <a:tr h="287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r9</a:t>
                      </a:r>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704</a:t>
                      </a:r>
                      <a:endParaRPr lang="en-US" sz="1600" dirty="0"/>
                    </a:p>
                  </a:txBody>
                  <a:tcPr/>
                </a:tc>
                <a:tc>
                  <a:txBody>
                    <a:bodyPr/>
                    <a:lstStyle/>
                    <a:p>
                      <a:r>
                        <a:rPr lang="en-US" sz="1600" dirty="0" smtClean="0"/>
                        <a:t>TX</a:t>
                      </a:r>
                      <a:endParaRPr lang="en-US" sz="1600" dirty="0"/>
                    </a:p>
                  </a:txBody>
                  <a:tcPr/>
                </a:tc>
                <a:tc>
                  <a:txBody>
                    <a:bodyPr/>
                    <a:lstStyle/>
                    <a:p>
                      <a:endParaRPr lang="en-US" sz="1600" dirty="0"/>
                    </a:p>
                  </a:txBody>
                  <a:tcPr/>
                </a:tc>
              </a:tr>
              <a:tr h="287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r10</a:t>
                      </a:r>
                    </a:p>
                  </a:txBody>
                  <a:tcPr/>
                </a:tc>
                <a:tc>
                  <a:txBody>
                    <a:bodyPr/>
                    <a:lstStyle/>
                    <a:p>
                      <a:r>
                        <a:rPr lang="en-US" sz="1600" dirty="0" smtClean="0"/>
                        <a:t>Elva’s Taco</a:t>
                      </a:r>
                      <a:r>
                        <a:rPr lang="en-US" sz="1600" baseline="0" dirty="0" smtClean="0"/>
                        <a:t> Casa</a:t>
                      </a:r>
                      <a:endParaRPr lang="en-US" sz="1600" dirty="0"/>
                    </a:p>
                  </a:txBody>
                  <a:tcPr/>
                </a:tc>
                <a:tc>
                  <a:txBody>
                    <a:bodyPr/>
                    <a:lstStyle/>
                    <a:p>
                      <a:endParaRPr lang="en-US" sz="1600" dirty="0"/>
                    </a:p>
                  </a:txBody>
                  <a:tcPr/>
                </a:tc>
                <a:tc>
                  <a:txBody>
                    <a:bodyPr/>
                    <a:lstStyle/>
                    <a:p>
                      <a:r>
                        <a:rPr lang="en-US" sz="1600" dirty="0" smtClean="0"/>
                        <a:t>TX</a:t>
                      </a:r>
                      <a:endParaRPr lang="en-US" sz="1600" dirty="0"/>
                    </a:p>
                  </a:txBody>
                  <a:tcPr/>
                </a:tc>
                <a:tc>
                  <a:txBody>
                    <a:bodyPr/>
                    <a:lstStyle/>
                    <a:p>
                      <a:r>
                        <a:rPr lang="en-US" sz="1600" dirty="0" smtClean="0"/>
                        <a:t>tacodemar.com</a:t>
                      </a:r>
                      <a:endParaRPr lang="en-US" sz="1600" dirty="0"/>
                    </a:p>
                  </a:txBody>
                  <a:tcPr/>
                </a:tc>
              </a:tr>
            </a:tbl>
          </a:graphicData>
        </a:graphic>
      </p:graphicFrame>
      <p:sp>
        <p:nvSpPr>
          <p:cNvPr id="7" name="Rounded Rectangle 6"/>
          <p:cNvSpPr/>
          <p:nvPr/>
        </p:nvSpPr>
        <p:spPr bwMode="auto">
          <a:xfrm>
            <a:off x="381000" y="4495800"/>
            <a:ext cx="8534400" cy="609600"/>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8" name="Rounded Rectangle 7"/>
          <p:cNvSpPr/>
          <p:nvPr/>
        </p:nvSpPr>
        <p:spPr bwMode="auto">
          <a:xfrm>
            <a:off x="381000" y="5181600"/>
            <a:ext cx="8534400" cy="990600"/>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0" name="Oval 9"/>
          <p:cNvSpPr/>
          <p:nvPr/>
        </p:nvSpPr>
        <p:spPr bwMode="auto">
          <a:xfrm>
            <a:off x="6477000" y="3886200"/>
            <a:ext cx="2209800" cy="533400"/>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pitchFamily="-111" charset="0"/>
            </a:endParaRPr>
          </a:p>
        </p:txBody>
      </p:sp>
      <p:sp>
        <p:nvSpPr>
          <p:cNvPr id="9" name="Oval 8"/>
          <p:cNvSpPr/>
          <p:nvPr/>
        </p:nvSpPr>
        <p:spPr bwMode="auto">
          <a:xfrm>
            <a:off x="2819400" y="3962400"/>
            <a:ext cx="1143000" cy="457200"/>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eaLnBrk="0" fontAlgn="base" hangingPunct="0">
              <a:spcBef>
                <a:spcPct val="0"/>
              </a:spcBef>
              <a:spcAft>
                <a:spcPct val="0"/>
              </a:spcAft>
            </a:pPr>
            <a:endParaRPr lang="en-US" sz="2400">
              <a:latin typeface="Times" pitchFamily="-111"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152400"/>
            <a:ext cx="7620000" cy="762000"/>
          </a:xfrm>
        </p:spPr>
        <p:txBody>
          <a:bodyPr/>
          <a:lstStyle/>
          <a:p>
            <a:r>
              <a:rPr lang="en-US" sz="3300" dirty="0" smtClean="0"/>
              <a:t>Two-Stage Linkage – Stage II</a:t>
            </a:r>
            <a:endParaRPr lang="en-US" sz="3300" dirty="0"/>
          </a:p>
        </p:txBody>
      </p:sp>
      <p:sp>
        <p:nvSpPr>
          <p:cNvPr id="3" name="Content Placeholder 2"/>
          <p:cNvSpPr>
            <a:spLocks noGrp="1"/>
          </p:cNvSpPr>
          <p:nvPr>
            <p:ph idx="1"/>
          </p:nvPr>
        </p:nvSpPr>
        <p:spPr>
          <a:xfrm>
            <a:off x="228600" y="990600"/>
            <a:ext cx="8534400" cy="5562600"/>
          </a:xfrm>
        </p:spPr>
        <p:txBody>
          <a:bodyPr/>
          <a:lstStyle/>
          <a:p>
            <a:r>
              <a:rPr lang="en-US" b="1" dirty="0" smtClean="0"/>
              <a:t>Stage II: </a:t>
            </a:r>
            <a:r>
              <a:rPr lang="en-US" b="1" dirty="0" smtClean="0">
                <a:solidFill>
                  <a:srgbClr val="C00000"/>
                </a:solidFill>
              </a:rPr>
              <a:t>Cluster</a:t>
            </a:r>
            <a:r>
              <a:rPr lang="en-US" dirty="0" smtClean="0"/>
              <a:t> cores and remaining records into chains. </a:t>
            </a:r>
          </a:p>
          <a:p>
            <a:pPr lvl="1"/>
            <a:r>
              <a:rPr lang="en-US" dirty="0" smtClean="0"/>
              <a:t>Collect strong evidence from cores and leverage in clustering</a:t>
            </a:r>
          </a:p>
          <a:p>
            <a:pPr lvl="1"/>
            <a:r>
              <a:rPr lang="en-US" dirty="0" smtClean="0">
                <a:sym typeface="Wingdings" pitchFamily="2" charset="2"/>
              </a:rPr>
              <a:t>No penalty on local values</a:t>
            </a:r>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5" name="Slide Number Placeholder 4"/>
          <p:cNvSpPr>
            <a:spLocks noGrp="1"/>
          </p:cNvSpPr>
          <p:nvPr>
            <p:ph type="sldNum" sz="quarter" idx="11"/>
          </p:nvPr>
        </p:nvSpPr>
        <p:spPr/>
        <p:txBody>
          <a:bodyPr/>
          <a:lstStyle/>
          <a:p>
            <a:pPr>
              <a:defRPr/>
            </a:pPr>
            <a:r>
              <a:rPr lang="fr-FR" smtClean="0"/>
              <a:t>•••</a:t>
            </a:r>
            <a:r>
              <a:rPr lang="fr-FR" smtClean="0">
                <a:solidFill>
                  <a:srgbClr val="FFCC66"/>
                </a:solidFill>
              </a:rPr>
              <a:t> </a:t>
            </a:r>
            <a:fld id="{177843A4-1041-4596-AC67-A94DB8AF36B8}" type="slidenum">
              <a:rPr lang="fr-FR" smtClean="0"/>
              <a:pPr>
                <a:defRPr/>
              </a:pPr>
              <a:t>53</a:t>
            </a:fld>
            <a:endParaRPr lang="fr-FR">
              <a:solidFill>
                <a:schemeClr val="tx1"/>
              </a:solidFill>
            </a:endParaRPr>
          </a:p>
        </p:txBody>
      </p:sp>
      <p:graphicFrame>
        <p:nvGraphicFramePr>
          <p:cNvPr id="6" name="Content Placeholder 3"/>
          <p:cNvGraphicFramePr>
            <a:graphicFrameLocks/>
          </p:cNvGraphicFramePr>
          <p:nvPr/>
        </p:nvGraphicFramePr>
        <p:xfrm>
          <a:off x="457198" y="2971800"/>
          <a:ext cx="8458202" cy="3856693"/>
        </p:xfrm>
        <a:graphic>
          <a:graphicData uri="http://schemas.openxmlformats.org/drawingml/2006/table">
            <a:tbl>
              <a:tblPr firstRow="1" bandRow="1">
                <a:tableStyleId>{5C22544A-7EE6-4342-B048-85BDC9FD1C3A}</a:tableStyleId>
              </a:tblPr>
              <a:tblGrid>
                <a:gridCol w="604158"/>
                <a:gridCol w="2039031"/>
                <a:gridCol w="981756"/>
                <a:gridCol w="906236"/>
                <a:gridCol w="3927021"/>
              </a:tblGrid>
              <a:tr h="287939">
                <a:tc>
                  <a:txBody>
                    <a:bodyPr/>
                    <a:lstStyle/>
                    <a:p>
                      <a:r>
                        <a:rPr lang="en-US" sz="1600" dirty="0" smtClean="0">
                          <a:solidFill>
                            <a:schemeClr val="tx1"/>
                          </a:solidFill>
                        </a:rPr>
                        <a:t>ID</a:t>
                      </a:r>
                      <a:endParaRPr lang="en-US" sz="1600" dirty="0">
                        <a:solidFill>
                          <a:schemeClr val="tx1"/>
                        </a:solidFill>
                      </a:endParaRPr>
                    </a:p>
                  </a:txBody>
                  <a:tcPr/>
                </a:tc>
                <a:tc>
                  <a:txBody>
                    <a:bodyPr/>
                    <a:lstStyle/>
                    <a:p>
                      <a:r>
                        <a:rPr lang="en-US" sz="1600" dirty="0" smtClean="0">
                          <a:solidFill>
                            <a:schemeClr val="tx1"/>
                          </a:solidFill>
                        </a:rPr>
                        <a:t>name</a:t>
                      </a:r>
                      <a:endParaRPr lang="en-US" sz="1600" dirty="0">
                        <a:solidFill>
                          <a:schemeClr val="tx1"/>
                        </a:solidFill>
                      </a:endParaRPr>
                    </a:p>
                  </a:txBody>
                  <a:tcPr/>
                </a:tc>
                <a:tc>
                  <a:txBody>
                    <a:bodyPr/>
                    <a:lstStyle/>
                    <a:p>
                      <a:r>
                        <a:rPr lang="en-US" sz="1600" dirty="0" smtClean="0">
                          <a:solidFill>
                            <a:schemeClr val="tx1"/>
                          </a:solidFill>
                        </a:rPr>
                        <a:t>phone</a:t>
                      </a:r>
                      <a:endParaRPr lang="en-US" sz="1600" dirty="0">
                        <a:solidFill>
                          <a:schemeClr val="tx1"/>
                        </a:solidFill>
                      </a:endParaRPr>
                    </a:p>
                  </a:txBody>
                  <a:tcPr/>
                </a:tc>
                <a:tc>
                  <a:txBody>
                    <a:bodyPr/>
                    <a:lstStyle/>
                    <a:p>
                      <a:r>
                        <a:rPr lang="en-US" sz="1600" dirty="0" smtClean="0">
                          <a:solidFill>
                            <a:schemeClr val="tx1"/>
                          </a:solidFill>
                        </a:rPr>
                        <a:t>state</a:t>
                      </a:r>
                      <a:endParaRPr lang="en-US" sz="1600" dirty="0">
                        <a:solidFill>
                          <a:schemeClr val="tx1"/>
                        </a:solidFill>
                      </a:endParaRPr>
                    </a:p>
                  </a:txBody>
                  <a:tcPr/>
                </a:tc>
                <a:tc>
                  <a:txBody>
                    <a:bodyPr/>
                    <a:lstStyle/>
                    <a:p>
                      <a:r>
                        <a:rPr lang="en-US" sz="1600" dirty="0" smtClean="0">
                          <a:solidFill>
                            <a:schemeClr val="tx1"/>
                          </a:solidFill>
                        </a:rPr>
                        <a:t>URL domain</a:t>
                      </a:r>
                      <a:endParaRPr lang="en-US" sz="1600" dirty="0">
                        <a:solidFill>
                          <a:schemeClr val="tx1"/>
                        </a:solidFill>
                      </a:endParaRPr>
                    </a:p>
                  </a:txBody>
                  <a:tcPr/>
                </a:tc>
              </a:tr>
              <a:tr h="287939">
                <a:tc>
                  <a:txBody>
                    <a:bodyPr/>
                    <a:lstStyle/>
                    <a:p>
                      <a:r>
                        <a:rPr lang="en-US" sz="1600" dirty="0" smtClean="0"/>
                        <a:t>r1</a:t>
                      </a:r>
                      <a:endParaRPr lang="en-US" sz="1600" dirty="0"/>
                    </a:p>
                  </a:txBody>
                  <a:tcPr/>
                </a:tc>
                <a:tc>
                  <a:txBody>
                    <a:bodyPr/>
                    <a:lstStyle/>
                    <a:p>
                      <a:r>
                        <a:rPr lang="en-US" sz="1600" dirty="0" smtClean="0"/>
                        <a:t>Taco</a:t>
                      </a:r>
                      <a:r>
                        <a:rPr lang="en-US" sz="1600" baseline="0" dirty="0" smtClean="0"/>
                        <a:t> Casa</a:t>
                      </a:r>
                      <a:endParaRPr lang="en-US" sz="1600" dirty="0"/>
                    </a:p>
                  </a:txBody>
                  <a:tcPr/>
                </a:tc>
                <a:tc>
                  <a:txBody>
                    <a:bodyPr/>
                    <a:lstStyle/>
                    <a:p>
                      <a:endParaRPr lang="en-US" sz="1600" dirty="0"/>
                    </a:p>
                  </a:txBody>
                  <a:tcPr/>
                </a:tc>
                <a:tc>
                  <a:txBody>
                    <a:bodyPr/>
                    <a:lstStyle/>
                    <a:p>
                      <a:r>
                        <a:rPr lang="en-US" sz="1600" dirty="0" smtClean="0"/>
                        <a:t>AL</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tacocasa.com</a:t>
                      </a:r>
                    </a:p>
                  </a:txBody>
                  <a:tcPr/>
                </a:tc>
              </a:tr>
              <a:tr h="287939">
                <a:tc>
                  <a:txBody>
                    <a:bodyPr/>
                    <a:lstStyle/>
                    <a:p>
                      <a:r>
                        <a:rPr lang="en-US" sz="1600" dirty="0" smtClean="0"/>
                        <a:t>r2</a:t>
                      </a:r>
                      <a:endParaRPr lang="en-US" sz="1600" dirty="0"/>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900</a:t>
                      </a:r>
                      <a:endParaRPr lang="en-US" sz="1600" dirty="0"/>
                    </a:p>
                  </a:txBody>
                  <a:tcPr/>
                </a:tc>
                <a:tc>
                  <a:txBody>
                    <a:bodyPr/>
                    <a:lstStyle/>
                    <a:p>
                      <a:r>
                        <a:rPr lang="en-US" sz="1600" dirty="0" smtClean="0"/>
                        <a:t>AL</a:t>
                      </a:r>
                      <a:endParaRPr lang="en-US"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smtClean="0"/>
                        <a:t>tacocasa.com</a:t>
                      </a:r>
                    </a:p>
                  </a:txBody>
                  <a:tcPr/>
                </a:tc>
              </a:tr>
              <a:tr h="503893">
                <a:tc>
                  <a:txBody>
                    <a:bodyPr/>
                    <a:lstStyle/>
                    <a:p>
                      <a:r>
                        <a:rPr lang="en-US" sz="1600" dirty="0" smtClean="0"/>
                        <a:t>r3</a:t>
                      </a:r>
                      <a:endParaRPr lang="en-US" sz="1600" dirty="0"/>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900</a:t>
                      </a:r>
                      <a:endParaRPr lang="en-US" sz="1600" dirty="0"/>
                    </a:p>
                  </a:txBody>
                  <a:tcPr/>
                </a:tc>
                <a:tc>
                  <a:txBody>
                    <a:bodyPr/>
                    <a:lstStyle/>
                    <a:p>
                      <a:r>
                        <a:rPr lang="en-US" sz="1600" dirty="0" smtClean="0"/>
                        <a:t>AL</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tacocasa.com,</a:t>
                      </a:r>
                      <a:r>
                        <a:rPr lang="en-US" sz="1600" baseline="0" dirty="0" smtClean="0"/>
                        <a:t> tacocasatexas.com</a:t>
                      </a:r>
                      <a:endParaRPr lang="en-US" sz="1600" dirty="0" smtClean="0"/>
                    </a:p>
                  </a:txBody>
                  <a:tcPr/>
                </a:tc>
              </a:tr>
              <a:tr h="287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r4</a:t>
                      </a:r>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900</a:t>
                      </a:r>
                      <a:endParaRPr lang="en-US" sz="1600" dirty="0"/>
                    </a:p>
                  </a:txBody>
                  <a:tcPr/>
                </a:tc>
                <a:tc>
                  <a:txBody>
                    <a:bodyPr/>
                    <a:lstStyle/>
                    <a:p>
                      <a:r>
                        <a:rPr lang="en-US" sz="1600" dirty="0" smtClean="0"/>
                        <a:t>AL</a:t>
                      </a:r>
                      <a:endParaRPr lang="en-US" sz="1600" dirty="0"/>
                    </a:p>
                  </a:txBody>
                  <a:tcPr/>
                </a:tc>
                <a:tc>
                  <a:txBody>
                    <a:bodyPr/>
                    <a:lstStyle/>
                    <a:p>
                      <a:endParaRPr lang="en-US" sz="1600" dirty="0"/>
                    </a:p>
                  </a:txBody>
                  <a:tcPr/>
                </a:tc>
              </a:tr>
              <a:tr h="287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r5</a:t>
                      </a:r>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900</a:t>
                      </a:r>
                      <a:endParaRPr lang="en-US" sz="1600" dirty="0"/>
                    </a:p>
                  </a:txBody>
                  <a:tcPr/>
                </a:tc>
                <a:tc>
                  <a:txBody>
                    <a:bodyPr/>
                    <a:lstStyle/>
                    <a:p>
                      <a:r>
                        <a:rPr lang="en-US" sz="1600" dirty="0" smtClean="0"/>
                        <a:t>AL</a:t>
                      </a:r>
                      <a:endParaRPr lang="en-US" sz="1600" dirty="0"/>
                    </a:p>
                  </a:txBody>
                  <a:tcPr/>
                </a:tc>
                <a:tc>
                  <a:txBody>
                    <a:bodyPr/>
                    <a:lstStyle/>
                    <a:p>
                      <a:endParaRPr lang="en-US" sz="1600" dirty="0"/>
                    </a:p>
                  </a:txBody>
                  <a:tcPr/>
                </a:tc>
              </a:tr>
              <a:tr h="287939">
                <a:tc>
                  <a:txBody>
                    <a:bodyPr/>
                    <a:lstStyle/>
                    <a:p>
                      <a:r>
                        <a:rPr lang="en-US" sz="1600" dirty="0" smtClean="0"/>
                        <a:t>r6</a:t>
                      </a:r>
                      <a:endParaRPr lang="en-US" sz="1600" dirty="0"/>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701</a:t>
                      </a:r>
                      <a:endParaRPr lang="en-US" sz="1600" dirty="0"/>
                    </a:p>
                  </a:txBody>
                  <a:tcPr/>
                </a:tc>
                <a:tc>
                  <a:txBody>
                    <a:bodyPr/>
                    <a:lstStyle/>
                    <a:p>
                      <a:r>
                        <a:rPr lang="en-US" sz="1600" dirty="0" smtClean="0"/>
                        <a:t>TX</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tacocasatexas.com</a:t>
                      </a:r>
                      <a:endParaRPr lang="en-US" sz="1600" dirty="0" smtClean="0"/>
                    </a:p>
                  </a:txBody>
                  <a:tcPr/>
                </a:tc>
              </a:tr>
              <a:tr h="287939">
                <a:tc>
                  <a:txBody>
                    <a:bodyPr/>
                    <a:lstStyle/>
                    <a:p>
                      <a:r>
                        <a:rPr lang="en-US" sz="1600" dirty="0" smtClean="0"/>
                        <a:t>r7</a:t>
                      </a:r>
                      <a:endParaRPr lang="en-US" sz="1600" dirty="0"/>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702</a:t>
                      </a:r>
                      <a:endParaRPr lang="en-US" sz="1600" dirty="0"/>
                    </a:p>
                  </a:txBody>
                  <a:tcPr/>
                </a:tc>
                <a:tc>
                  <a:txBody>
                    <a:bodyPr/>
                    <a:lstStyle/>
                    <a:p>
                      <a:r>
                        <a:rPr lang="en-US" sz="1600" dirty="0" smtClean="0"/>
                        <a:t>TX</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tacocasatexas.com</a:t>
                      </a:r>
                      <a:endParaRPr lang="en-US" sz="1600" dirty="0" smtClean="0"/>
                    </a:p>
                  </a:txBody>
                  <a:tcPr/>
                </a:tc>
              </a:tr>
              <a:tr h="287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r8</a:t>
                      </a:r>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703</a:t>
                      </a:r>
                      <a:endParaRPr lang="en-US" sz="1600" dirty="0"/>
                    </a:p>
                  </a:txBody>
                  <a:tcPr/>
                </a:tc>
                <a:tc>
                  <a:txBody>
                    <a:bodyPr/>
                    <a:lstStyle/>
                    <a:p>
                      <a:r>
                        <a:rPr lang="en-US" sz="1600" dirty="0" smtClean="0"/>
                        <a:t>TX</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tacocasatexas.com</a:t>
                      </a:r>
                      <a:endParaRPr lang="en-US" sz="1600" dirty="0" smtClean="0"/>
                    </a:p>
                  </a:txBody>
                  <a:tcPr/>
                </a:tc>
              </a:tr>
              <a:tr h="287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r9</a:t>
                      </a:r>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704</a:t>
                      </a:r>
                      <a:endParaRPr lang="en-US" sz="1600" dirty="0"/>
                    </a:p>
                  </a:txBody>
                  <a:tcPr/>
                </a:tc>
                <a:tc>
                  <a:txBody>
                    <a:bodyPr/>
                    <a:lstStyle/>
                    <a:p>
                      <a:r>
                        <a:rPr lang="en-US" sz="1600" dirty="0" smtClean="0"/>
                        <a:t>TX</a:t>
                      </a:r>
                      <a:endParaRPr lang="en-US" sz="1600" dirty="0"/>
                    </a:p>
                  </a:txBody>
                  <a:tcPr/>
                </a:tc>
                <a:tc>
                  <a:txBody>
                    <a:bodyPr/>
                    <a:lstStyle/>
                    <a:p>
                      <a:endParaRPr lang="en-US" sz="1600" dirty="0"/>
                    </a:p>
                  </a:txBody>
                  <a:tcPr/>
                </a:tc>
              </a:tr>
              <a:tr h="287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r10</a:t>
                      </a:r>
                    </a:p>
                  </a:txBody>
                  <a:tcPr/>
                </a:tc>
                <a:tc>
                  <a:txBody>
                    <a:bodyPr/>
                    <a:lstStyle/>
                    <a:p>
                      <a:r>
                        <a:rPr lang="en-US" sz="1600" dirty="0" smtClean="0"/>
                        <a:t>Elva’s Taco</a:t>
                      </a:r>
                      <a:r>
                        <a:rPr lang="en-US" sz="1600" baseline="0" dirty="0" smtClean="0"/>
                        <a:t> Casa</a:t>
                      </a:r>
                      <a:endParaRPr lang="en-US" sz="1600" dirty="0"/>
                    </a:p>
                  </a:txBody>
                  <a:tcPr/>
                </a:tc>
                <a:tc>
                  <a:txBody>
                    <a:bodyPr/>
                    <a:lstStyle/>
                    <a:p>
                      <a:endParaRPr lang="en-US" sz="1600" dirty="0"/>
                    </a:p>
                  </a:txBody>
                  <a:tcPr/>
                </a:tc>
                <a:tc>
                  <a:txBody>
                    <a:bodyPr/>
                    <a:lstStyle/>
                    <a:p>
                      <a:r>
                        <a:rPr lang="en-US" sz="1600" dirty="0" smtClean="0"/>
                        <a:t>TX</a:t>
                      </a:r>
                      <a:endParaRPr lang="en-US" sz="1600" dirty="0"/>
                    </a:p>
                  </a:txBody>
                  <a:tcPr/>
                </a:tc>
                <a:tc>
                  <a:txBody>
                    <a:bodyPr/>
                    <a:lstStyle/>
                    <a:p>
                      <a:r>
                        <a:rPr lang="en-US" sz="1600" dirty="0" smtClean="0"/>
                        <a:t>tacodemar.com</a:t>
                      </a:r>
                      <a:endParaRPr lang="en-US" sz="1600" dirty="0"/>
                    </a:p>
                  </a:txBody>
                  <a:tcPr/>
                </a:tc>
              </a:tr>
            </a:tbl>
          </a:graphicData>
        </a:graphic>
      </p:graphicFrame>
      <p:sp>
        <p:nvSpPr>
          <p:cNvPr id="7" name="Rounded Rectangle 6"/>
          <p:cNvSpPr/>
          <p:nvPr/>
        </p:nvSpPr>
        <p:spPr bwMode="auto">
          <a:xfrm>
            <a:off x="381000" y="3657600"/>
            <a:ext cx="8534400" cy="1447800"/>
          </a:xfrm>
          <a:prstGeom prst="roundRect">
            <a:avLst/>
          </a:prstGeom>
          <a:noFill/>
          <a:ln w="38100" cap="flat" cmpd="sng" algn="ctr">
            <a:solidFill>
              <a:srgbClr val="FFC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0" name="Rounded Rectangle 9"/>
          <p:cNvSpPr/>
          <p:nvPr/>
        </p:nvSpPr>
        <p:spPr bwMode="auto">
          <a:xfrm>
            <a:off x="3048000" y="4419600"/>
            <a:ext cx="685800" cy="685800"/>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2" name="Rounded Rectangle 11"/>
          <p:cNvSpPr/>
          <p:nvPr/>
        </p:nvSpPr>
        <p:spPr bwMode="auto">
          <a:xfrm>
            <a:off x="381000" y="4495800"/>
            <a:ext cx="8534400" cy="609600"/>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6" name="Line Callout 2 (No Border) 15"/>
          <p:cNvSpPr/>
          <p:nvPr/>
        </p:nvSpPr>
        <p:spPr>
          <a:xfrm>
            <a:off x="4876800" y="2362200"/>
            <a:ext cx="4191000" cy="381000"/>
          </a:xfrm>
          <a:prstGeom prst="callout2">
            <a:avLst>
              <a:gd name="adj1" fmla="val 94299"/>
              <a:gd name="adj2" fmla="val 10103"/>
              <a:gd name="adj3" fmla="val 185930"/>
              <a:gd name="adj4" fmla="val 367"/>
              <a:gd name="adj5" fmla="val 539819"/>
              <a:gd name="adj6" fmla="val -33460"/>
            </a:avLst>
          </a:prstGeom>
          <a:solidFill>
            <a:srgbClr val="FF7C8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black"/>
                </a:solidFill>
                <a:latin typeface="Corbel" pitchFamily="34" charset="0"/>
              </a:rPr>
              <a:t>Reward strong evidence</a:t>
            </a:r>
            <a:endParaRPr lang="en-US" sz="2800" dirty="0">
              <a:solidFill>
                <a:prstClr val="black"/>
              </a:solidFill>
              <a:latin typeface="Corbel" pitchFamily="34" charset="0"/>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1447800" y="152400"/>
            <a:ext cx="7620000" cy="762000"/>
          </a:xfrm>
        </p:spPr>
        <p:txBody>
          <a:bodyPr/>
          <a:lstStyle/>
          <a:p>
            <a:r>
              <a:rPr lang="en-US" sz="3300" dirty="0" smtClean="0"/>
              <a:t>Two-Stage Linkage – Stage II</a:t>
            </a:r>
            <a:endParaRPr lang="en-US" sz="3300" dirty="0"/>
          </a:p>
        </p:txBody>
      </p:sp>
      <p:sp>
        <p:nvSpPr>
          <p:cNvPr id="3" name="Content Placeholder 2"/>
          <p:cNvSpPr>
            <a:spLocks noGrp="1"/>
          </p:cNvSpPr>
          <p:nvPr>
            <p:ph idx="1"/>
          </p:nvPr>
        </p:nvSpPr>
        <p:spPr>
          <a:xfrm>
            <a:off x="228600" y="990600"/>
            <a:ext cx="8534400" cy="5562600"/>
          </a:xfrm>
        </p:spPr>
        <p:txBody>
          <a:bodyPr/>
          <a:lstStyle/>
          <a:p>
            <a:r>
              <a:rPr lang="en-US" b="1" dirty="0" smtClean="0"/>
              <a:t>Stage II: </a:t>
            </a:r>
            <a:r>
              <a:rPr lang="en-US" b="1" dirty="0" smtClean="0">
                <a:solidFill>
                  <a:srgbClr val="C00000"/>
                </a:solidFill>
              </a:rPr>
              <a:t>Cluster</a:t>
            </a:r>
            <a:r>
              <a:rPr lang="en-US" dirty="0" smtClean="0"/>
              <a:t> cores and remaining records into chains. </a:t>
            </a:r>
          </a:p>
          <a:p>
            <a:pPr lvl="1"/>
            <a:r>
              <a:rPr lang="en-US" dirty="0" smtClean="0"/>
              <a:t>Collect strong evidence from cores and leverage in clustering</a:t>
            </a:r>
          </a:p>
          <a:p>
            <a:pPr lvl="1"/>
            <a:r>
              <a:rPr lang="en-US" dirty="0" smtClean="0">
                <a:sym typeface="Wingdings" pitchFamily="2" charset="2"/>
              </a:rPr>
              <a:t>No penalty on local values</a:t>
            </a:r>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5" name="Slide Number Placeholder 4"/>
          <p:cNvSpPr>
            <a:spLocks noGrp="1"/>
          </p:cNvSpPr>
          <p:nvPr>
            <p:ph type="sldNum" sz="quarter" idx="11"/>
          </p:nvPr>
        </p:nvSpPr>
        <p:spPr/>
        <p:txBody>
          <a:bodyPr/>
          <a:lstStyle/>
          <a:p>
            <a:pPr>
              <a:defRPr/>
            </a:pPr>
            <a:r>
              <a:rPr lang="fr-FR" smtClean="0"/>
              <a:t>•••</a:t>
            </a:r>
            <a:r>
              <a:rPr lang="fr-FR" smtClean="0">
                <a:solidFill>
                  <a:srgbClr val="FFCC66"/>
                </a:solidFill>
              </a:rPr>
              <a:t> </a:t>
            </a:r>
            <a:fld id="{177843A4-1041-4596-AC67-A94DB8AF36B8}" type="slidenum">
              <a:rPr lang="fr-FR" smtClean="0"/>
              <a:pPr>
                <a:defRPr/>
              </a:pPr>
              <a:t>54</a:t>
            </a:fld>
            <a:endParaRPr lang="fr-FR">
              <a:solidFill>
                <a:schemeClr val="tx1"/>
              </a:solidFill>
            </a:endParaRPr>
          </a:p>
        </p:txBody>
      </p:sp>
      <p:graphicFrame>
        <p:nvGraphicFramePr>
          <p:cNvPr id="6" name="Content Placeholder 3"/>
          <p:cNvGraphicFramePr>
            <a:graphicFrameLocks/>
          </p:cNvGraphicFramePr>
          <p:nvPr/>
        </p:nvGraphicFramePr>
        <p:xfrm>
          <a:off x="457198" y="2971800"/>
          <a:ext cx="8458202" cy="3856693"/>
        </p:xfrm>
        <a:graphic>
          <a:graphicData uri="http://schemas.openxmlformats.org/drawingml/2006/table">
            <a:tbl>
              <a:tblPr firstRow="1" bandRow="1">
                <a:tableStyleId>{5C22544A-7EE6-4342-B048-85BDC9FD1C3A}</a:tableStyleId>
              </a:tblPr>
              <a:tblGrid>
                <a:gridCol w="604158"/>
                <a:gridCol w="2039031"/>
                <a:gridCol w="981756"/>
                <a:gridCol w="906236"/>
                <a:gridCol w="3927021"/>
              </a:tblGrid>
              <a:tr h="287939">
                <a:tc>
                  <a:txBody>
                    <a:bodyPr/>
                    <a:lstStyle/>
                    <a:p>
                      <a:r>
                        <a:rPr lang="en-US" sz="1600" dirty="0" smtClean="0">
                          <a:solidFill>
                            <a:schemeClr val="tx1"/>
                          </a:solidFill>
                        </a:rPr>
                        <a:t>ID</a:t>
                      </a:r>
                      <a:endParaRPr lang="en-US" sz="1600" dirty="0">
                        <a:solidFill>
                          <a:schemeClr val="tx1"/>
                        </a:solidFill>
                      </a:endParaRPr>
                    </a:p>
                  </a:txBody>
                  <a:tcPr/>
                </a:tc>
                <a:tc>
                  <a:txBody>
                    <a:bodyPr/>
                    <a:lstStyle/>
                    <a:p>
                      <a:r>
                        <a:rPr lang="en-US" sz="1600" dirty="0" smtClean="0">
                          <a:solidFill>
                            <a:schemeClr val="tx1"/>
                          </a:solidFill>
                        </a:rPr>
                        <a:t>name</a:t>
                      </a:r>
                      <a:endParaRPr lang="en-US" sz="1600" dirty="0">
                        <a:solidFill>
                          <a:schemeClr val="tx1"/>
                        </a:solidFill>
                      </a:endParaRPr>
                    </a:p>
                  </a:txBody>
                  <a:tcPr/>
                </a:tc>
                <a:tc>
                  <a:txBody>
                    <a:bodyPr/>
                    <a:lstStyle/>
                    <a:p>
                      <a:r>
                        <a:rPr lang="en-US" sz="1600" dirty="0" smtClean="0">
                          <a:solidFill>
                            <a:schemeClr val="tx1"/>
                          </a:solidFill>
                        </a:rPr>
                        <a:t>phone</a:t>
                      </a:r>
                      <a:endParaRPr lang="en-US" sz="1600" dirty="0">
                        <a:solidFill>
                          <a:schemeClr val="tx1"/>
                        </a:solidFill>
                      </a:endParaRPr>
                    </a:p>
                  </a:txBody>
                  <a:tcPr/>
                </a:tc>
                <a:tc>
                  <a:txBody>
                    <a:bodyPr/>
                    <a:lstStyle/>
                    <a:p>
                      <a:r>
                        <a:rPr lang="en-US" sz="1600" dirty="0" smtClean="0">
                          <a:solidFill>
                            <a:schemeClr val="tx1"/>
                          </a:solidFill>
                        </a:rPr>
                        <a:t>state</a:t>
                      </a:r>
                      <a:endParaRPr lang="en-US" sz="1600" dirty="0">
                        <a:solidFill>
                          <a:schemeClr val="tx1"/>
                        </a:solidFill>
                      </a:endParaRPr>
                    </a:p>
                  </a:txBody>
                  <a:tcPr/>
                </a:tc>
                <a:tc>
                  <a:txBody>
                    <a:bodyPr/>
                    <a:lstStyle/>
                    <a:p>
                      <a:r>
                        <a:rPr lang="en-US" sz="1600" dirty="0" smtClean="0">
                          <a:solidFill>
                            <a:schemeClr val="tx1"/>
                          </a:solidFill>
                        </a:rPr>
                        <a:t>URL domain</a:t>
                      </a:r>
                      <a:endParaRPr lang="en-US" sz="1600" dirty="0">
                        <a:solidFill>
                          <a:schemeClr val="tx1"/>
                        </a:solidFill>
                      </a:endParaRPr>
                    </a:p>
                  </a:txBody>
                  <a:tcPr/>
                </a:tc>
              </a:tr>
              <a:tr h="287939">
                <a:tc>
                  <a:txBody>
                    <a:bodyPr/>
                    <a:lstStyle/>
                    <a:p>
                      <a:r>
                        <a:rPr lang="en-US" sz="1600" dirty="0" smtClean="0"/>
                        <a:t>r1</a:t>
                      </a:r>
                      <a:endParaRPr lang="en-US" sz="1600" dirty="0"/>
                    </a:p>
                  </a:txBody>
                  <a:tcPr/>
                </a:tc>
                <a:tc>
                  <a:txBody>
                    <a:bodyPr/>
                    <a:lstStyle/>
                    <a:p>
                      <a:r>
                        <a:rPr lang="en-US" sz="1600" dirty="0" smtClean="0"/>
                        <a:t>Taco</a:t>
                      </a:r>
                      <a:r>
                        <a:rPr lang="en-US" sz="1600" baseline="0" dirty="0" smtClean="0"/>
                        <a:t> Casa</a:t>
                      </a:r>
                      <a:endParaRPr lang="en-US" sz="1600" dirty="0"/>
                    </a:p>
                  </a:txBody>
                  <a:tcPr/>
                </a:tc>
                <a:tc>
                  <a:txBody>
                    <a:bodyPr/>
                    <a:lstStyle/>
                    <a:p>
                      <a:endParaRPr lang="en-US" sz="1600" dirty="0"/>
                    </a:p>
                  </a:txBody>
                  <a:tcPr/>
                </a:tc>
                <a:tc>
                  <a:txBody>
                    <a:bodyPr/>
                    <a:lstStyle/>
                    <a:p>
                      <a:r>
                        <a:rPr lang="en-US" sz="1600" dirty="0" smtClean="0"/>
                        <a:t>AL</a:t>
                      </a:r>
                      <a:endParaRPr lang="en-US" sz="1600" dirty="0"/>
                    </a:p>
                  </a:txBody>
                  <a:tcPr/>
                </a:tc>
                <a:tc>
                  <a:txBody>
                    <a:bodyPr/>
                    <a:lstStyle/>
                    <a:p>
                      <a:r>
                        <a:rPr lang="en-US" sz="1600" dirty="0" smtClean="0"/>
                        <a:t>tacocasa.com</a:t>
                      </a:r>
                      <a:endParaRPr lang="en-US" sz="1600" dirty="0"/>
                    </a:p>
                  </a:txBody>
                  <a:tcPr/>
                </a:tc>
              </a:tr>
              <a:tr h="287939">
                <a:tc>
                  <a:txBody>
                    <a:bodyPr/>
                    <a:lstStyle/>
                    <a:p>
                      <a:r>
                        <a:rPr lang="en-US" sz="1600" dirty="0" smtClean="0"/>
                        <a:t>r2</a:t>
                      </a:r>
                      <a:endParaRPr lang="en-US" sz="1600" dirty="0"/>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900</a:t>
                      </a:r>
                      <a:endParaRPr lang="en-US" sz="1600" dirty="0"/>
                    </a:p>
                  </a:txBody>
                  <a:tcPr/>
                </a:tc>
                <a:tc>
                  <a:txBody>
                    <a:bodyPr/>
                    <a:lstStyle/>
                    <a:p>
                      <a:r>
                        <a:rPr lang="en-US" sz="1600" dirty="0" smtClean="0"/>
                        <a:t>AL</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tacocasa.com</a:t>
                      </a:r>
                    </a:p>
                  </a:txBody>
                  <a:tcPr/>
                </a:tc>
              </a:tr>
              <a:tr h="503893">
                <a:tc>
                  <a:txBody>
                    <a:bodyPr/>
                    <a:lstStyle/>
                    <a:p>
                      <a:r>
                        <a:rPr lang="en-US" sz="1600" dirty="0" smtClean="0"/>
                        <a:t>r3</a:t>
                      </a:r>
                      <a:endParaRPr lang="en-US" sz="1600" dirty="0"/>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900</a:t>
                      </a:r>
                      <a:endParaRPr lang="en-US" sz="1600" dirty="0"/>
                    </a:p>
                  </a:txBody>
                  <a:tcPr/>
                </a:tc>
                <a:tc>
                  <a:txBody>
                    <a:bodyPr/>
                    <a:lstStyle/>
                    <a:p>
                      <a:r>
                        <a:rPr lang="en-US" sz="1600" dirty="0" smtClean="0"/>
                        <a:t>AL</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tacocasa.com,</a:t>
                      </a:r>
                      <a:r>
                        <a:rPr lang="en-US" sz="1600" baseline="0" dirty="0" smtClean="0"/>
                        <a:t> tacocasatexas.com</a:t>
                      </a:r>
                      <a:endParaRPr lang="en-US" sz="1600" dirty="0" smtClean="0"/>
                    </a:p>
                  </a:txBody>
                  <a:tcPr/>
                </a:tc>
              </a:tr>
              <a:tr h="287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r4</a:t>
                      </a:r>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900</a:t>
                      </a:r>
                      <a:endParaRPr lang="en-US" sz="1600" dirty="0"/>
                    </a:p>
                  </a:txBody>
                  <a:tcPr/>
                </a:tc>
                <a:tc>
                  <a:txBody>
                    <a:bodyPr/>
                    <a:lstStyle/>
                    <a:p>
                      <a:r>
                        <a:rPr lang="en-US" sz="1600" dirty="0" smtClean="0"/>
                        <a:t>AL</a:t>
                      </a:r>
                      <a:endParaRPr lang="en-US" sz="1600" dirty="0"/>
                    </a:p>
                  </a:txBody>
                  <a:tcPr/>
                </a:tc>
                <a:tc>
                  <a:txBody>
                    <a:bodyPr/>
                    <a:lstStyle/>
                    <a:p>
                      <a:endParaRPr lang="en-US" sz="1600" dirty="0"/>
                    </a:p>
                  </a:txBody>
                  <a:tcPr/>
                </a:tc>
              </a:tr>
              <a:tr h="287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r5</a:t>
                      </a:r>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900</a:t>
                      </a:r>
                      <a:endParaRPr lang="en-US" sz="1600" dirty="0"/>
                    </a:p>
                  </a:txBody>
                  <a:tcPr/>
                </a:tc>
                <a:tc>
                  <a:txBody>
                    <a:bodyPr/>
                    <a:lstStyle/>
                    <a:p>
                      <a:r>
                        <a:rPr lang="en-US" sz="1600" dirty="0" smtClean="0"/>
                        <a:t>AL</a:t>
                      </a:r>
                      <a:endParaRPr lang="en-US" sz="1600" dirty="0"/>
                    </a:p>
                  </a:txBody>
                  <a:tcPr/>
                </a:tc>
                <a:tc>
                  <a:txBody>
                    <a:bodyPr/>
                    <a:lstStyle/>
                    <a:p>
                      <a:endParaRPr lang="en-US" sz="1600" dirty="0"/>
                    </a:p>
                  </a:txBody>
                  <a:tcPr/>
                </a:tc>
              </a:tr>
              <a:tr h="287939">
                <a:tc>
                  <a:txBody>
                    <a:bodyPr/>
                    <a:lstStyle/>
                    <a:p>
                      <a:r>
                        <a:rPr lang="en-US" sz="1600" dirty="0" smtClean="0"/>
                        <a:t>r6</a:t>
                      </a:r>
                      <a:endParaRPr lang="en-US" sz="1600" dirty="0"/>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701</a:t>
                      </a:r>
                      <a:endParaRPr lang="en-US" sz="1600" dirty="0"/>
                    </a:p>
                  </a:txBody>
                  <a:tcPr/>
                </a:tc>
                <a:tc>
                  <a:txBody>
                    <a:bodyPr/>
                    <a:lstStyle/>
                    <a:p>
                      <a:r>
                        <a:rPr lang="en-US" sz="1600" dirty="0" smtClean="0"/>
                        <a:t>TX</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tacocasatexas.com</a:t>
                      </a:r>
                      <a:endParaRPr lang="en-US" sz="1600" dirty="0" smtClean="0"/>
                    </a:p>
                  </a:txBody>
                  <a:tcPr/>
                </a:tc>
              </a:tr>
              <a:tr h="287939">
                <a:tc>
                  <a:txBody>
                    <a:bodyPr/>
                    <a:lstStyle/>
                    <a:p>
                      <a:r>
                        <a:rPr lang="en-US" sz="1600" dirty="0" smtClean="0"/>
                        <a:t>r7</a:t>
                      </a:r>
                      <a:endParaRPr lang="en-US" sz="1600" dirty="0"/>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702</a:t>
                      </a:r>
                      <a:endParaRPr lang="en-US" sz="1600" dirty="0"/>
                    </a:p>
                  </a:txBody>
                  <a:tcPr/>
                </a:tc>
                <a:tc>
                  <a:txBody>
                    <a:bodyPr/>
                    <a:lstStyle/>
                    <a:p>
                      <a:r>
                        <a:rPr lang="en-US" sz="1600" dirty="0" smtClean="0"/>
                        <a:t>TX</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tacocasatexas.com</a:t>
                      </a:r>
                      <a:endParaRPr lang="en-US" sz="1600" dirty="0" smtClean="0"/>
                    </a:p>
                  </a:txBody>
                  <a:tcPr/>
                </a:tc>
              </a:tr>
              <a:tr h="287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r8</a:t>
                      </a:r>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703</a:t>
                      </a:r>
                      <a:endParaRPr lang="en-US" sz="1600" dirty="0"/>
                    </a:p>
                  </a:txBody>
                  <a:tcPr/>
                </a:tc>
                <a:tc>
                  <a:txBody>
                    <a:bodyPr/>
                    <a:lstStyle/>
                    <a:p>
                      <a:r>
                        <a:rPr lang="en-US" sz="1600" dirty="0" smtClean="0"/>
                        <a:t>TX</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tacocasatexas.com</a:t>
                      </a:r>
                      <a:endParaRPr lang="en-US" sz="1600" dirty="0" smtClean="0"/>
                    </a:p>
                  </a:txBody>
                  <a:tcPr/>
                </a:tc>
              </a:tr>
              <a:tr h="287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r9</a:t>
                      </a:r>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704</a:t>
                      </a:r>
                      <a:endParaRPr lang="en-US" sz="1600" dirty="0"/>
                    </a:p>
                  </a:txBody>
                  <a:tcPr/>
                </a:tc>
                <a:tc>
                  <a:txBody>
                    <a:bodyPr/>
                    <a:lstStyle/>
                    <a:p>
                      <a:r>
                        <a:rPr lang="en-US" sz="1600" dirty="0" smtClean="0"/>
                        <a:t>TX</a:t>
                      </a:r>
                      <a:endParaRPr lang="en-US" sz="1600" dirty="0"/>
                    </a:p>
                  </a:txBody>
                  <a:tcPr/>
                </a:tc>
                <a:tc>
                  <a:txBody>
                    <a:bodyPr/>
                    <a:lstStyle/>
                    <a:p>
                      <a:endParaRPr lang="en-US" sz="1600" dirty="0"/>
                    </a:p>
                  </a:txBody>
                  <a:tcPr/>
                </a:tc>
              </a:tr>
              <a:tr h="287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r10</a:t>
                      </a:r>
                    </a:p>
                  </a:txBody>
                  <a:tcPr/>
                </a:tc>
                <a:tc>
                  <a:txBody>
                    <a:bodyPr/>
                    <a:lstStyle/>
                    <a:p>
                      <a:r>
                        <a:rPr lang="en-US" sz="1600" dirty="0" smtClean="0"/>
                        <a:t>Elva’s Taco</a:t>
                      </a:r>
                      <a:r>
                        <a:rPr lang="en-US" sz="1600" baseline="0" dirty="0" smtClean="0"/>
                        <a:t> Casa</a:t>
                      </a:r>
                      <a:endParaRPr lang="en-US" sz="1600" dirty="0"/>
                    </a:p>
                  </a:txBody>
                  <a:tcPr/>
                </a:tc>
                <a:tc>
                  <a:txBody>
                    <a:bodyPr/>
                    <a:lstStyle/>
                    <a:p>
                      <a:endParaRPr lang="en-US" sz="1600" dirty="0"/>
                    </a:p>
                  </a:txBody>
                  <a:tcPr/>
                </a:tc>
                <a:tc>
                  <a:txBody>
                    <a:bodyPr/>
                    <a:lstStyle/>
                    <a:p>
                      <a:r>
                        <a:rPr lang="en-US" sz="1600" dirty="0" smtClean="0"/>
                        <a:t>TX</a:t>
                      </a:r>
                      <a:endParaRPr lang="en-US" sz="1600" dirty="0"/>
                    </a:p>
                  </a:txBody>
                  <a:tcPr/>
                </a:tc>
                <a:tc>
                  <a:txBody>
                    <a:bodyPr/>
                    <a:lstStyle/>
                    <a:p>
                      <a:r>
                        <a:rPr lang="en-US" sz="1600" dirty="0" smtClean="0"/>
                        <a:t>tacodemar.com</a:t>
                      </a:r>
                      <a:endParaRPr lang="en-US" sz="1600" dirty="0"/>
                    </a:p>
                  </a:txBody>
                  <a:tcPr/>
                </a:tc>
              </a:tr>
            </a:tbl>
          </a:graphicData>
        </a:graphic>
      </p:graphicFrame>
      <p:sp>
        <p:nvSpPr>
          <p:cNvPr id="7" name="Rounded Rectangle 6"/>
          <p:cNvSpPr/>
          <p:nvPr/>
        </p:nvSpPr>
        <p:spPr bwMode="auto">
          <a:xfrm>
            <a:off x="381000" y="3352800"/>
            <a:ext cx="8534400" cy="1752600"/>
          </a:xfrm>
          <a:prstGeom prst="roundRect">
            <a:avLst/>
          </a:prstGeom>
          <a:noFill/>
          <a:ln w="38100" cap="flat" cmpd="sng" algn="ctr">
            <a:solidFill>
              <a:srgbClr val="FFC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2" name="Rounded Rectangle 11"/>
          <p:cNvSpPr/>
          <p:nvPr/>
        </p:nvSpPr>
        <p:spPr bwMode="auto">
          <a:xfrm>
            <a:off x="381000" y="4495800"/>
            <a:ext cx="8534400" cy="609600"/>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5" name="Rounded Rectangle 14"/>
          <p:cNvSpPr/>
          <p:nvPr/>
        </p:nvSpPr>
        <p:spPr bwMode="auto">
          <a:xfrm>
            <a:off x="4876800" y="3581400"/>
            <a:ext cx="1676400" cy="838200"/>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6" name="Line Callout 2 (No Border) 15"/>
          <p:cNvSpPr/>
          <p:nvPr/>
        </p:nvSpPr>
        <p:spPr>
          <a:xfrm>
            <a:off x="4876800" y="2362200"/>
            <a:ext cx="4191000" cy="381000"/>
          </a:xfrm>
          <a:prstGeom prst="callout2">
            <a:avLst>
              <a:gd name="adj1" fmla="val 94299"/>
              <a:gd name="adj2" fmla="val 10103"/>
              <a:gd name="adj3" fmla="val 185930"/>
              <a:gd name="adj4" fmla="val 13067"/>
              <a:gd name="adj5" fmla="val 314148"/>
              <a:gd name="adj6" fmla="val 17015"/>
            </a:avLst>
          </a:prstGeom>
          <a:solidFill>
            <a:srgbClr val="FF7C8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black"/>
                </a:solidFill>
                <a:latin typeface="Corbel" pitchFamily="34" charset="0"/>
              </a:rPr>
              <a:t>Reward strong evidence</a:t>
            </a:r>
            <a:endParaRPr lang="en-US" sz="2800" dirty="0">
              <a:solidFill>
                <a:prstClr val="black"/>
              </a:solidFill>
              <a:latin typeface="Corbel" pitchFamily="34" charset="0"/>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1447800" y="152400"/>
            <a:ext cx="7620000" cy="762000"/>
          </a:xfrm>
        </p:spPr>
        <p:txBody>
          <a:bodyPr/>
          <a:lstStyle/>
          <a:p>
            <a:r>
              <a:rPr lang="en-US" sz="3300" dirty="0" smtClean="0"/>
              <a:t>Two-Stage Linkage – Stage II</a:t>
            </a:r>
            <a:endParaRPr lang="en-US" sz="3300" dirty="0"/>
          </a:p>
        </p:txBody>
      </p:sp>
      <p:sp>
        <p:nvSpPr>
          <p:cNvPr id="3" name="Content Placeholder 2"/>
          <p:cNvSpPr>
            <a:spLocks noGrp="1"/>
          </p:cNvSpPr>
          <p:nvPr>
            <p:ph idx="1"/>
          </p:nvPr>
        </p:nvSpPr>
        <p:spPr>
          <a:xfrm>
            <a:off x="228600" y="990600"/>
            <a:ext cx="8534400" cy="5562600"/>
          </a:xfrm>
        </p:spPr>
        <p:txBody>
          <a:bodyPr/>
          <a:lstStyle/>
          <a:p>
            <a:r>
              <a:rPr lang="en-US" b="1" dirty="0" smtClean="0"/>
              <a:t>Stage II: </a:t>
            </a:r>
            <a:r>
              <a:rPr lang="en-US" b="1" dirty="0" smtClean="0">
                <a:solidFill>
                  <a:srgbClr val="C00000"/>
                </a:solidFill>
              </a:rPr>
              <a:t>Cluster</a:t>
            </a:r>
            <a:r>
              <a:rPr lang="en-US" dirty="0" smtClean="0"/>
              <a:t> cores and remaining records into chains. </a:t>
            </a:r>
          </a:p>
          <a:p>
            <a:pPr lvl="1"/>
            <a:r>
              <a:rPr lang="en-US" dirty="0" smtClean="0"/>
              <a:t>Collect strong evidence from cores and leverage in clustering</a:t>
            </a:r>
          </a:p>
          <a:p>
            <a:pPr lvl="1"/>
            <a:r>
              <a:rPr lang="en-US" dirty="0" smtClean="0">
                <a:sym typeface="Wingdings" pitchFamily="2" charset="2"/>
              </a:rPr>
              <a:t>No penalty on local values</a:t>
            </a:r>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5" name="Slide Number Placeholder 4"/>
          <p:cNvSpPr>
            <a:spLocks noGrp="1"/>
          </p:cNvSpPr>
          <p:nvPr>
            <p:ph type="sldNum" sz="quarter" idx="11"/>
          </p:nvPr>
        </p:nvSpPr>
        <p:spPr/>
        <p:txBody>
          <a:bodyPr/>
          <a:lstStyle/>
          <a:p>
            <a:pPr>
              <a:defRPr/>
            </a:pPr>
            <a:r>
              <a:rPr lang="fr-FR" smtClean="0"/>
              <a:t>•••</a:t>
            </a:r>
            <a:r>
              <a:rPr lang="fr-FR" smtClean="0">
                <a:solidFill>
                  <a:srgbClr val="FFCC66"/>
                </a:solidFill>
              </a:rPr>
              <a:t> </a:t>
            </a:r>
            <a:fld id="{177843A4-1041-4596-AC67-A94DB8AF36B8}" type="slidenum">
              <a:rPr lang="fr-FR" smtClean="0"/>
              <a:pPr>
                <a:defRPr/>
              </a:pPr>
              <a:t>55</a:t>
            </a:fld>
            <a:endParaRPr lang="fr-FR">
              <a:solidFill>
                <a:schemeClr val="tx1"/>
              </a:solidFill>
            </a:endParaRPr>
          </a:p>
        </p:txBody>
      </p:sp>
      <p:graphicFrame>
        <p:nvGraphicFramePr>
          <p:cNvPr id="6" name="Content Placeholder 3"/>
          <p:cNvGraphicFramePr>
            <a:graphicFrameLocks/>
          </p:cNvGraphicFramePr>
          <p:nvPr/>
        </p:nvGraphicFramePr>
        <p:xfrm>
          <a:off x="457198" y="2971800"/>
          <a:ext cx="8458202" cy="3856693"/>
        </p:xfrm>
        <a:graphic>
          <a:graphicData uri="http://schemas.openxmlformats.org/drawingml/2006/table">
            <a:tbl>
              <a:tblPr firstRow="1" bandRow="1">
                <a:tableStyleId>{5C22544A-7EE6-4342-B048-85BDC9FD1C3A}</a:tableStyleId>
              </a:tblPr>
              <a:tblGrid>
                <a:gridCol w="604158"/>
                <a:gridCol w="2039031"/>
                <a:gridCol w="981756"/>
                <a:gridCol w="906236"/>
                <a:gridCol w="3927021"/>
              </a:tblGrid>
              <a:tr h="287939">
                <a:tc>
                  <a:txBody>
                    <a:bodyPr/>
                    <a:lstStyle/>
                    <a:p>
                      <a:r>
                        <a:rPr lang="en-US" sz="1600" dirty="0" smtClean="0">
                          <a:solidFill>
                            <a:schemeClr val="tx1"/>
                          </a:solidFill>
                        </a:rPr>
                        <a:t>ID</a:t>
                      </a:r>
                      <a:endParaRPr lang="en-US" sz="1600" dirty="0">
                        <a:solidFill>
                          <a:schemeClr val="tx1"/>
                        </a:solidFill>
                      </a:endParaRPr>
                    </a:p>
                  </a:txBody>
                  <a:tcPr/>
                </a:tc>
                <a:tc>
                  <a:txBody>
                    <a:bodyPr/>
                    <a:lstStyle/>
                    <a:p>
                      <a:r>
                        <a:rPr lang="en-US" sz="1600" dirty="0" smtClean="0">
                          <a:solidFill>
                            <a:schemeClr val="tx1"/>
                          </a:solidFill>
                        </a:rPr>
                        <a:t>name</a:t>
                      </a:r>
                      <a:endParaRPr lang="en-US" sz="1600" dirty="0">
                        <a:solidFill>
                          <a:schemeClr val="tx1"/>
                        </a:solidFill>
                      </a:endParaRPr>
                    </a:p>
                  </a:txBody>
                  <a:tcPr/>
                </a:tc>
                <a:tc>
                  <a:txBody>
                    <a:bodyPr/>
                    <a:lstStyle/>
                    <a:p>
                      <a:r>
                        <a:rPr lang="en-US" sz="1600" dirty="0" smtClean="0">
                          <a:solidFill>
                            <a:schemeClr val="tx1"/>
                          </a:solidFill>
                        </a:rPr>
                        <a:t>phone</a:t>
                      </a:r>
                      <a:endParaRPr lang="en-US" sz="1600" dirty="0">
                        <a:solidFill>
                          <a:schemeClr val="tx1"/>
                        </a:solidFill>
                      </a:endParaRPr>
                    </a:p>
                  </a:txBody>
                  <a:tcPr/>
                </a:tc>
                <a:tc>
                  <a:txBody>
                    <a:bodyPr/>
                    <a:lstStyle/>
                    <a:p>
                      <a:r>
                        <a:rPr lang="en-US" sz="1600" dirty="0" smtClean="0">
                          <a:solidFill>
                            <a:schemeClr val="tx1"/>
                          </a:solidFill>
                        </a:rPr>
                        <a:t>state</a:t>
                      </a:r>
                      <a:endParaRPr lang="en-US" sz="1600" dirty="0">
                        <a:solidFill>
                          <a:schemeClr val="tx1"/>
                        </a:solidFill>
                      </a:endParaRPr>
                    </a:p>
                  </a:txBody>
                  <a:tcPr/>
                </a:tc>
                <a:tc>
                  <a:txBody>
                    <a:bodyPr/>
                    <a:lstStyle/>
                    <a:p>
                      <a:r>
                        <a:rPr lang="en-US" sz="1600" dirty="0" smtClean="0">
                          <a:solidFill>
                            <a:schemeClr val="tx1"/>
                          </a:solidFill>
                        </a:rPr>
                        <a:t>URL domain</a:t>
                      </a:r>
                      <a:endParaRPr lang="en-US" sz="1600" dirty="0">
                        <a:solidFill>
                          <a:schemeClr val="tx1"/>
                        </a:solidFill>
                      </a:endParaRPr>
                    </a:p>
                  </a:txBody>
                  <a:tcPr/>
                </a:tc>
              </a:tr>
              <a:tr h="287939">
                <a:tc>
                  <a:txBody>
                    <a:bodyPr/>
                    <a:lstStyle/>
                    <a:p>
                      <a:r>
                        <a:rPr lang="en-US" sz="1600" dirty="0" smtClean="0"/>
                        <a:t>r1</a:t>
                      </a:r>
                      <a:endParaRPr lang="en-US" sz="1600" dirty="0"/>
                    </a:p>
                  </a:txBody>
                  <a:tcPr/>
                </a:tc>
                <a:tc>
                  <a:txBody>
                    <a:bodyPr/>
                    <a:lstStyle/>
                    <a:p>
                      <a:r>
                        <a:rPr lang="en-US" sz="1600" dirty="0" smtClean="0"/>
                        <a:t>Taco</a:t>
                      </a:r>
                      <a:r>
                        <a:rPr lang="en-US" sz="1600" baseline="0" dirty="0" smtClean="0"/>
                        <a:t> Casa</a:t>
                      </a:r>
                      <a:endParaRPr lang="en-US" sz="1600" dirty="0"/>
                    </a:p>
                  </a:txBody>
                  <a:tcPr/>
                </a:tc>
                <a:tc>
                  <a:txBody>
                    <a:bodyPr/>
                    <a:lstStyle/>
                    <a:p>
                      <a:endParaRPr lang="en-US" sz="1600" dirty="0"/>
                    </a:p>
                  </a:txBody>
                  <a:tcPr/>
                </a:tc>
                <a:tc>
                  <a:txBody>
                    <a:bodyPr/>
                    <a:lstStyle/>
                    <a:p>
                      <a:r>
                        <a:rPr lang="en-US" sz="1600" dirty="0" smtClean="0"/>
                        <a:t>AL</a:t>
                      </a:r>
                      <a:endParaRPr lang="en-US" sz="1600" dirty="0"/>
                    </a:p>
                  </a:txBody>
                  <a:tcPr/>
                </a:tc>
                <a:tc>
                  <a:txBody>
                    <a:bodyPr/>
                    <a:lstStyle/>
                    <a:p>
                      <a:r>
                        <a:rPr lang="en-US" sz="1600" dirty="0" smtClean="0"/>
                        <a:t>tacocasa.com</a:t>
                      </a:r>
                      <a:endParaRPr lang="en-US" sz="1600" dirty="0"/>
                    </a:p>
                  </a:txBody>
                  <a:tcPr/>
                </a:tc>
              </a:tr>
              <a:tr h="287939">
                <a:tc>
                  <a:txBody>
                    <a:bodyPr/>
                    <a:lstStyle/>
                    <a:p>
                      <a:r>
                        <a:rPr lang="en-US" sz="1600" dirty="0" smtClean="0"/>
                        <a:t>r2</a:t>
                      </a:r>
                      <a:endParaRPr lang="en-US" sz="1600" dirty="0"/>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900</a:t>
                      </a:r>
                      <a:endParaRPr lang="en-US" sz="1600" dirty="0"/>
                    </a:p>
                  </a:txBody>
                  <a:tcPr/>
                </a:tc>
                <a:tc>
                  <a:txBody>
                    <a:bodyPr/>
                    <a:lstStyle/>
                    <a:p>
                      <a:r>
                        <a:rPr lang="en-US" sz="1600" dirty="0" smtClean="0"/>
                        <a:t>AL</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tacocasa.com</a:t>
                      </a:r>
                    </a:p>
                  </a:txBody>
                  <a:tcPr/>
                </a:tc>
              </a:tr>
              <a:tr h="503893">
                <a:tc>
                  <a:txBody>
                    <a:bodyPr/>
                    <a:lstStyle/>
                    <a:p>
                      <a:r>
                        <a:rPr lang="en-US" sz="1600" dirty="0" smtClean="0"/>
                        <a:t>r3</a:t>
                      </a:r>
                      <a:endParaRPr lang="en-US" sz="1600" dirty="0"/>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900</a:t>
                      </a:r>
                      <a:endParaRPr lang="en-US" sz="1600" dirty="0"/>
                    </a:p>
                  </a:txBody>
                  <a:tcPr/>
                </a:tc>
                <a:tc>
                  <a:txBody>
                    <a:bodyPr/>
                    <a:lstStyle/>
                    <a:p>
                      <a:r>
                        <a:rPr lang="en-US" sz="1600" dirty="0" smtClean="0"/>
                        <a:t>AL</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tacocasa.com,</a:t>
                      </a:r>
                      <a:r>
                        <a:rPr lang="en-US" sz="1600" baseline="0" dirty="0" smtClean="0"/>
                        <a:t> tacocasatexas.com</a:t>
                      </a:r>
                      <a:endParaRPr lang="en-US" sz="1600" dirty="0" smtClean="0"/>
                    </a:p>
                  </a:txBody>
                  <a:tcPr/>
                </a:tc>
              </a:tr>
              <a:tr h="287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r4</a:t>
                      </a:r>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900</a:t>
                      </a:r>
                      <a:endParaRPr lang="en-US" sz="1600" dirty="0"/>
                    </a:p>
                  </a:txBody>
                  <a:tcPr/>
                </a:tc>
                <a:tc>
                  <a:txBody>
                    <a:bodyPr/>
                    <a:lstStyle/>
                    <a:p>
                      <a:r>
                        <a:rPr lang="en-US" sz="1600" dirty="0" smtClean="0"/>
                        <a:t>AL</a:t>
                      </a:r>
                      <a:endParaRPr lang="en-US" sz="1600" dirty="0"/>
                    </a:p>
                  </a:txBody>
                  <a:tcPr/>
                </a:tc>
                <a:tc>
                  <a:txBody>
                    <a:bodyPr/>
                    <a:lstStyle/>
                    <a:p>
                      <a:endParaRPr lang="en-US" sz="1600" dirty="0"/>
                    </a:p>
                  </a:txBody>
                  <a:tcPr/>
                </a:tc>
              </a:tr>
              <a:tr h="287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r5</a:t>
                      </a:r>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900</a:t>
                      </a:r>
                      <a:endParaRPr lang="en-US" sz="1600" dirty="0"/>
                    </a:p>
                  </a:txBody>
                  <a:tcPr/>
                </a:tc>
                <a:tc>
                  <a:txBody>
                    <a:bodyPr/>
                    <a:lstStyle/>
                    <a:p>
                      <a:r>
                        <a:rPr lang="en-US" sz="1600" dirty="0" smtClean="0"/>
                        <a:t>AL</a:t>
                      </a:r>
                      <a:endParaRPr lang="en-US" sz="1600" dirty="0"/>
                    </a:p>
                  </a:txBody>
                  <a:tcPr/>
                </a:tc>
                <a:tc>
                  <a:txBody>
                    <a:bodyPr/>
                    <a:lstStyle/>
                    <a:p>
                      <a:endParaRPr lang="en-US" sz="1600" dirty="0"/>
                    </a:p>
                  </a:txBody>
                  <a:tcPr/>
                </a:tc>
              </a:tr>
              <a:tr h="287939">
                <a:tc>
                  <a:txBody>
                    <a:bodyPr/>
                    <a:lstStyle/>
                    <a:p>
                      <a:r>
                        <a:rPr lang="en-US" sz="1600" dirty="0" smtClean="0"/>
                        <a:t>r6</a:t>
                      </a:r>
                      <a:endParaRPr lang="en-US" sz="1600" dirty="0"/>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701</a:t>
                      </a:r>
                      <a:endParaRPr lang="en-US" sz="1600" dirty="0"/>
                    </a:p>
                  </a:txBody>
                  <a:tcPr/>
                </a:tc>
                <a:tc>
                  <a:txBody>
                    <a:bodyPr/>
                    <a:lstStyle/>
                    <a:p>
                      <a:r>
                        <a:rPr lang="en-US" sz="1600" dirty="0" smtClean="0"/>
                        <a:t>TX</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tacocasatexas.com</a:t>
                      </a:r>
                      <a:endParaRPr lang="en-US" sz="1600" dirty="0" smtClean="0"/>
                    </a:p>
                  </a:txBody>
                  <a:tcPr/>
                </a:tc>
              </a:tr>
              <a:tr h="287939">
                <a:tc>
                  <a:txBody>
                    <a:bodyPr/>
                    <a:lstStyle/>
                    <a:p>
                      <a:r>
                        <a:rPr lang="en-US" sz="1600" dirty="0" smtClean="0"/>
                        <a:t>r7</a:t>
                      </a:r>
                      <a:endParaRPr lang="en-US" sz="1600" dirty="0"/>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702</a:t>
                      </a:r>
                      <a:endParaRPr lang="en-US" sz="1600" dirty="0"/>
                    </a:p>
                  </a:txBody>
                  <a:tcPr/>
                </a:tc>
                <a:tc>
                  <a:txBody>
                    <a:bodyPr/>
                    <a:lstStyle/>
                    <a:p>
                      <a:r>
                        <a:rPr lang="en-US" sz="1600" dirty="0" smtClean="0"/>
                        <a:t>TX</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tacocasatexas.com</a:t>
                      </a:r>
                      <a:endParaRPr lang="en-US" sz="1600" dirty="0" smtClean="0"/>
                    </a:p>
                  </a:txBody>
                  <a:tcPr/>
                </a:tc>
              </a:tr>
              <a:tr h="287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r8</a:t>
                      </a:r>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703</a:t>
                      </a:r>
                      <a:endParaRPr lang="en-US" sz="1600" dirty="0"/>
                    </a:p>
                  </a:txBody>
                  <a:tcPr/>
                </a:tc>
                <a:tc>
                  <a:txBody>
                    <a:bodyPr/>
                    <a:lstStyle/>
                    <a:p>
                      <a:r>
                        <a:rPr lang="en-US" sz="1600" dirty="0" smtClean="0"/>
                        <a:t>TX</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tacocasatexas.com</a:t>
                      </a:r>
                      <a:endParaRPr lang="en-US" sz="1600" dirty="0" smtClean="0"/>
                    </a:p>
                  </a:txBody>
                  <a:tcPr/>
                </a:tc>
              </a:tr>
              <a:tr h="287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r9</a:t>
                      </a:r>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704</a:t>
                      </a:r>
                      <a:endParaRPr lang="en-US" sz="1600" dirty="0"/>
                    </a:p>
                  </a:txBody>
                  <a:tcPr/>
                </a:tc>
                <a:tc>
                  <a:txBody>
                    <a:bodyPr/>
                    <a:lstStyle/>
                    <a:p>
                      <a:r>
                        <a:rPr lang="en-US" sz="1600" dirty="0" smtClean="0"/>
                        <a:t>TX</a:t>
                      </a:r>
                      <a:endParaRPr lang="en-US" sz="1600" dirty="0"/>
                    </a:p>
                  </a:txBody>
                  <a:tcPr/>
                </a:tc>
                <a:tc>
                  <a:txBody>
                    <a:bodyPr/>
                    <a:lstStyle/>
                    <a:p>
                      <a:endParaRPr lang="en-US" sz="1600" dirty="0"/>
                    </a:p>
                  </a:txBody>
                  <a:tcPr/>
                </a:tc>
              </a:tr>
              <a:tr h="287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r10</a:t>
                      </a:r>
                    </a:p>
                  </a:txBody>
                  <a:tcPr/>
                </a:tc>
                <a:tc>
                  <a:txBody>
                    <a:bodyPr/>
                    <a:lstStyle/>
                    <a:p>
                      <a:r>
                        <a:rPr lang="en-US" sz="1600" dirty="0" smtClean="0"/>
                        <a:t>Elva’s Taco</a:t>
                      </a:r>
                      <a:r>
                        <a:rPr lang="en-US" sz="1600" baseline="0" dirty="0" smtClean="0"/>
                        <a:t> Casa</a:t>
                      </a:r>
                      <a:endParaRPr lang="en-US" sz="1600" dirty="0"/>
                    </a:p>
                  </a:txBody>
                  <a:tcPr/>
                </a:tc>
                <a:tc>
                  <a:txBody>
                    <a:bodyPr/>
                    <a:lstStyle/>
                    <a:p>
                      <a:endParaRPr lang="en-US" sz="1600" dirty="0"/>
                    </a:p>
                  </a:txBody>
                  <a:tcPr/>
                </a:tc>
                <a:tc>
                  <a:txBody>
                    <a:bodyPr/>
                    <a:lstStyle/>
                    <a:p>
                      <a:r>
                        <a:rPr lang="en-US" sz="1600" dirty="0" smtClean="0"/>
                        <a:t>TX</a:t>
                      </a:r>
                      <a:endParaRPr lang="en-US" sz="1600" dirty="0"/>
                    </a:p>
                  </a:txBody>
                  <a:tcPr/>
                </a:tc>
                <a:tc>
                  <a:txBody>
                    <a:bodyPr/>
                    <a:lstStyle/>
                    <a:p>
                      <a:r>
                        <a:rPr lang="en-US" sz="1600" dirty="0" smtClean="0"/>
                        <a:t>tacodemar.com</a:t>
                      </a:r>
                      <a:endParaRPr lang="en-US" sz="1600" dirty="0"/>
                    </a:p>
                  </a:txBody>
                  <a:tcPr/>
                </a:tc>
              </a:tr>
            </a:tbl>
          </a:graphicData>
        </a:graphic>
      </p:graphicFrame>
      <p:sp>
        <p:nvSpPr>
          <p:cNvPr id="7" name="Rounded Rectangle 6"/>
          <p:cNvSpPr/>
          <p:nvPr/>
        </p:nvSpPr>
        <p:spPr bwMode="auto">
          <a:xfrm>
            <a:off x="381000" y="3352800"/>
            <a:ext cx="8534400" cy="1752600"/>
          </a:xfrm>
          <a:prstGeom prst="roundRect">
            <a:avLst/>
          </a:prstGeom>
          <a:noFill/>
          <a:ln w="38100" cap="flat" cmpd="sng" algn="ctr">
            <a:solidFill>
              <a:srgbClr val="FFC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2" name="Rounded Rectangle 11"/>
          <p:cNvSpPr/>
          <p:nvPr/>
        </p:nvSpPr>
        <p:spPr bwMode="auto">
          <a:xfrm>
            <a:off x="381000" y="4495800"/>
            <a:ext cx="8534400" cy="609600"/>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3" name="Rounded Rectangle 12"/>
          <p:cNvSpPr/>
          <p:nvPr/>
        </p:nvSpPr>
        <p:spPr bwMode="auto">
          <a:xfrm>
            <a:off x="381000" y="5181600"/>
            <a:ext cx="8534400" cy="990600"/>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4" name="Rounded Rectangle 13"/>
          <p:cNvSpPr/>
          <p:nvPr/>
        </p:nvSpPr>
        <p:spPr bwMode="auto">
          <a:xfrm>
            <a:off x="381000" y="5105400"/>
            <a:ext cx="8534400" cy="1371600"/>
          </a:xfrm>
          <a:prstGeom prst="roundRect">
            <a:avLst/>
          </a:prstGeom>
          <a:noFill/>
          <a:ln w="38100" cap="flat" cmpd="sng" algn="ctr">
            <a:solidFill>
              <a:srgbClr val="FFC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6" name="Line Callout 2 (No Border) 15"/>
          <p:cNvSpPr/>
          <p:nvPr/>
        </p:nvSpPr>
        <p:spPr>
          <a:xfrm>
            <a:off x="4876800" y="2362200"/>
            <a:ext cx="4191000" cy="381000"/>
          </a:xfrm>
          <a:prstGeom prst="callout2">
            <a:avLst>
              <a:gd name="adj1" fmla="val 94299"/>
              <a:gd name="adj2" fmla="val 10103"/>
              <a:gd name="adj3" fmla="val 221751"/>
              <a:gd name="adj4" fmla="val 5903"/>
              <a:gd name="adj5" fmla="val 740417"/>
              <a:gd name="adj6" fmla="val -10339"/>
            </a:avLst>
          </a:prstGeom>
          <a:solidFill>
            <a:srgbClr val="FF7C8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black"/>
                </a:solidFill>
                <a:latin typeface="Corbel" pitchFamily="34" charset="0"/>
              </a:rPr>
              <a:t>Apply weak evidence</a:t>
            </a:r>
            <a:endParaRPr lang="en-US" sz="2800" dirty="0">
              <a:solidFill>
                <a:prstClr val="black"/>
              </a:solidFill>
              <a:latin typeface="Corbel" pitchFamily="34" charset="0"/>
            </a:endParaRPr>
          </a:p>
        </p:txBody>
      </p:sp>
      <p:sp>
        <p:nvSpPr>
          <p:cNvPr id="18" name="Rounded Rectangle 17"/>
          <p:cNvSpPr/>
          <p:nvPr/>
        </p:nvSpPr>
        <p:spPr bwMode="auto">
          <a:xfrm>
            <a:off x="3962400" y="5181600"/>
            <a:ext cx="685800" cy="990600"/>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
          <p:cNvSpPr>
            <a:spLocks noGrp="1"/>
          </p:cNvSpPr>
          <p:nvPr>
            <p:ph type="title"/>
          </p:nvPr>
        </p:nvSpPr>
        <p:spPr>
          <a:xfrm>
            <a:off x="1447800" y="152400"/>
            <a:ext cx="7620000" cy="762000"/>
          </a:xfrm>
        </p:spPr>
        <p:txBody>
          <a:bodyPr/>
          <a:lstStyle/>
          <a:p>
            <a:r>
              <a:rPr lang="en-US" sz="3300" dirty="0" smtClean="0"/>
              <a:t>Two-Stage Linkage – Stage II</a:t>
            </a:r>
            <a:endParaRPr lang="en-US" sz="3300" dirty="0"/>
          </a:p>
        </p:txBody>
      </p:sp>
      <p:sp>
        <p:nvSpPr>
          <p:cNvPr id="3" name="Content Placeholder 2"/>
          <p:cNvSpPr>
            <a:spLocks noGrp="1"/>
          </p:cNvSpPr>
          <p:nvPr>
            <p:ph idx="1"/>
          </p:nvPr>
        </p:nvSpPr>
        <p:spPr>
          <a:xfrm>
            <a:off x="228600" y="990600"/>
            <a:ext cx="8534400" cy="5562600"/>
          </a:xfrm>
        </p:spPr>
        <p:txBody>
          <a:bodyPr/>
          <a:lstStyle/>
          <a:p>
            <a:r>
              <a:rPr lang="en-US" b="1" dirty="0" smtClean="0"/>
              <a:t>Stage II: </a:t>
            </a:r>
            <a:r>
              <a:rPr lang="en-US" b="1" dirty="0" smtClean="0">
                <a:solidFill>
                  <a:srgbClr val="C00000"/>
                </a:solidFill>
              </a:rPr>
              <a:t>Cluster</a:t>
            </a:r>
            <a:r>
              <a:rPr lang="en-US" dirty="0" smtClean="0"/>
              <a:t> cores and remaining records into chains. </a:t>
            </a:r>
          </a:p>
          <a:p>
            <a:pPr lvl="1"/>
            <a:r>
              <a:rPr lang="en-US" dirty="0" smtClean="0"/>
              <a:t>Collect strong evidence from cores and leverage in clustering</a:t>
            </a:r>
          </a:p>
          <a:p>
            <a:pPr lvl="1"/>
            <a:r>
              <a:rPr lang="en-US" dirty="0" smtClean="0">
                <a:sym typeface="Wingdings" pitchFamily="2" charset="2"/>
              </a:rPr>
              <a:t>No penalty on local values</a:t>
            </a:r>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smtClean="0"/>
          </a:p>
          <a:p>
            <a:pPr lvl="1"/>
            <a:endParaRPr lang="en-US" dirty="0"/>
          </a:p>
        </p:txBody>
      </p:sp>
      <p:sp>
        <p:nvSpPr>
          <p:cNvPr id="5" name="Slide Number Placeholder 4"/>
          <p:cNvSpPr>
            <a:spLocks noGrp="1"/>
          </p:cNvSpPr>
          <p:nvPr>
            <p:ph type="sldNum" sz="quarter" idx="11"/>
          </p:nvPr>
        </p:nvSpPr>
        <p:spPr/>
        <p:txBody>
          <a:bodyPr/>
          <a:lstStyle/>
          <a:p>
            <a:pPr>
              <a:defRPr/>
            </a:pPr>
            <a:r>
              <a:rPr lang="fr-FR" smtClean="0"/>
              <a:t>•••</a:t>
            </a:r>
            <a:r>
              <a:rPr lang="fr-FR" smtClean="0">
                <a:solidFill>
                  <a:srgbClr val="FFCC66"/>
                </a:solidFill>
              </a:rPr>
              <a:t> </a:t>
            </a:r>
            <a:fld id="{177843A4-1041-4596-AC67-A94DB8AF36B8}" type="slidenum">
              <a:rPr lang="fr-FR" smtClean="0"/>
              <a:pPr>
                <a:defRPr/>
              </a:pPr>
              <a:t>56</a:t>
            </a:fld>
            <a:endParaRPr lang="fr-FR">
              <a:solidFill>
                <a:schemeClr val="tx1"/>
              </a:solidFill>
            </a:endParaRPr>
          </a:p>
        </p:txBody>
      </p:sp>
      <p:graphicFrame>
        <p:nvGraphicFramePr>
          <p:cNvPr id="6" name="Content Placeholder 3"/>
          <p:cNvGraphicFramePr>
            <a:graphicFrameLocks/>
          </p:cNvGraphicFramePr>
          <p:nvPr/>
        </p:nvGraphicFramePr>
        <p:xfrm>
          <a:off x="457198" y="2971800"/>
          <a:ext cx="8458202" cy="3856693"/>
        </p:xfrm>
        <a:graphic>
          <a:graphicData uri="http://schemas.openxmlformats.org/drawingml/2006/table">
            <a:tbl>
              <a:tblPr firstRow="1" bandRow="1">
                <a:tableStyleId>{5C22544A-7EE6-4342-B048-85BDC9FD1C3A}</a:tableStyleId>
              </a:tblPr>
              <a:tblGrid>
                <a:gridCol w="604158"/>
                <a:gridCol w="2039031"/>
                <a:gridCol w="981756"/>
                <a:gridCol w="906236"/>
                <a:gridCol w="3927021"/>
              </a:tblGrid>
              <a:tr h="287939">
                <a:tc>
                  <a:txBody>
                    <a:bodyPr/>
                    <a:lstStyle/>
                    <a:p>
                      <a:r>
                        <a:rPr lang="en-US" sz="1600" dirty="0" smtClean="0">
                          <a:solidFill>
                            <a:schemeClr val="tx1"/>
                          </a:solidFill>
                        </a:rPr>
                        <a:t>ID</a:t>
                      </a:r>
                      <a:endParaRPr lang="en-US" sz="1600" dirty="0">
                        <a:solidFill>
                          <a:schemeClr val="tx1"/>
                        </a:solidFill>
                      </a:endParaRPr>
                    </a:p>
                  </a:txBody>
                  <a:tcPr/>
                </a:tc>
                <a:tc>
                  <a:txBody>
                    <a:bodyPr/>
                    <a:lstStyle/>
                    <a:p>
                      <a:r>
                        <a:rPr lang="en-US" sz="1600" dirty="0" smtClean="0">
                          <a:solidFill>
                            <a:schemeClr val="tx1"/>
                          </a:solidFill>
                        </a:rPr>
                        <a:t>name</a:t>
                      </a:r>
                      <a:endParaRPr lang="en-US" sz="1600" dirty="0">
                        <a:solidFill>
                          <a:schemeClr val="tx1"/>
                        </a:solidFill>
                      </a:endParaRPr>
                    </a:p>
                  </a:txBody>
                  <a:tcPr/>
                </a:tc>
                <a:tc>
                  <a:txBody>
                    <a:bodyPr/>
                    <a:lstStyle/>
                    <a:p>
                      <a:r>
                        <a:rPr lang="en-US" sz="1600" dirty="0" smtClean="0">
                          <a:solidFill>
                            <a:schemeClr val="tx1"/>
                          </a:solidFill>
                        </a:rPr>
                        <a:t>phone</a:t>
                      </a:r>
                      <a:endParaRPr lang="en-US" sz="1600" dirty="0">
                        <a:solidFill>
                          <a:schemeClr val="tx1"/>
                        </a:solidFill>
                      </a:endParaRPr>
                    </a:p>
                  </a:txBody>
                  <a:tcPr/>
                </a:tc>
                <a:tc>
                  <a:txBody>
                    <a:bodyPr/>
                    <a:lstStyle/>
                    <a:p>
                      <a:r>
                        <a:rPr lang="en-US" sz="1600" dirty="0" smtClean="0">
                          <a:solidFill>
                            <a:schemeClr val="tx1"/>
                          </a:solidFill>
                        </a:rPr>
                        <a:t>state</a:t>
                      </a:r>
                      <a:endParaRPr lang="en-US" sz="1600" dirty="0">
                        <a:solidFill>
                          <a:schemeClr val="tx1"/>
                        </a:solidFill>
                      </a:endParaRPr>
                    </a:p>
                  </a:txBody>
                  <a:tcPr/>
                </a:tc>
                <a:tc>
                  <a:txBody>
                    <a:bodyPr/>
                    <a:lstStyle/>
                    <a:p>
                      <a:r>
                        <a:rPr lang="en-US" sz="1600" dirty="0" smtClean="0">
                          <a:solidFill>
                            <a:schemeClr val="tx1"/>
                          </a:solidFill>
                        </a:rPr>
                        <a:t>URL domain</a:t>
                      </a:r>
                      <a:endParaRPr lang="en-US" sz="1600" dirty="0">
                        <a:solidFill>
                          <a:schemeClr val="tx1"/>
                        </a:solidFill>
                      </a:endParaRPr>
                    </a:p>
                  </a:txBody>
                  <a:tcPr/>
                </a:tc>
              </a:tr>
              <a:tr h="287939">
                <a:tc>
                  <a:txBody>
                    <a:bodyPr/>
                    <a:lstStyle/>
                    <a:p>
                      <a:r>
                        <a:rPr lang="en-US" sz="1600" dirty="0" smtClean="0"/>
                        <a:t>r1</a:t>
                      </a:r>
                      <a:endParaRPr lang="en-US" sz="1600" dirty="0"/>
                    </a:p>
                  </a:txBody>
                  <a:tcPr/>
                </a:tc>
                <a:tc>
                  <a:txBody>
                    <a:bodyPr/>
                    <a:lstStyle/>
                    <a:p>
                      <a:r>
                        <a:rPr lang="en-US" sz="1600" dirty="0" smtClean="0"/>
                        <a:t>Taco</a:t>
                      </a:r>
                      <a:r>
                        <a:rPr lang="en-US" sz="1600" baseline="0" dirty="0" smtClean="0"/>
                        <a:t> Casa</a:t>
                      </a:r>
                      <a:endParaRPr lang="en-US" sz="1600" dirty="0"/>
                    </a:p>
                  </a:txBody>
                  <a:tcPr/>
                </a:tc>
                <a:tc>
                  <a:txBody>
                    <a:bodyPr/>
                    <a:lstStyle/>
                    <a:p>
                      <a:endParaRPr lang="en-US" sz="1600" dirty="0"/>
                    </a:p>
                  </a:txBody>
                  <a:tcPr/>
                </a:tc>
                <a:tc>
                  <a:txBody>
                    <a:bodyPr/>
                    <a:lstStyle/>
                    <a:p>
                      <a:r>
                        <a:rPr lang="en-US" sz="1600" dirty="0" smtClean="0"/>
                        <a:t>AL</a:t>
                      </a:r>
                      <a:endParaRPr lang="en-US" sz="1600" dirty="0"/>
                    </a:p>
                  </a:txBody>
                  <a:tcPr/>
                </a:tc>
                <a:tc>
                  <a:txBody>
                    <a:bodyPr/>
                    <a:lstStyle/>
                    <a:p>
                      <a:r>
                        <a:rPr lang="en-US" sz="1600" dirty="0" smtClean="0"/>
                        <a:t>tacocasa.com</a:t>
                      </a:r>
                      <a:endParaRPr lang="en-US" sz="1600" dirty="0"/>
                    </a:p>
                  </a:txBody>
                  <a:tcPr/>
                </a:tc>
              </a:tr>
              <a:tr h="287939">
                <a:tc>
                  <a:txBody>
                    <a:bodyPr/>
                    <a:lstStyle/>
                    <a:p>
                      <a:r>
                        <a:rPr lang="en-US" sz="1600" dirty="0" smtClean="0"/>
                        <a:t>r2</a:t>
                      </a:r>
                      <a:endParaRPr lang="en-US" sz="1600" dirty="0"/>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900</a:t>
                      </a:r>
                      <a:endParaRPr lang="en-US" sz="1600" dirty="0"/>
                    </a:p>
                  </a:txBody>
                  <a:tcPr/>
                </a:tc>
                <a:tc>
                  <a:txBody>
                    <a:bodyPr/>
                    <a:lstStyle/>
                    <a:p>
                      <a:r>
                        <a:rPr lang="en-US" sz="1600" dirty="0" smtClean="0"/>
                        <a:t>AL</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tacocasa.com</a:t>
                      </a:r>
                    </a:p>
                  </a:txBody>
                  <a:tcPr/>
                </a:tc>
              </a:tr>
              <a:tr h="503893">
                <a:tc>
                  <a:txBody>
                    <a:bodyPr/>
                    <a:lstStyle/>
                    <a:p>
                      <a:r>
                        <a:rPr lang="en-US" sz="1600" dirty="0" smtClean="0"/>
                        <a:t>r3</a:t>
                      </a:r>
                      <a:endParaRPr lang="en-US" sz="1600" dirty="0"/>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900</a:t>
                      </a:r>
                      <a:endParaRPr lang="en-US" sz="1600" dirty="0"/>
                    </a:p>
                  </a:txBody>
                  <a:tcPr/>
                </a:tc>
                <a:tc>
                  <a:txBody>
                    <a:bodyPr/>
                    <a:lstStyle/>
                    <a:p>
                      <a:r>
                        <a:rPr lang="en-US" sz="1600" dirty="0" smtClean="0"/>
                        <a:t>AL</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tacocasa.com,</a:t>
                      </a:r>
                      <a:r>
                        <a:rPr lang="en-US" sz="1600" baseline="0" dirty="0" smtClean="0"/>
                        <a:t> tacocasatexas.com</a:t>
                      </a:r>
                      <a:endParaRPr lang="en-US" sz="1600" dirty="0" smtClean="0"/>
                    </a:p>
                  </a:txBody>
                  <a:tcPr/>
                </a:tc>
              </a:tr>
              <a:tr h="287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r4</a:t>
                      </a:r>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900</a:t>
                      </a:r>
                      <a:endParaRPr lang="en-US" sz="1600" dirty="0"/>
                    </a:p>
                  </a:txBody>
                  <a:tcPr/>
                </a:tc>
                <a:tc>
                  <a:txBody>
                    <a:bodyPr/>
                    <a:lstStyle/>
                    <a:p>
                      <a:r>
                        <a:rPr lang="en-US" sz="1600" dirty="0" smtClean="0"/>
                        <a:t>AL</a:t>
                      </a:r>
                      <a:endParaRPr lang="en-US" sz="1600" dirty="0"/>
                    </a:p>
                  </a:txBody>
                  <a:tcPr/>
                </a:tc>
                <a:tc>
                  <a:txBody>
                    <a:bodyPr/>
                    <a:lstStyle/>
                    <a:p>
                      <a:endParaRPr lang="en-US" sz="1600" dirty="0"/>
                    </a:p>
                  </a:txBody>
                  <a:tcPr/>
                </a:tc>
              </a:tr>
              <a:tr h="287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r5</a:t>
                      </a:r>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900</a:t>
                      </a:r>
                      <a:endParaRPr lang="en-US" sz="1600" dirty="0"/>
                    </a:p>
                  </a:txBody>
                  <a:tcPr/>
                </a:tc>
                <a:tc>
                  <a:txBody>
                    <a:bodyPr/>
                    <a:lstStyle/>
                    <a:p>
                      <a:r>
                        <a:rPr lang="en-US" sz="1600" dirty="0" smtClean="0"/>
                        <a:t>AL</a:t>
                      </a:r>
                      <a:endParaRPr lang="en-US" sz="1600" dirty="0"/>
                    </a:p>
                  </a:txBody>
                  <a:tcPr/>
                </a:tc>
                <a:tc>
                  <a:txBody>
                    <a:bodyPr/>
                    <a:lstStyle/>
                    <a:p>
                      <a:endParaRPr lang="en-US" sz="1600" dirty="0"/>
                    </a:p>
                  </a:txBody>
                  <a:tcPr/>
                </a:tc>
              </a:tr>
              <a:tr h="287939">
                <a:tc>
                  <a:txBody>
                    <a:bodyPr/>
                    <a:lstStyle/>
                    <a:p>
                      <a:r>
                        <a:rPr lang="en-US" sz="1600" dirty="0" smtClean="0"/>
                        <a:t>r6</a:t>
                      </a:r>
                      <a:endParaRPr lang="en-US" sz="1600" dirty="0"/>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701</a:t>
                      </a:r>
                      <a:endParaRPr lang="en-US" sz="1600" dirty="0"/>
                    </a:p>
                  </a:txBody>
                  <a:tcPr/>
                </a:tc>
                <a:tc>
                  <a:txBody>
                    <a:bodyPr/>
                    <a:lstStyle/>
                    <a:p>
                      <a:r>
                        <a:rPr lang="en-US" sz="1600" dirty="0" smtClean="0"/>
                        <a:t>TX</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tacocasatexas.com</a:t>
                      </a:r>
                      <a:endParaRPr lang="en-US" sz="1600" dirty="0" smtClean="0"/>
                    </a:p>
                  </a:txBody>
                  <a:tcPr/>
                </a:tc>
              </a:tr>
              <a:tr h="287939">
                <a:tc>
                  <a:txBody>
                    <a:bodyPr/>
                    <a:lstStyle/>
                    <a:p>
                      <a:r>
                        <a:rPr lang="en-US" sz="1600" dirty="0" smtClean="0"/>
                        <a:t>r7</a:t>
                      </a:r>
                      <a:endParaRPr lang="en-US" sz="1600" dirty="0"/>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702</a:t>
                      </a:r>
                      <a:endParaRPr lang="en-US" sz="1600" dirty="0"/>
                    </a:p>
                  </a:txBody>
                  <a:tcPr/>
                </a:tc>
                <a:tc>
                  <a:txBody>
                    <a:bodyPr/>
                    <a:lstStyle/>
                    <a:p>
                      <a:r>
                        <a:rPr lang="en-US" sz="1600" dirty="0" smtClean="0"/>
                        <a:t>TX</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tacocasatexas.com</a:t>
                      </a:r>
                      <a:endParaRPr lang="en-US" sz="1600" dirty="0" smtClean="0"/>
                    </a:p>
                  </a:txBody>
                  <a:tcPr/>
                </a:tc>
              </a:tr>
              <a:tr h="287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r8</a:t>
                      </a:r>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703</a:t>
                      </a:r>
                      <a:endParaRPr lang="en-US" sz="1600" dirty="0"/>
                    </a:p>
                  </a:txBody>
                  <a:tcPr/>
                </a:tc>
                <a:tc>
                  <a:txBody>
                    <a:bodyPr/>
                    <a:lstStyle/>
                    <a:p>
                      <a:r>
                        <a:rPr lang="en-US" sz="1600" dirty="0" smtClean="0"/>
                        <a:t>TX</a:t>
                      </a:r>
                      <a:endParaRPr lang="en-US" sz="16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t>tacocasatexas.com</a:t>
                      </a:r>
                      <a:endParaRPr lang="en-US" sz="1600" dirty="0" smtClean="0"/>
                    </a:p>
                  </a:txBody>
                  <a:tcPr/>
                </a:tc>
              </a:tr>
              <a:tr h="287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r9</a:t>
                      </a:r>
                    </a:p>
                  </a:txBody>
                  <a:tcPr/>
                </a:tc>
                <a:tc>
                  <a:txBody>
                    <a:bodyPr/>
                    <a:lstStyle/>
                    <a:p>
                      <a:r>
                        <a:rPr lang="en-US" sz="1600" dirty="0" smtClean="0"/>
                        <a:t>Taco</a:t>
                      </a:r>
                      <a:r>
                        <a:rPr lang="en-US" sz="1600" baseline="0" dirty="0" smtClean="0"/>
                        <a:t> Casa</a:t>
                      </a:r>
                      <a:endParaRPr lang="en-US" sz="1600" dirty="0"/>
                    </a:p>
                  </a:txBody>
                  <a:tcPr/>
                </a:tc>
                <a:tc>
                  <a:txBody>
                    <a:bodyPr/>
                    <a:lstStyle/>
                    <a:p>
                      <a:r>
                        <a:rPr lang="en-US" sz="1600" dirty="0" smtClean="0"/>
                        <a:t>704</a:t>
                      </a:r>
                      <a:endParaRPr lang="en-US" sz="1600" dirty="0"/>
                    </a:p>
                  </a:txBody>
                  <a:tcPr/>
                </a:tc>
                <a:tc>
                  <a:txBody>
                    <a:bodyPr/>
                    <a:lstStyle/>
                    <a:p>
                      <a:r>
                        <a:rPr lang="en-US" sz="1600" dirty="0" smtClean="0"/>
                        <a:t>TX</a:t>
                      </a:r>
                      <a:endParaRPr lang="en-US" sz="1600" dirty="0"/>
                    </a:p>
                  </a:txBody>
                  <a:tcPr/>
                </a:tc>
                <a:tc>
                  <a:txBody>
                    <a:bodyPr/>
                    <a:lstStyle/>
                    <a:p>
                      <a:endParaRPr lang="en-US" sz="1600" dirty="0"/>
                    </a:p>
                  </a:txBody>
                  <a:tcPr/>
                </a:tc>
              </a:tr>
              <a:tr h="28793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r10</a:t>
                      </a:r>
                    </a:p>
                  </a:txBody>
                  <a:tcPr/>
                </a:tc>
                <a:tc>
                  <a:txBody>
                    <a:bodyPr/>
                    <a:lstStyle/>
                    <a:p>
                      <a:r>
                        <a:rPr lang="en-US" sz="1600" dirty="0" smtClean="0"/>
                        <a:t>Elva’s Taco</a:t>
                      </a:r>
                      <a:r>
                        <a:rPr lang="en-US" sz="1600" baseline="0" dirty="0" smtClean="0"/>
                        <a:t> Casa</a:t>
                      </a:r>
                      <a:endParaRPr lang="en-US" sz="1600" dirty="0"/>
                    </a:p>
                  </a:txBody>
                  <a:tcPr/>
                </a:tc>
                <a:tc>
                  <a:txBody>
                    <a:bodyPr/>
                    <a:lstStyle/>
                    <a:p>
                      <a:endParaRPr lang="en-US" sz="1600" dirty="0"/>
                    </a:p>
                  </a:txBody>
                  <a:tcPr/>
                </a:tc>
                <a:tc>
                  <a:txBody>
                    <a:bodyPr/>
                    <a:lstStyle/>
                    <a:p>
                      <a:r>
                        <a:rPr lang="en-US" sz="1600" dirty="0" smtClean="0"/>
                        <a:t>TX</a:t>
                      </a:r>
                      <a:endParaRPr lang="en-US" sz="1600" dirty="0"/>
                    </a:p>
                  </a:txBody>
                  <a:tcPr/>
                </a:tc>
                <a:tc>
                  <a:txBody>
                    <a:bodyPr/>
                    <a:lstStyle/>
                    <a:p>
                      <a:r>
                        <a:rPr lang="en-US" sz="1600" dirty="0" smtClean="0"/>
                        <a:t>tacodemar.com</a:t>
                      </a:r>
                      <a:endParaRPr lang="en-US" sz="1600" dirty="0"/>
                    </a:p>
                  </a:txBody>
                  <a:tcPr/>
                </a:tc>
              </a:tr>
            </a:tbl>
          </a:graphicData>
        </a:graphic>
      </p:graphicFrame>
      <p:sp>
        <p:nvSpPr>
          <p:cNvPr id="7" name="Rounded Rectangle 6"/>
          <p:cNvSpPr/>
          <p:nvPr/>
        </p:nvSpPr>
        <p:spPr bwMode="auto">
          <a:xfrm>
            <a:off x="381000" y="3352800"/>
            <a:ext cx="8534400" cy="1752600"/>
          </a:xfrm>
          <a:prstGeom prst="roundRect">
            <a:avLst/>
          </a:prstGeom>
          <a:noFill/>
          <a:ln w="38100" cap="flat" cmpd="sng" algn="ctr">
            <a:solidFill>
              <a:srgbClr val="FFC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2" name="Rounded Rectangle 11"/>
          <p:cNvSpPr/>
          <p:nvPr/>
        </p:nvSpPr>
        <p:spPr bwMode="auto">
          <a:xfrm>
            <a:off x="381000" y="4495800"/>
            <a:ext cx="8534400" cy="609600"/>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3" name="Rounded Rectangle 12"/>
          <p:cNvSpPr/>
          <p:nvPr/>
        </p:nvSpPr>
        <p:spPr bwMode="auto">
          <a:xfrm>
            <a:off x="381000" y="5181600"/>
            <a:ext cx="8534400" cy="990600"/>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4" name="Rounded Rectangle 13"/>
          <p:cNvSpPr/>
          <p:nvPr/>
        </p:nvSpPr>
        <p:spPr bwMode="auto">
          <a:xfrm>
            <a:off x="381000" y="5105400"/>
            <a:ext cx="8534400" cy="1371600"/>
          </a:xfrm>
          <a:prstGeom prst="roundRect">
            <a:avLst/>
          </a:prstGeom>
          <a:noFill/>
          <a:ln w="38100" cap="flat" cmpd="sng" algn="ctr">
            <a:solidFill>
              <a:srgbClr val="FFC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6" name="Line Callout 2 (No Border) 15"/>
          <p:cNvSpPr/>
          <p:nvPr/>
        </p:nvSpPr>
        <p:spPr>
          <a:xfrm>
            <a:off x="4876800" y="2362200"/>
            <a:ext cx="4191000" cy="381000"/>
          </a:xfrm>
          <a:prstGeom prst="callout2">
            <a:avLst>
              <a:gd name="adj1" fmla="val 94299"/>
              <a:gd name="adj2" fmla="val 10103"/>
              <a:gd name="adj3" fmla="val 214587"/>
              <a:gd name="adj4" fmla="val 1344"/>
              <a:gd name="adj5" fmla="val 740417"/>
              <a:gd name="adj6" fmla="val -35088"/>
            </a:avLst>
          </a:prstGeom>
          <a:solidFill>
            <a:srgbClr val="FF7C80"/>
          </a:solid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r>
              <a:rPr lang="en-US" sz="2800" dirty="0" smtClean="0">
                <a:solidFill>
                  <a:prstClr val="black"/>
                </a:solidFill>
                <a:latin typeface="Corbel" pitchFamily="34" charset="0"/>
              </a:rPr>
              <a:t>No penalty on local values</a:t>
            </a:r>
            <a:endParaRPr lang="en-US" sz="2800" dirty="0">
              <a:solidFill>
                <a:prstClr val="black"/>
              </a:solidFill>
              <a:latin typeface="Corbel" pitchFamily="34" charset="0"/>
            </a:endParaRPr>
          </a:p>
        </p:txBody>
      </p:sp>
      <p:sp>
        <p:nvSpPr>
          <p:cNvPr id="18" name="Rounded Rectangle 17"/>
          <p:cNvSpPr/>
          <p:nvPr/>
        </p:nvSpPr>
        <p:spPr bwMode="auto">
          <a:xfrm>
            <a:off x="3048000" y="5181600"/>
            <a:ext cx="685800" cy="1295400"/>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Evaluation </a:t>
            </a:r>
            <a:endParaRPr lang="en-US" dirty="0"/>
          </a:p>
        </p:txBody>
      </p:sp>
      <p:sp>
        <p:nvSpPr>
          <p:cNvPr id="3" name="Content Placeholder 2"/>
          <p:cNvSpPr>
            <a:spLocks noGrp="1"/>
          </p:cNvSpPr>
          <p:nvPr>
            <p:ph idx="1"/>
          </p:nvPr>
        </p:nvSpPr>
        <p:spPr>
          <a:xfrm>
            <a:off x="304800" y="1295400"/>
            <a:ext cx="8534400" cy="2743200"/>
          </a:xfrm>
        </p:spPr>
        <p:txBody>
          <a:bodyPr/>
          <a:lstStyle/>
          <a:p>
            <a:r>
              <a:rPr lang="en-US" b="1" dirty="0" smtClean="0"/>
              <a:t>Data set</a:t>
            </a:r>
            <a:r>
              <a:rPr lang="en-US" dirty="0" smtClean="0"/>
              <a:t> </a:t>
            </a:r>
          </a:p>
          <a:p>
            <a:pPr lvl="1"/>
            <a:r>
              <a:rPr lang="en-US" dirty="0" smtClean="0"/>
              <a:t>18M records from </a:t>
            </a:r>
            <a:r>
              <a:rPr lang="en-US" i="1" dirty="0" smtClean="0"/>
              <a:t>YP.com</a:t>
            </a:r>
            <a:endParaRPr lang="en-US" i="1" dirty="0" smtClean="0"/>
          </a:p>
          <a:p>
            <a:r>
              <a:rPr lang="en-US" b="1" dirty="0" smtClean="0"/>
              <a:t>Effectiveness:</a:t>
            </a:r>
          </a:p>
          <a:p>
            <a:pPr lvl="1"/>
            <a:r>
              <a:rPr lang="en-US" sz="2000" dirty="0" smtClean="0"/>
              <a:t>Precision / Recall / F-measure (avg.): .96 / .96 / .96</a:t>
            </a:r>
          </a:p>
          <a:p>
            <a:r>
              <a:rPr lang="en-US" b="1" dirty="0" smtClean="0"/>
              <a:t>Efficiency</a:t>
            </a:r>
            <a:r>
              <a:rPr lang="en-US" dirty="0" smtClean="0"/>
              <a:t>:</a:t>
            </a:r>
          </a:p>
          <a:p>
            <a:pPr lvl="1"/>
            <a:r>
              <a:rPr lang="en-US" sz="2000" dirty="0" smtClean="0"/>
              <a:t>8.3 hrs for single-machine solution</a:t>
            </a:r>
          </a:p>
          <a:p>
            <a:pPr lvl="1"/>
            <a:r>
              <a:rPr lang="en-US" dirty="0" smtClean="0"/>
              <a:t>40 </a:t>
            </a:r>
            <a:r>
              <a:rPr lang="en-US" dirty="0" err="1" smtClean="0"/>
              <a:t>mins</a:t>
            </a:r>
            <a:r>
              <a:rPr lang="en-US" dirty="0" smtClean="0"/>
              <a:t> for </a:t>
            </a:r>
            <a:r>
              <a:rPr lang="en-US" dirty="0" err="1" smtClean="0"/>
              <a:t>Hadoop</a:t>
            </a:r>
            <a:r>
              <a:rPr lang="en-US" dirty="0" smtClean="0"/>
              <a:t> solution</a:t>
            </a:r>
          </a:p>
          <a:p>
            <a:r>
              <a:rPr lang="en-US" dirty="0" smtClean="0"/>
              <a:t>.6M chains and 2.7M listings in chains</a:t>
            </a:r>
            <a:endParaRPr lang="en-US" dirty="0"/>
          </a:p>
        </p:txBody>
      </p:sp>
      <p:sp>
        <p:nvSpPr>
          <p:cNvPr id="5" name="Slide Number Placeholder 4"/>
          <p:cNvSpPr>
            <a:spLocks noGrp="1"/>
          </p:cNvSpPr>
          <p:nvPr>
            <p:ph type="sldNum" sz="quarter" idx="11"/>
          </p:nvPr>
        </p:nvSpPr>
        <p:spPr/>
        <p:txBody>
          <a:bodyPr/>
          <a:lstStyle/>
          <a:p>
            <a:pPr>
              <a:defRPr/>
            </a:pPr>
            <a:r>
              <a:rPr lang="fr-FR" smtClean="0"/>
              <a:t>•••</a:t>
            </a:r>
            <a:r>
              <a:rPr lang="fr-FR" smtClean="0">
                <a:solidFill>
                  <a:srgbClr val="FFCC66"/>
                </a:solidFill>
              </a:rPr>
              <a:t> </a:t>
            </a:r>
            <a:fld id="{177843A4-1041-4596-AC67-A94DB8AF36B8}" type="slidenum">
              <a:rPr lang="fr-FR" smtClean="0"/>
              <a:pPr>
                <a:defRPr/>
              </a:pPr>
              <a:t>57</a:t>
            </a:fld>
            <a:endParaRPr lang="fr-FR">
              <a:solidFill>
                <a:schemeClr val="tx1"/>
              </a:solidFill>
            </a:endParaRPr>
          </a:p>
        </p:txBody>
      </p:sp>
      <p:graphicFrame>
        <p:nvGraphicFramePr>
          <p:cNvPr id="6" name="Table 5"/>
          <p:cNvGraphicFramePr>
            <a:graphicFrameLocks noGrp="1"/>
          </p:cNvGraphicFramePr>
          <p:nvPr/>
        </p:nvGraphicFramePr>
        <p:xfrm>
          <a:off x="1219200" y="4328160"/>
          <a:ext cx="6324600" cy="2225040"/>
        </p:xfrm>
        <a:graphic>
          <a:graphicData uri="http://schemas.openxmlformats.org/drawingml/2006/table">
            <a:tbl>
              <a:tblPr firstRow="1" bandRow="1">
                <a:tableStyleId>{5C22544A-7EE6-4342-B048-85BDC9FD1C3A}</a:tableStyleId>
              </a:tblPr>
              <a:tblGrid>
                <a:gridCol w="3886200"/>
                <a:gridCol w="2438400"/>
              </a:tblGrid>
              <a:tr h="370840">
                <a:tc>
                  <a:txBody>
                    <a:bodyPr/>
                    <a:lstStyle/>
                    <a:p>
                      <a:r>
                        <a:rPr lang="en-US" dirty="0" smtClean="0">
                          <a:solidFill>
                            <a:schemeClr val="tx1"/>
                          </a:solidFill>
                        </a:rPr>
                        <a:t>Chain</a:t>
                      </a:r>
                      <a:r>
                        <a:rPr lang="en-US" baseline="0" dirty="0" smtClean="0">
                          <a:solidFill>
                            <a:schemeClr val="tx1"/>
                          </a:solidFill>
                        </a:rPr>
                        <a:t> name</a:t>
                      </a:r>
                      <a:endParaRPr lang="en-US" dirty="0">
                        <a:solidFill>
                          <a:schemeClr val="tx1"/>
                        </a:solidFill>
                      </a:endParaRPr>
                    </a:p>
                  </a:txBody>
                  <a:tcPr/>
                </a:tc>
                <a:tc>
                  <a:txBody>
                    <a:bodyPr/>
                    <a:lstStyle/>
                    <a:p>
                      <a:r>
                        <a:rPr lang="en-US" dirty="0" smtClean="0">
                          <a:solidFill>
                            <a:schemeClr val="tx1"/>
                          </a:solidFill>
                        </a:rPr>
                        <a:t>#</a:t>
                      </a:r>
                      <a:r>
                        <a:rPr lang="en-US" baseline="0" dirty="0" smtClean="0">
                          <a:solidFill>
                            <a:schemeClr val="tx1"/>
                          </a:solidFill>
                        </a:rPr>
                        <a:t> Stores</a:t>
                      </a:r>
                      <a:endParaRPr lang="en-US" dirty="0">
                        <a:solidFill>
                          <a:schemeClr val="tx1"/>
                        </a:solidFill>
                      </a:endParaRPr>
                    </a:p>
                  </a:txBody>
                  <a:tcPr/>
                </a:tc>
              </a:tr>
              <a:tr h="370840">
                <a:tc>
                  <a:txBody>
                    <a:bodyPr/>
                    <a:lstStyle/>
                    <a:p>
                      <a:r>
                        <a:rPr lang="en-US" dirty="0" smtClean="0"/>
                        <a:t>SUBWAY</a:t>
                      </a:r>
                      <a:endParaRPr lang="en-US" dirty="0"/>
                    </a:p>
                  </a:txBody>
                  <a:tcPr/>
                </a:tc>
                <a:tc>
                  <a:txBody>
                    <a:bodyPr/>
                    <a:lstStyle/>
                    <a:p>
                      <a:r>
                        <a:rPr lang="en-US" dirty="0" smtClean="0"/>
                        <a:t>21,912</a:t>
                      </a:r>
                      <a:endParaRPr lang="en-US" dirty="0"/>
                    </a:p>
                  </a:txBody>
                  <a:tcPr/>
                </a:tc>
              </a:tr>
              <a:tr h="370840">
                <a:tc>
                  <a:txBody>
                    <a:bodyPr/>
                    <a:lstStyle/>
                    <a:p>
                      <a:r>
                        <a:rPr lang="en-US" dirty="0" smtClean="0"/>
                        <a:t>Bank of America</a:t>
                      </a:r>
                      <a:endParaRPr lang="en-US" dirty="0"/>
                    </a:p>
                  </a:txBody>
                  <a:tcPr/>
                </a:tc>
                <a:tc>
                  <a:txBody>
                    <a:bodyPr/>
                    <a:lstStyle/>
                    <a:p>
                      <a:r>
                        <a:rPr lang="en-US" dirty="0" smtClean="0"/>
                        <a:t>21,727</a:t>
                      </a:r>
                      <a:endParaRPr lang="en-US" dirty="0"/>
                    </a:p>
                  </a:txBody>
                  <a:tcPr/>
                </a:tc>
              </a:tr>
              <a:tr h="370840">
                <a:tc>
                  <a:txBody>
                    <a:bodyPr/>
                    <a:lstStyle/>
                    <a:p>
                      <a:r>
                        <a:rPr lang="en-US" dirty="0" smtClean="0"/>
                        <a:t>U-Haul</a:t>
                      </a:r>
                      <a:endParaRPr lang="en-US" dirty="0"/>
                    </a:p>
                  </a:txBody>
                  <a:tcPr/>
                </a:tc>
                <a:tc>
                  <a:txBody>
                    <a:bodyPr/>
                    <a:lstStyle/>
                    <a:p>
                      <a:r>
                        <a:rPr lang="en-US" dirty="0" smtClean="0"/>
                        <a:t>21,638</a:t>
                      </a:r>
                      <a:endParaRPr lang="en-US" dirty="0"/>
                    </a:p>
                  </a:txBody>
                  <a:tcPr/>
                </a:tc>
              </a:tr>
              <a:tr h="370840">
                <a:tc>
                  <a:txBody>
                    <a:bodyPr/>
                    <a:lstStyle/>
                    <a:p>
                      <a:pPr algn="l" fontAlgn="b"/>
                      <a:r>
                        <a:rPr lang="en-US" sz="1800" kern="1200" dirty="0" smtClean="0">
                          <a:solidFill>
                            <a:schemeClr val="dk1"/>
                          </a:solidFill>
                          <a:latin typeface="+mn-lt"/>
                          <a:ea typeface="+mn-ea"/>
                          <a:cs typeface="+mn-cs"/>
                        </a:rPr>
                        <a:t> USPS - United States Post Office</a:t>
                      </a:r>
                    </a:p>
                  </a:txBody>
                  <a:tcPr marL="9525" marR="9525" marT="9525" marB="0" anchor="b"/>
                </a:tc>
                <a:tc>
                  <a:txBody>
                    <a:bodyPr/>
                    <a:lstStyle/>
                    <a:p>
                      <a:r>
                        <a:rPr lang="en-US" dirty="0" smtClean="0"/>
                        <a:t>19,225</a:t>
                      </a:r>
                    </a:p>
                  </a:txBody>
                  <a:tcPr/>
                </a:tc>
              </a:tr>
              <a:tr h="370840">
                <a:tc>
                  <a:txBody>
                    <a:bodyPr/>
                    <a:lstStyle/>
                    <a:p>
                      <a:r>
                        <a:rPr lang="en-US" dirty="0" smtClean="0"/>
                        <a:t>McDonald's</a:t>
                      </a:r>
                      <a:endParaRPr lang="en-US" dirty="0"/>
                    </a:p>
                  </a:txBody>
                  <a:tcPr/>
                </a:tc>
                <a:tc>
                  <a:txBody>
                    <a:bodyPr/>
                    <a:lstStyle/>
                    <a:p>
                      <a:r>
                        <a:rPr lang="en-US" dirty="0" smtClean="0"/>
                        <a:t>17,289</a:t>
                      </a:r>
                      <a:endParaRPr lang="en-US" dirty="0"/>
                    </a:p>
                  </a:txBody>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1600200" y="152400"/>
            <a:ext cx="7467600" cy="762000"/>
          </a:xfrm>
        </p:spPr>
        <p:txBody>
          <a:bodyPr/>
          <a:lstStyle/>
          <a:p>
            <a:r>
              <a:rPr lang="en-US" dirty="0" smtClean="0"/>
              <a:t>Experimental Evaluation II</a:t>
            </a:r>
            <a:endParaRPr lang="en-US" dirty="0"/>
          </a:p>
        </p:txBody>
      </p:sp>
      <p:sp>
        <p:nvSpPr>
          <p:cNvPr id="4" name="Footer Placeholder 3"/>
          <p:cNvSpPr>
            <a:spLocks noGrp="1"/>
          </p:cNvSpPr>
          <p:nvPr>
            <p:ph type="ftr" sz="quarter" idx="10"/>
          </p:nvPr>
        </p:nvSpPr>
        <p:spPr/>
        <p:txBody>
          <a:bodyPr/>
          <a:lstStyle/>
          <a:p>
            <a:pPr>
              <a:defRPr/>
            </a:pPr>
            <a:r>
              <a:rPr lang="fr-FR" smtClean="0"/>
              <a:t>••• </a:t>
            </a:r>
            <a:r>
              <a:rPr lang="fr-FR" smtClean="0">
                <a:solidFill>
                  <a:srgbClr val="FFCC66"/>
                </a:solidFill>
              </a:rPr>
              <a:t> </a:t>
            </a:r>
            <a:r>
              <a:rPr lang="en-GB" sz="1400" b="0" smtClean="0">
                <a:solidFill>
                  <a:schemeClr val="tx1"/>
                </a:solidFill>
              </a:rPr>
              <a:t>ITIS Lab  </a:t>
            </a:r>
            <a:r>
              <a:rPr lang="fr-FR" smtClean="0">
                <a:solidFill>
                  <a:schemeClr val="bg1"/>
                </a:solidFill>
              </a:rPr>
              <a:t>•••</a:t>
            </a:r>
            <a:r>
              <a:rPr lang="fr-FR" smtClean="0">
                <a:solidFill>
                  <a:srgbClr val="FFCC66"/>
                </a:solidFill>
              </a:rPr>
              <a:t>  </a:t>
            </a:r>
            <a:r>
              <a:rPr lang="en-GB" sz="1400" b="0" smtClean="0">
                <a:solidFill>
                  <a:schemeClr val="bg1"/>
                </a:solidFill>
              </a:rPr>
              <a:t>http://www.itis.disco.unimib.it</a:t>
            </a:r>
            <a:endParaRPr lang="en-GB" sz="1400" b="0">
              <a:solidFill>
                <a:schemeClr val="bg1"/>
              </a:solidFill>
            </a:endParaRPr>
          </a:p>
        </p:txBody>
      </p:sp>
      <p:sp>
        <p:nvSpPr>
          <p:cNvPr id="5" name="Slide Number Placeholder 4"/>
          <p:cNvSpPr>
            <a:spLocks noGrp="1"/>
          </p:cNvSpPr>
          <p:nvPr>
            <p:ph type="sldNum" sz="quarter" idx="11"/>
          </p:nvPr>
        </p:nvSpPr>
        <p:spPr/>
        <p:txBody>
          <a:bodyPr/>
          <a:lstStyle/>
          <a:p>
            <a:pPr>
              <a:defRPr/>
            </a:pPr>
            <a:r>
              <a:rPr lang="fr-FR" smtClean="0"/>
              <a:t>•••</a:t>
            </a:r>
            <a:r>
              <a:rPr lang="fr-FR" smtClean="0">
                <a:solidFill>
                  <a:srgbClr val="FFCC66"/>
                </a:solidFill>
              </a:rPr>
              <a:t> </a:t>
            </a:r>
            <a:fld id="{177843A4-1041-4596-AC67-A94DB8AF36B8}" type="slidenum">
              <a:rPr lang="fr-FR" smtClean="0"/>
              <a:pPr>
                <a:defRPr/>
              </a:pPr>
              <a:t>58</a:t>
            </a:fld>
            <a:endParaRPr lang="fr-FR">
              <a:solidFill>
                <a:schemeClr val="tx1"/>
              </a:solidFill>
            </a:endParaRPr>
          </a:p>
        </p:txBody>
      </p:sp>
      <p:pic>
        <p:nvPicPr>
          <p:cNvPr id="4099" name="Picture 3"/>
          <p:cNvPicPr>
            <a:picLocks noChangeAspect="1" noChangeArrowheads="1"/>
          </p:cNvPicPr>
          <p:nvPr/>
        </p:nvPicPr>
        <p:blipFill>
          <a:blip r:embed="rId3" cstate="print"/>
          <a:stretch>
            <a:fillRect/>
          </a:stretch>
        </p:blipFill>
        <p:spPr bwMode="auto">
          <a:xfrm>
            <a:off x="914400" y="2895600"/>
            <a:ext cx="7848600" cy="3733800"/>
          </a:xfrm>
          <a:prstGeom prst="rect">
            <a:avLst/>
          </a:prstGeom>
          <a:noFill/>
          <a:ln w="9525">
            <a:noFill/>
            <a:miter lim="800000"/>
            <a:headEnd/>
            <a:tailEnd/>
          </a:ln>
        </p:spPr>
      </p:pic>
      <p:sp>
        <p:nvSpPr>
          <p:cNvPr id="8" name="Rectangle 7"/>
          <p:cNvSpPr/>
          <p:nvPr/>
        </p:nvSpPr>
        <p:spPr bwMode="auto">
          <a:xfrm>
            <a:off x="2819400" y="3276600"/>
            <a:ext cx="228600" cy="106680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9" name="Rectangle 8"/>
          <p:cNvSpPr/>
          <p:nvPr/>
        </p:nvSpPr>
        <p:spPr bwMode="auto">
          <a:xfrm>
            <a:off x="6019800" y="3200400"/>
            <a:ext cx="228600" cy="114300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1" name="Rectangle 10"/>
          <p:cNvSpPr/>
          <p:nvPr/>
        </p:nvSpPr>
        <p:spPr bwMode="auto">
          <a:xfrm>
            <a:off x="2133600" y="5181600"/>
            <a:ext cx="228600" cy="106680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2" name="Rectangle 11"/>
          <p:cNvSpPr/>
          <p:nvPr/>
        </p:nvSpPr>
        <p:spPr bwMode="auto">
          <a:xfrm>
            <a:off x="6019800" y="5105400"/>
            <a:ext cx="228600" cy="114300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3" name="Rectangle 12"/>
          <p:cNvSpPr/>
          <p:nvPr/>
        </p:nvSpPr>
        <p:spPr bwMode="auto">
          <a:xfrm>
            <a:off x="4191000" y="3810000"/>
            <a:ext cx="152400" cy="53340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7" name="Rectangle 16"/>
          <p:cNvSpPr/>
          <p:nvPr/>
        </p:nvSpPr>
        <p:spPr bwMode="auto">
          <a:xfrm>
            <a:off x="2133600" y="3276600"/>
            <a:ext cx="228600" cy="1066800"/>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graphicFrame>
        <p:nvGraphicFramePr>
          <p:cNvPr id="21" name="Table 20"/>
          <p:cNvGraphicFramePr>
            <a:graphicFrameLocks noGrp="1"/>
          </p:cNvGraphicFramePr>
          <p:nvPr/>
        </p:nvGraphicFramePr>
        <p:xfrm>
          <a:off x="457200" y="990600"/>
          <a:ext cx="8458200" cy="1854200"/>
        </p:xfrm>
        <a:graphic>
          <a:graphicData uri="http://schemas.openxmlformats.org/drawingml/2006/table">
            <a:tbl>
              <a:tblPr firstRow="1" bandRow="1"/>
              <a:tblGrid>
                <a:gridCol w="1143000"/>
                <a:gridCol w="1447800"/>
                <a:gridCol w="1295400"/>
                <a:gridCol w="1752600"/>
                <a:gridCol w="2819400"/>
              </a:tblGrid>
              <a:tr h="370840">
                <a:tc>
                  <a:txBody>
                    <a:bodyPr/>
                    <a:lstStyle/>
                    <a:p>
                      <a:pPr algn="ctr"/>
                      <a:r>
                        <a:rPr lang="en-US" sz="1800" b="1" dirty="0" smtClean="0"/>
                        <a:t>Sample</a:t>
                      </a:r>
                      <a:endParaRPr lang="en-US" sz="1800" b="1" dirty="0"/>
                    </a:p>
                  </a:txBody>
                  <a:tcPr/>
                </a:tc>
                <a:tc>
                  <a:txBody>
                    <a:bodyPr/>
                    <a:lstStyle/>
                    <a:p>
                      <a:pPr algn="ctr"/>
                      <a:r>
                        <a:rPr lang="en-US" sz="1800" b="1" dirty="0" smtClean="0"/>
                        <a:t>#Records</a:t>
                      </a:r>
                      <a:endParaRPr lang="en-US" sz="1800" b="1" dirty="0"/>
                    </a:p>
                  </a:txBody>
                  <a:tcPr/>
                </a:tc>
                <a:tc>
                  <a:txBody>
                    <a:bodyPr/>
                    <a:lstStyle/>
                    <a:p>
                      <a:pPr algn="ctr"/>
                      <a:r>
                        <a:rPr lang="en-US" sz="1800" b="1" dirty="0" smtClean="0"/>
                        <a:t>#Chains</a:t>
                      </a:r>
                      <a:endParaRPr lang="en-US" sz="1800" b="1" dirty="0"/>
                    </a:p>
                  </a:txBody>
                  <a:tcPr/>
                </a:tc>
                <a:tc>
                  <a:txBody>
                    <a:bodyPr/>
                    <a:lstStyle/>
                    <a:p>
                      <a:pPr algn="ctr"/>
                      <a:r>
                        <a:rPr lang="en-US" sz="1800" b="1" dirty="0" smtClean="0"/>
                        <a:t>Chain size</a:t>
                      </a:r>
                      <a:endParaRPr lang="en-US" sz="1800" b="1" dirty="0"/>
                    </a:p>
                  </a:txBody>
                  <a:tcPr/>
                </a:tc>
                <a:tc>
                  <a:txBody>
                    <a:bodyPr/>
                    <a:lstStyle/>
                    <a:p>
                      <a:pPr algn="ctr"/>
                      <a:r>
                        <a:rPr lang="en-US" sz="1800" b="1" dirty="0" smtClean="0"/>
                        <a:t>#Single-biz</a:t>
                      </a:r>
                      <a:r>
                        <a:rPr lang="en-US" sz="1800" b="1" baseline="0" dirty="0" smtClean="0"/>
                        <a:t> records</a:t>
                      </a:r>
                      <a:endParaRPr lang="en-US" sz="1800" b="1" dirty="0"/>
                    </a:p>
                  </a:txBody>
                  <a:tcPr/>
                </a:tc>
              </a:tr>
              <a:tr h="370840">
                <a:tc>
                  <a:txBody>
                    <a:bodyPr/>
                    <a:lstStyle/>
                    <a:p>
                      <a:pPr algn="ctr"/>
                      <a:r>
                        <a:rPr lang="en-US" sz="1800" dirty="0" smtClean="0"/>
                        <a:t>Random</a:t>
                      </a:r>
                      <a:endParaRPr lang="en-US" sz="1800" dirty="0"/>
                    </a:p>
                  </a:txBody>
                  <a:tcPr/>
                </a:tc>
                <a:tc>
                  <a:txBody>
                    <a:bodyPr/>
                    <a:lstStyle/>
                    <a:p>
                      <a:pPr algn="ctr"/>
                      <a:r>
                        <a:rPr lang="en-US" sz="1800" dirty="0" smtClean="0"/>
                        <a:t>2062</a:t>
                      </a:r>
                      <a:endParaRPr lang="en-US" sz="1800" dirty="0"/>
                    </a:p>
                  </a:txBody>
                  <a:tcPr/>
                </a:tc>
                <a:tc>
                  <a:txBody>
                    <a:bodyPr/>
                    <a:lstStyle/>
                    <a:p>
                      <a:pPr algn="ctr"/>
                      <a:r>
                        <a:rPr lang="en-US" sz="1800" dirty="0" smtClean="0"/>
                        <a:t>30</a:t>
                      </a:r>
                      <a:endParaRPr lang="en-US" sz="1800" dirty="0"/>
                    </a:p>
                  </a:txBody>
                  <a:tcPr/>
                </a:tc>
                <a:tc>
                  <a:txBody>
                    <a:bodyPr/>
                    <a:lstStyle/>
                    <a:p>
                      <a:pPr algn="ctr"/>
                      <a:r>
                        <a:rPr lang="en-US" sz="1800" dirty="0" smtClean="0"/>
                        <a:t>[2, 308]</a:t>
                      </a:r>
                      <a:endParaRPr lang="en-US" sz="1800" dirty="0"/>
                    </a:p>
                  </a:txBody>
                  <a:tcPr/>
                </a:tc>
                <a:tc>
                  <a:txBody>
                    <a:bodyPr/>
                    <a:lstStyle/>
                    <a:p>
                      <a:pPr algn="ctr"/>
                      <a:r>
                        <a:rPr lang="en-US" sz="1800" dirty="0" smtClean="0"/>
                        <a:t>503</a:t>
                      </a:r>
                      <a:endParaRPr lang="en-US" sz="1800" dirty="0"/>
                    </a:p>
                  </a:txBody>
                  <a:tcPr/>
                </a:tc>
              </a:tr>
              <a:tr h="370840">
                <a:tc>
                  <a:txBody>
                    <a:bodyPr/>
                    <a:lstStyle/>
                    <a:p>
                      <a:pPr algn="ctr"/>
                      <a:r>
                        <a:rPr lang="en-US" sz="1800" dirty="0" smtClean="0"/>
                        <a:t>AI</a:t>
                      </a:r>
                      <a:endParaRPr lang="en-US" sz="1800" dirty="0"/>
                    </a:p>
                  </a:txBody>
                  <a:tcPr/>
                </a:tc>
                <a:tc>
                  <a:txBody>
                    <a:bodyPr/>
                    <a:lstStyle/>
                    <a:p>
                      <a:pPr algn="ctr"/>
                      <a:r>
                        <a:rPr lang="en-US" sz="1800" dirty="0" smtClean="0"/>
                        <a:t>2446</a:t>
                      </a:r>
                      <a:endParaRPr lang="en-US" sz="1800" dirty="0"/>
                    </a:p>
                  </a:txBody>
                  <a:tcPr/>
                </a:tc>
                <a:tc>
                  <a:txBody>
                    <a:bodyPr/>
                    <a:lstStyle/>
                    <a:p>
                      <a:pPr algn="ctr"/>
                      <a:r>
                        <a:rPr lang="en-US" sz="1800" dirty="0" smtClean="0"/>
                        <a:t>1</a:t>
                      </a:r>
                      <a:endParaRPr lang="en-US" sz="1800" dirty="0"/>
                    </a:p>
                  </a:txBody>
                  <a:tcPr/>
                </a:tc>
                <a:tc>
                  <a:txBody>
                    <a:bodyPr/>
                    <a:lstStyle/>
                    <a:p>
                      <a:pPr algn="ctr"/>
                      <a:r>
                        <a:rPr lang="en-US" sz="1800" dirty="0" smtClean="0"/>
                        <a:t>2446</a:t>
                      </a:r>
                      <a:endParaRPr lang="en-US" sz="1800" dirty="0"/>
                    </a:p>
                  </a:txBody>
                  <a:tcPr/>
                </a:tc>
                <a:tc>
                  <a:txBody>
                    <a:bodyPr/>
                    <a:lstStyle/>
                    <a:p>
                      <a:pPr algn="ctr"/>
                      <a:r>
                        <a:rPr lang="en-US" sz="1800" dirty="0" smtClean="0"/>
                        <a:t>0</a:t>
                      </a:r>
                      <a:endParaRPr lang="en-US" sz="1800" dirty="0"/>
                    </a:p>
                  </a:txBody>
                  <a:tcPr/>
                </a:tc>
              </a:tr>
              <a:tr h="370840">
                <a:tc>
                  <a:txBody>
                    <a:bodyPr/>
                    <a:lstStyle/>
                    <a:p>
                      <a:pPr algn="ctr"/>
                      <a:r>
                        <a:rPr lang="en-US" sz="1800" dirty="0" smtClean="0"/>
                        <a:t>UB</a:t>
                      </a:r>
                      <a:endParaRPr lang="en-US" sz="1800" dirty="0"/>
                    </a:p>
                  </a:txBody>
                  <a:tcPr/>
                </a:tc>
                <a:tc>
                  <a:txBody>
                    <a:bodyPr/>
                    <a:lstStyle/>
                    <a:p>
                      <a:pPr algn="ctr"/>
                      <a:r>
                        <a:rPr lang="en-US" sz="1800" dirty="0" smtClean="0"/>
                        <a:t>322</a:t>
                      </a:r>
                      <a:endParaRPr lang="en-US" sz="1800" dirty="0"/>
                    </a:p>
                  </a:txBody>
                  <a:tcPr/>
                </a:tc>
                <a:tc>
                  <a:txBody>
                    <a:bodyPr/>
                    <a:lstStyle/>
                    <a:p>
                      <a:pPr algn="ctr"/>
                      <a:r>
                        <a:rPr lang="en-US" sz="1800" dirty="0" smtClean="0"/>
                        <a:t>7</a:t>
                      </a:r>
                      <a:endParaRPr lang="en-US" sz="1800" dirty="0"/>
                    </a:p>
                  </a:txBody>
                  <a:tcPr/>
                </a:tc>
                <a:tc>
                  <a:txBody>
                    <a:bodyPr/>
                    <a:lstStyle/>
                    <a:p>
                      <a:pPr algn="ctr"/>
                      <a:r>
                        <a:rPr lang="en-US" sz="1800" dirty="0" smtClean="0"/>
                        <a:t>[2, 275]</a:t>
                      </a:r>
                      <a:endParaRPr lang="en-US" sz="1800" dirty="0"/>
                    </a:p>
                  </a:txBody>
                  <a:tcPr/>
                </a:tc>
                <a:tc>
                  <a:txBody>
                    <a:bodyPr/>
                    <a:lstStyle/>
                    <a:p>
                      <a:pPr algn="ctr"/>
                      <a:r>
                        <a:rPr lang="en-US" sz="1800" dirty="0" smtClean="0"/>
                        <a:t>5</a:t>
                      </a:r>
                      <a:endParaRPr lang="en-US" sz="1800" dirty="0"/>
                    </a:p>
                  </a:txBody>
                  <a:tcPr/>
                </a:tc>
              </a:tr>
              <a:tr h="370840">
                <a:tc>
                  <a:txBody>
                    <a:bodyPr/>
                    <a:lstStyle/>
                    <a:p>
                      <a:pPr algn="ctr"/>
                      <a:r>
                        <a:rPr lang="en-US" sz="1800" dirty="0" err="1" smtClean="0"/>
                        <a:t>FBIns</a:t>
                      </a:r>
                      <a:endParaRPr lang="en-US" sz="1800" dirty="0"/>
                    </a:p>
                  </a:txBody>
                  <a:tcPr/>
                </a:tc>
                <a:tc>
                  <a:txBody>
                    <a:bodyPr/>
                    <a:lstStyle/>
                    <a:p>
                      <a:pPr algn="ctr"/>
                      <a:r>
                        <a:rPr lang="en-US" sz="1800" dirty="0" smtClean="0"/>
                        <a:t>1149</a:t>
                      </a:r>
                      <a:endParaRPr lang="en-US" sz="1800" dirty="0"/>
                    </a:p>
                  </a:txBody>
                  <a:tcPr/>
                </a:tc>
                <a:tc>
                  <a:txBody>
                    <a:bodyPr/>
                    <a:lstStyle/>
                    <a:p>
                      <a:pPr algn="ctr"/>
                      <a:r>
                        <a:rPr lang="en-US" sz="1800" dirty="0" smtClean="0"/>
                        <a:t>14</a:t>
                      </a:r>
                      <a:endParaRPr lang="en-US" sz="1800" dirty="0"/>
                    </a:p>
                  </a:txBody>
                  <a:tcPr/>
                </a:tc>
                <a:tc>
                  <a:txBody>
                    <a:bodyPr/>
                    <a:lstStyle/>
                    <a:p>
                      <a:pPr algn="ctr"/>
                      <a:r>
                        <a:rPr lang="en-US" sz="1800" dirty="0" smtClean="0"/>
                        <a:t>[33, 269]</a:t>
                      </a:r>
                      <a:endParaRPr lang="en-US" sz="1800" dirty="0"/>
                    </a:p>
                  </a:txBody>
                  <a:tcPr/>
                </a:tc>
                <a:tc>
                  <a:txBody>
                    <a:bodyPr/>
                    <a:lstStyle/>
                    <a:p>
                      <a:pPr algn="ctr"/>
                      <a:r>
                        <a:rPr lang="en-US" sz="1800" dirty="0" smtClean="0"/>
                        <a:t>0</a:t>
                      </a:r>
                      <a:endParaRPr lang="en-US" sz="1800" dirty="0"/>
                    </a:p>
                  </a:txBody>
                  <a:tcPr/>
                </a:tc>
              </a:tr>
            </a:tbl>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sz="3000" b="1" dirty="0" smtClean="0">
                <a:solidFill>
                  <a:schemeClr val="bg1">
                    <a:lumMod val="75000"/>
                  </a:schemeClr>
                </a:solidFill>
                <a:latin typeface="Perpetua" pitchFamily="18" charset="0"/>
              </a:rPr>
              <a:t>Motivation</a:t>
            </a:r>
          </a:p>
          <a:p>
            <a:r>
              <a:rPr lang="en-US" sz="3000" b="1" dirty="0" smtClean="0">
                <a:solidFill>
                  <a:schemeClr val="bg1">
                    <a:lumMod val="75000"/>
                  </a:schemeClr>
                </a:solidFill>
                <a:latin typeface="Perpetua" pitchFamily="18" charset="0"/>
              </a:rPr>
              <a:t>Linking temporal records</a:t>
            </a:r>
          </a:p>
          <a:p>
            <a:pPr lvl="1"/>
            <a:r>
              <a:rPr lang="en-US" sz="2600" b="1" dirty="0" smtClean="0">
                <a:solidFill>
                  <a:schemeClr val="bg1">
                    <a:lumMod val="75000"/>
                  </a:schemeClr>
                </a:solidFill>
                <a:latin typeface="Perpetua" pitchFamily="18" charset="0"/>
              </a:rPr>
              <a:t>Decay</a:t>
            </a:r>
          </a:p>
          <a:p>
            <a:pPr lvl="1"/>
            <a:r>
              <a:rPr lang="en-US" sz="2600" b="1" dirty="0" smtClean="0">
                <a:solidFill>
                  <a:schemeClr val="bg1">
                    <a:lumMod val="75000"/>
                  </a:schemeClr>
                </a:solidFill>
                <a:latin typeface="Perpetua" pitchFamily="18" charset="0"/>
              </a:rPr>
              <a:t>Temporal clustering</a:t>
            </a:r>
          </a:p>
          <a:p>
            <a:pPr lvl="1"/>
            <a:r>
              <a:rPr lang="en-US" sz="2600" b="1" dirty="0" smtClean="0">
                <a:solidFill>
                  <a:schemeClr val="bg1">
                    <a:lumMod val="75000"/>
                  </a:schemeClr>
                </a:solidFill>
                <a:latin typeface="Perpetua" pitchFamily="18" charset="0"/>
              </a:rPr>
              <a:t>Demo</a:t>
            </a:r>
          </a:p>
          <a:p>
            <a:r>
              <a:rPr lang="en-US" sz="3000" b="1" dirty="0" smtClean="0">
                <a:solidFill>
                  <a:schemeClr val="bg1">
                    <a:lumMod val="75000"/>
                  </a:schemeClr>
                </a:solidFill>
                <a:latin typeface="Perpetua" pitchFamily="18" charset="0"/>
              </a:rPr>
              <a:t>Linking records of the same group</a:t>
            </a:r>
          </a:p>
          <a:p>
            <a:r>
              <a:rPr lang="en-US" sz="3000" b="1" dirty="0" smtClean="0">
                <a:latin typeface="Perpetua" pitchFamily="18" charset="0"/>
              </a:rPr>
              <a:t>Linking records with erroneous values</a:t>
            </a:r>
          </a:p>
          <a:p>
            <a:r>
              <a:rPr lang="en-US" sz="3000" b="1" dirty="0" smtClean="0">
                <a:latin typeface="Perpetua" pitchFamily="18" charset="0"/>
              </a:rPr>
              <a:t>Related work</a:t>
            </a:r>
          </a:p>
          <a:p>
            <a:r>
              <a:rPr lang="en-US" sz="3000" b="1" dirty="0" smtClean="0">
                <a:latin typeface="Perpetua" pitchFamily="18" charset="0"/>
              </a:rPr>
              <a:t>Conclusions</a:t>
            </a:r>
            <a:endParaRPr lang="en-US" sz="3000" b="1" dirty="0">
              <a:latin typeface="Perpetua" pitchFamily="18" charset="0"/>
            </a:endParaRPr>
          </a:p>
        </p:txBody>
      </p:sp>
      <p:sp>
        <p:nvSpPr>
          <p:cNvPr id="5" name="Slide Number Placeholder 4"/>
          <p:cNvSpPr>
            <a:spLocks noGrp="1"/>
          </p:cNvSpPr>
          <p:nvPr>
            <p:ph type="sldNum" sz="quarter" idx="11"/>
          </p:nvPr>
        </p:nvSpPr>
        <p:spPr/>
        <p:txBody>
          <a:bodyPr/>
          <a:lstStyle/>
          <a:p>
            <a:pPr>
              <a:defRPr/>
            </a:pPr>
            <a:r>
              <a:rPr lang="fr-FR" smtClean="0">
                <a:solidFill>
                  <a:srgbClr val="FFFFFF"/>
                </a:solidFill>
              </a:rPr>
              <a:t>•••</a:t>
            </a:r>
            <a:r>
              <a:rPr lang="fr-FR" smtClean="0">
                <a:solidFill>
                  <a:srgbClr val="FFCC66"/>
                </a:solidFill>
              </a:rPr>
              <a:t> </a:t>
            </a:r>
            <a:fld id="{177843A4-1041-4596-AC67-A94DB8AF36B8}" type="slidenum">
              <a:rPr lang="fr-FR" smtClean="0">
                <a:solidFill>
                  <a:srgbClr val="FFFFFF"/>
                </a:solidFill>
              </a:rPr>
              <a:pPr>
                <a:defRPr/>
              </a:pPr>
              <a:t>59</a:t>
            </a:fld>
            <a:endParaRPr lang="fr-FR">
              <a:solidFill>
                <a:srgbClr val="0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2"/>
          <p:cNvPicPr>
            <a:picLocks noChangeAspect="1" noChangeArrowheads="1"/>
          </p:cNvPicPr>
          <p:nvPr/>
        </p:nvPicPr>
        <p:blipFill>
          <a:blip r:embed="rId3" cstate="print"/>
          <a:srcRect/>
          <a:stretch>
            <a:fillRect/>
          </a:stretch>
        </p:blipFill>
        <p:spPr bwMode="auto">
          <a:xfrm>
            <a:off x="314325" y="1219200"/>
            <a:ext cx="4943475" cy="3562350"/>
          </a:xfrm>
          <a:prstGeom prst="rect">
            <a:avLst/>
          </a:prstGeom>
          <a:noFill/>
          <a:ln w="9525">
            <a:noFill/>
            <a:miter lim="800000"/>
            <a:headEnd/>
            <a:tailEnd/>
          </a:ln>
        </p:spPr>
      </p:pic>
      <p:pic>
        <p:nvPicPr>
          <p:cNvPr id="13" name="Picture 3"/>
          <p:cNvPicPr>
            <a:picLocks noChangeAspect="1" noChangeArrowheads="1"/>
          </p:cNvPicPr>
          <p:nvPr/>
        </p:nvPicPr>
        <p:blipFill>
          <a:blip r:embed="rId4" cstate="print"/>
          <a:srcRect/>
          <a:stretch>
            <a:fillRect/>
          </a:stretch>
        </p:blipFill>
        <p:spPr bwMode="auto">
          <a:xfrm>
            <a:off x="295275" y="1228725"/>
            <a:ext cx="4962525" cy="3429000"/>
          </a:xfrm>
          <a:prstGeom prst="rect">
            <a:avLst/>
          </a:prstGeom>
          <a:noFill/>
          <a:ln w="9525">
            <a:noFill/>
            <a:miter lim="800000"/>
            <a:headEnd/>
            <a:tailEnd/>
          </a:ln>
        </p:spPr>
      </p:pic>
      <p:pic>
        <p:nvPicPr>
          <p:cNvPr id="14" name="Picture 4"/>
          <p:cNvPicPr>
            <a:picLocks noChangeAspect="1" noChangeArrowheads="1"/>
          </p:cNvPicPr>
          <p:nvPr/>
        </p:nvPicPr>
        <p:blipFill>
          <a:blip r:embed="rId5" cstate="print"/>
          <a:srcRect/>
          <a:stretch>
            <a:fillRect/>
          </a:stretch>
        </p:blipFill>
        <p:spPr bwMode="auto">
          <a:xfrm>
            <a:off x="304800" y="1213909"/>
            <a:ext cx="4953000" cy="3248025"/>
          </a:xfrm>
          <a:prstGeom prst="rect">
            <a:avLst/>
          </a:prstGeom>
          <a:noFill/>
          <a:ln w="9525">
            <a:noFill/>
            <a:miter lim="800000"/>
            <a:headEnd/>
            <a:tailEnd/>
          </a:ln>
        </p:spPr>
      </p:pic>
      <p:pic>
        <p:nvPicPr>
          <p:cNvPr id="15" name="Picture 5"/>
          <p:cNvPicPr>
            <a:picLocks noChangeAspect="1" noChangeArrowheads="1"/>
          </p:cNvPicPr>
          <p:nvPr/>
        </p:nvPicPr>
        <p:blipFill>
          <a:blip r:embed="rId6" cstate="print"/>
          <a:srcRect/>
          <a:stretch>
            <a:fillRect/>
          </a:stretch>
        </p:blipFill>
        <p:spPr bwMode="auto">
          <a:xfrm>
            <a:off x="314325" y="1219200"/>
            <a:ext cx="4943475" cy="5289550"/>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rbel" pitchFamily="34" charset="0"/>
              </a:rPr>
              <a:t>An Example from YP.com</a:t>
            </a:r>
            <a:endParaRPr lang="en-US" dirty="0">
              <a:effectLst>
                <a:outerShdw blurRad="38100" dist="38100" dir="2700000" algn="tl">
                  <a:srgbClr val="000000">
                    <a:alpha val="43137"/>
                  </a:srgbClr>
                </a:outerShdw>
              </a:effectLst>
              <a:latin typeface="Corbel" pitchFamily="34" charset="0"/>
            </a:endParaRPr>
          </a:p>
        </p:txBody>
      </p:sp>
      <p:sp>
        <p:nvSpPr>
          <p:cNvPr id="10" name="Content Placeholder 2"/>
          <p:cNvSpPr>
            <a:spLocks noGrp="1"/>
          </p:cNvSpPr>
          <p:nvPr>
            <p:ph idx="1"/>
          </p:nvPr>
        </p:nvSpPr>
        <p:spPr>
          <a:xfrm>
            <a:off x="5353050" y="1219200"/>
            <a:ext cx="3790950" cy="4910138"/>
          </a:xfrm>
        </p:spPr>
        <p:txBody>
          <a:bodyPr>
            <a:normAutofit lnSpcReduction="10000"/>
          </a:bodyPr>
          <a:lstStyle/>
          <a:p>
            <a:pPr>
              <a:buFontTx/>
              <a:buNone/>
            </a:pPr>
            <a:r>
              <a:rPr lang="en-US" sz="2800" b="1" kern="1200" dirty="0" smtClean="0">
                <a:solidFill>
                  <a:srgbClr val="C00000"/>
                </a:solidFill>
                <a:ea typeface="ＭＳ Ｐゴシック" pitchFamily="34" charset="-128"/>
                <a:cs typeface="+mn-cs"/>
              </a:rPr>
              <a:t>- Are they the same business?</a:t>
            </a:r>
            <a:endParaRPr lang="en-US" sz="2800" b="1" kern="1200" dirty="0">
              <a:solidFill>
                <a:srgbClr val="C00000"/>
              </a:solidFill>
              <a:ea typeface="ＭＳ Ｐゴシック" pitchFamily="34" charset="-128"/>
              <a:cs typeface="+mn-cs"/>
            </a:endParaRPr>
          </a:p>
          <a:p>
            <a:endParaRPr lang="en-US" dirty="0"/>
          </a:p>
          <a:p>
            <a:r>
              <a:rPr lang="en-US" dirty="0"/>
              <a:t>A: </a:t>
            </a:r>
            <a:r>
              <a:rPr lang="en-US" sz="2000" dirty="0" smtClean="0"/>
              <a:t>the </a:t>
            </a:r>
            <a:r>
              <a:rPr lang="en-US" sz="2000" dirty="0"/>
              <a:t>same business</a:t>
            </a:r>
          </a:p>
          <a:p>
            <a:endParaRPr lang="en-US" dirty="0"/>
          </a:p>
          <a:p>
            <a:r>
              <a:rPr lang="en-US" dirty="0"/>
              <a:t>B: </a:t>
            </a:r>
            <a:r>
              <a:rPr lang="en-US" sz="2000" dirty="0" smtClean="0"/>
              <a:t>different </a:t>
            </a:r>
            <a:r>
              <a:rPr lang="en-US" sz="2000" dirty="0"/>
              <a:t>businesses sharing the same phone#</a:t>
            </a:r>
          </a:p>
          <a:p>
            <a:endParaRPr lang="en-US" dirty="0"/>
          </a:p>
          <a:p>
            <a:r>
              <a:rPr lang="en-US" dirty="0"/>
              <a:t>C: </a:t>
            </a:r>
            <a:r>
              <a:rPr lang="en-US" sz="2000" dirty="0" smtClean="0"/>
              <a:t>different </a:t>
            </a:r>
            <a:r>
              <a:rPr lang="en-US" sz="2000" dirty="0"/>
              <a:t>businesses, only one correctly </a:t>
            </a:r>
            <a:r>
              <a:rPr lang="en-US" sz="2000" dirty="0" smtClean="0"/>
              <a:t>associated </a:t>
            </a:r>
            <a:r>
              <a:rPr lang="en-US" sz="2000" dirty="0"/>
              <a:t>with the given phone#</a:t>
            </a:r>
          </a:p>
          <a:p>
            <a:pPr>
              <a:buFontTx/>
              <a:buNone/>
            </a:pPr>
            <a:endParaRPr lang="en-US" sz="2000" dirty="0"/>
          </a:p>
        </p:txBody>
      </p:sp>
      <p:sp>
        <p:nvSpPr>
          <p:cNvPr id="16" name="Oval 15"/>
          <p:cNvSpPr>
            <a:spLocks noChangeArrowheads="1"/>
          </p:cNvSpPr>
          <p:nvPr/>
        </p:nvSpPr>
        <p:spPr bwMode="auto">
          <a:xfrm>
            <a:off x="5667375" y="2438400"/>
            <a:ext cx="428625" cy="419100"/>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sp>
        <p:nvSpPr>
          <p:cNvPr id="17" name="Oval 16"/>
          <p:cNvSpPr>
            <a:spLocks noChangeArrowheads="1"/>
          </p:cNvSpPr>
          <p:nvPr/>
        </p:nvSpPr>
        <p:spPr bwMode="auto">
          <a:xfrm>
            <a:off x="5678992" y="4574092"/>
            <a:ext cx="428625" cy="419100"/>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sp>
        <p:nvSpPr>
          <p:cNvPr id="18" name="Oval 17"/>
          <p:cNvSpPr>
            <a:spLocks noChangeArrowheads="1"/>
          </p:cNvSpPr>
          <p:nvPr/>
        </p:nvSpPr>
        <p:spPr bwMode="auto">
          <a:xfrm>
            <a:off x="5667375" y="3200400"/>
            <a:ext cx="428625" cy="419100"/>
          </a:xfrm>
          <a:prstGeom prst="ellipse">
            <a:avLst/>
          </a:prstGeom>
          <a:noFill/>
          <a:ln w="28575">
            <a:solidFill>
              <a:srgbClr val="FF0000"/>
            </a:solidFill>
            <a:round/>
            <a:headEnd/>
            <a:tailEnd/>
          </a:ln>
        </p:spPr>
        <p:txBody>
          <a:bodyPr wrap="none" anchor="ctr">
            <a:prstTxWarp prst="textNoShape">
              <a:avLst/>
            </a:prstTxWarp>
          </a:bodyPr>
          <a:lstStyle/>
          <a:p>
            <a:endParaRPr lang="en-US"/>
          </a:p>
        </p:txBody>
      </p:sp>
      <p:sp>
        <p:nvSpPr>
          <p:cNvPr id="21" name="TextBox 20"/>
          <p:cNvSpPr txBox="1"/>
          <p:nvPr/>
        </p:nvSpPr>
        <p:spPr>
          <a:xfrm>
            <a:off x="-1743971" y="3412412"/>
            <a:ext cx="184666" cy="369332"/>
          </a:xfrm>
          <a:prstGeom prst="rect">
            <a:avLst/>
          </a:prstGeom>
          <a:noFill/>
        </p:spPr>
        <p:txBody>
          <a:bodyPr wrap="none" rtlCol="0">
            <a:spAutoFit/>
          </a:bodyPr>
          <a:lstStyle/>
          <a:p>
            <a:endParaRPr lang="en-US" dirty="0"/>
          </a:p>
        </p:txBody>
      </p:sp>
      <p:sp>
        <p:nvSpPr>
          <p:cNvPr id="19" name="Slide Number Placeholder 18"/>
          <p:cNvSpPr>
            <a:spLocks noGrp="1"/>
          </p:cNvSpPr>
          <p:nvPr>
            <p:ph type="sldNum" sz="quarter" idx="11"/>
          </p:nvPr>
        </p:nvSpPr>
        <p:spPr/>
        <p:txBody>
          <a:bodyPr/>
          <a:lstStyle/>
          <a:p>
            <a:pPr>
              <a:defRPr/>
            </a:pPr>
            <a:r>
              <a:rPr lang="fr-FR" smtClean="0">
                <a:solidFill>
                  <a:srgbClr val="FFFFFF"/>
                </a:solidFill>
              </a:rPr>
              <a:t>•••</a:t>
            </a:r>
            <a:r>
              <a:rPr lang="fr-FR" smtClean="0">
                <a:solidFill>
                  <a:srgbClr val="FFCC66"/>
                </a:solidFill>
              </a:rPr>
              <a:t> </a:t>
            </a:r>
            <a:fld id="{177843A4-1041-4596-AC67-A94DB8AF36B8}" type="slidenum">
              <a:rPr lang="fr-FR" smtClean="0">
                <a:solidFill>
                  <a:srgbClr val="FFFFFF"/>
                </a:solidFill>
              </a:rPr>
              <a:pPr>
                <a:defRPr/>
              </a:pPr>
              <a:t>6</a:t>
            </a:fld>
            <a:endParaRPr lang="fr-FR">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ox(in)">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16"/>
                                        </p:tgtEl>
                                      </p:cBhvr>
                                    </p:animEffect>
                                    <p:set>
                                      <p:cBhvr>
                                        <p:cTn id="12" dur="1" fill="hold">
                                          <p:stCondLst>
                                            <p:cond delay="499"/>
                                          </p:stCondLst>
                                        </p:cTn>
                                        <p:tgtEl>
                                          <p:spTgt spid="16"/>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4" presetClass="entr" presetSubtype="16"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ox(i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1"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box(in)">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2" nodeType="clickEffect">
                                  <p:stCondLst>
                                    <p:cond delay="0"/>
                                  </p:stCondLst>
                                  <p:childTnLst>
                                    <p:animEffect transition="out" filter="box(in)">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13"/>
                                        </p:tgtEl>
                                        <p:attrNameLst>
                                          <p:attrName>style.visibility</p:attrName>
                                        </p:attrNameLst>
                                      </p:cBhvr>
                                      <p:to>
                                        <p:strVal val="hidden"/>
                                      </p:to>
                                    </p:set>
                                  </p:childTnLst>
                                </p:cTn>
                              </p:par>
                              <p:par>
                                <p:cTn id="30" presetID="4" presetClass="entr" presetSubtype="16" fill="hold"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box(in)">
                                      <p:cBhvr>
                                        <p:cTn id="32" dur="5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box(in)">
                                      <p:cBhvr>
                                        <p:cTn id="37" dur="500"/>
                                        <p:tgtEl>
                                          <p:spTgt spid="17"/>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xit" presetSubtype="16" fill="hold" grpId="0" nodeType="clickEffect">
                                  <p:stCondLst>
                                    <p:cond delay="0"/>
                                  </p:stCondLst>
                                  <p:childTnLst>
                                    <p:animEffect transition="out" filter="box(in)">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14"/>
                                        </p:tgtEl>
                                        <p:attrNameLst>
                                          <p:attrName>style.visibility</p:attrName>
                                        </p:attrNameLst>
                                      </p:cBhvr>
                                      <p:to>
                                        <p:strVal val="hidden"/>
                                      </p:to>
                                    </p:set>
                                  </p:childTnLst>
                                </p:cTn>
                              </p:par>
                              <p:par>
                                <p:cTn id="45" presetID="4" presetClass="entr" presetSubtype="16" fill="hold"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box(in)">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ox(in)">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16" grpId="2" animBg="1"/>
      <p:bldP spid="17"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2400"/>
            <a:ext cx="7696200" cy="762000"/>
          </a:xfrm>
        </p:spPr>
        <p:txBody>
          <a:bodyPr/>
          <a:lstStyle/>
          <a:p>
            <a:r>
              <a:rPr lang="en-US" sz="3200" dirty="0" smtClean="0"/>
              <a:t>Limitations of Current Solution</a:t>
            </a:r>
            <a:endParaRPr lang="en-US" sz="3200" dirty="0"/>
          </a:p>
        </p:txBody>
      </p:sp>
      <p:graphicFrame>
        <p:nvGraphicFramePr>
          <p:cNvPr id="4" name="Content Placeholder 4"/>
          <p:cNvGraphicFramePr>
            <a:graphicFrameLocks/>
          </p:cNvGraphicFramePr>
          <p:nvPr/>
        </p:nvGraphicFramePr>
        <p:xfrm>
          <a:off x="381000" y="1295391"/>
          <a:ext cx="4114801" cy="5105408"/>
        </p:xfrm>
        <a:graphic>
          <a:graphicData uri="http://schemas.openxmlformats.org/drawingml/2006/table">
            <a:tbl>
              <a:tblPr firstRow="1" bandRow="1">
                <a:tableStyleId>{5C22544A-7EE6-4342-B048-85BDC9FD1C3A}</a:tableStyleId>
              </a:tblPr>
              <a:tblGrid>
                <a:gridCol w="887505"/>
                <a:gridCol w="1129553"/>
                <a:gridCol w="968188"/>
                <a:gridCol w="1129555"/>
              </a:tblGrid>
              <a:tr h="312576">
                <a:tc>
                  <a:txBody>
                    <a:bodyPr/>
                    <a:lstStyle/>
                    <a:p>
                      <a:pPr algn="ctr"/>
                      <a:r>
                        <a:rPr lang="en-US" sz="1400" b="1" dirty="0" smtClean="0"/>
                        <a:t>SOURCE</a:t>
                      </a:r>
                      <a:endParaRPr lang="en-US" sz="1400" b="1" dirty="0"/>
                    </a:p>
                  </a:txBody>
                  <a:tcPr marL="9525" marR="9525" marT="0" marB="0" anchor="b">
                    <a:solidFill>
                      <a:schemeClr val="accent1">
                        <a:lumMod val="75000"/>
                      </a:schemeClr>
                    </a:solidFill>
                  </a:tcPr>
                </a:tc>
                <a:tc>
                  <a:txBody>
                    <a:bodyPr/>
                    <a:lstStyle/>
                    <a:p>
                      <a:pPr algn="ctr" fontAlgn="b">
                        <a:lnSpc>
                          <a:spcPts val="900"/>
                        </a:lnSpc>
                      </a:pPr>
                      <a:r>
                        <a:rPr lang="en-US" sz="1400" b="1" i="0" u="none" strike="noStrike" dirty="0">
                          <a:solidFill>
                            <a:schemeClr val="bg1"/>
                          </a:solidFill>
                          <a:latin typeface="Calibri"/>
                        </a:rPr>
                        <a:t>NAME </a:t>
                      </a:r>
                    </a:p>
                  </a:txBody>
                  <a:tcPr marL="9525" marR="9525" marT="0" marB="0" anchor="b">
                    <a:solidFill>
                      <a:schemeClr val="accent1">
                        <a:lumMod val="75000"/>
                      </a:schemeClr>
                    </a:solidFill>
                  </a:tcPr>
                </a:tc>
                <a:tc>
                  <a:txBody>
                    <a:bodyPr/>
                    <a:lstStyle/>
                    <a:p>
                      <a:pPr algn="ctr" fontAlgn="b">
                        <a:lnSpc>
                          <a:spcPts val="900"/>
                        </a:lnSpc>
                      </a:pPr>
                      <a:r>
                        <a:rPr lang="en-US" sz="1400" b="1" i="0" u="none" strike="noStrike" dirty="0">
                          <a:solidFill>
                            <a:schemeClr val="bg1"/>
                          </a:solidFill>
                          <a:latin typeface="Calibri"/>
                        </a:rPr>
                        <a:t>PHONE</a:t>
                      </a:r>
                    </a:p>
                  </a:txBody>
                  <a:tcPr marL="9525" marR="9525" marT="0" marB="0" anchor="b">
                    <a:solidFill>
                      <a:schemeClr val="accent1">
                        <a:lumMod val="75000"/>
                      </a:schemeClr>
                    </a:solidFill>
                  </a:tcPr>
                </a:tc>
                <a:tc>
                  <a:txBody>
                    <a:bodyPr/>
                    <a:lstStyle/>
                    <a:p>
                      <a:pPr algn="ctr" fontAlgn="b">
                        <a:lnSpc>
                          <a:spcPts val="900"/>
                        </a:lnSpc>
                      </a:pPr>
                      <a:r>
                        <a:rPr lang="en-US" sz="1400" b="1" i="0" u="none" strike="noStrike" dirty="0">
                          <a:solidFill>
                            <a:schemeClr val="bg1"/>
                          </a:solidFill>
                          <a:latin typeface="Calibri"/>
                        </a:rPr>
                        <a:t>ADDRESS</a:t>
                      </a:r>
                    </a:p>
                  </a:txBody>
                  <a:tcPr marL="9525" marR="9525" marT="0" marB="0" anchor="b">
                    <a:solidFill>
                      <a:schemeClr val="accent1">
                        <a:lumMod val="75000"/>
                      </a:schemeClr>
                    </a:solidFill>
                  </a:tcPr>
                </a:tc>
              </a:tr>
              <a:tr h="208384">
                <a:tc rowSpan="3">
                  <a:txBody>
                    <a:bodyPr/>
                    <a:lstStyle/>
                    <a:p>
                      <a:pPr algn="ctr" fontAlgn="b"/>
                      <a:r>
                        <a:rPr lang="en-US" sz="1100" b="0" i="0" u="none" strike="noStrike" dirty="0">
                          <a:solidFill>
                            <a:srgbClr val="000000"/>
                          </a:solidFill>
                          <a:latin typeface="Calibri"/>
                        </a:rPr>
                        <a:t>s1</a:t>
                      </a:r>
                    </a:p>
                  </a:txBody>
                  <a:tcPr marL="9525" marR="9525" marT="9525" marB="0" anchor="ctr">
                    <a:solidFill>
                      <a:schemeClr val="accent1">
                        <a:lumMod val="40000"/>
                        <a:lumOff val="60000"/>
                      </a:schemeClr>
                    </a:solidFill>
                  </a:tcPr>
                </a:tc>
                <a:tc>
                  <a:txBody>
                    <a:bodyPr/>
                    <a:lstStyle/>
                    <a:p>
                      <a:pPr algn="l" fontAlgn="b"/>
                      <a:r>
                        <a:rPr lang="en-US" sz="1100" b="0" i="0" u="none" strike="noStrike" dirty="0" err="1">
                          <a:solidFill>
                            <a:srgbClr val="000000"/>
                          </a:solidFill>
                          <a:latin typeface="Calibri"/>
                        </a:rPr>
                        <a:t>Microsof</a:t>
                      </a:r>
                      <a:r>
                        <a:rPr lang="en-US" sz="1100" b="1" i="0" u="none" strike="noStrike" dirty="0" err="1">
                          <a:solidFill>
                            <a:srgbClr val="FF0000"/>
                          </a:solidFill>
                          <a:latin typeface="Calibri"/>
                        </a:rPr>
                        <a:t>e</a:t>
                      </a:r>
                      <a:r>
                        <a:rPr lang="en-US" sz="1100" b="0" i="0" u="none" strike="noStrike" dirty="0">
                          <a:solidFill>
                            <a:srgbClr val="000000"/>
                          </a:solidFill>
                          <a:latin typeface="Calibri"/>
                        </a:rPr>
                        <a:t> Corp.</a:t>
                      </a:r>
                    </a:p>
                  </a:txBody>
                  <a:tcPr marL="9525" marR="9525" marT="9525" marB="0" anchor="b"/>
                </a:tc>
                <a:tc>
                  <a:txBody>
                    <a:bodyPr/>
                    <a:lstStyle/>
                    <a:p>
                      <a:pPr algn="l" fontAlgn="b"/>
                      <a:r>
                        <a:rPr lang="en-US" sz="1100" b="0" i="0" u="none" strike="noStrike" dirty="0">
                          <a:solidFill>
                            <a:srgbClr val="000000"/>
                          </a:solidFill>
                          <a:latin typeface="Calibri"/>
                        </a:rPr>
                        <a:t>xxx-1255</a:t>
                      </a:r>
                    </a:p>
                  </a:txBody>
                  <a:tcPr marL="9525" marR="9525" marT="9525" marB="0" anchor="b"/>
                </a:tc>
                <a:tc>
                  <a:txBody>
                    <a:bodyPr/>
                    <a:lstStyle/>
                    <a:p>
                      <a:pPr algn="l" fontAlgn="b"/>
                      <a:r>
                        <a:rPr lang="en-US" sz="1100" b="0" i="0" u="none" strike="noStrike" dirty="0">
                          <a:solidFill>
                            <a:srgbClr val="000000"/>
                          </a:solidFill>
                          <a:latin typeface="Calibri"/>
                        </a:rPr>
                        <a:t>1 Microsoft Way  </a:t>
                      </a:r>
                    </a:p>
                  </a:txBody>
                  <a:tcPr marL="9525" marR="9525" marT="9525" marB="0" anchor="b"/>
                </a:tc>
              </a:tr>
              <a:tr h="208384">
                <a:tc vMerge="1">
                  <a:txBody>
                    <a:bodyPr/>
                    <a:lstStyle/>
                    <a:p>
                      <a:pPr algn="l" fontAlgn="b"/>
                      <a:endParaRPr lang="en-US" sz="1100" b="0" i="0" u="none" strike="noStrike" dirty="0">
                        <a:solidFill>
                          <a:srgbClr val="000000"/>
                        </a:solidFill>
                        <a:latin typeface="Calibri"/>
                      </a:endParaRPr>
                    </a:p>
                  </a:txBody>
                  <a:tcPr marL="9525" marR="9525" marT="9525" marB="0" anchor="b"/>
                </a:tc>
                <a:tc>
                  <a:txBody>
                    <a:bodyPr/>
                    <a:lstStyle/>
                    <a:p>
                      <a:pPr algn="l" fontAlgn="b"/>
                      <a:r>
                        <a:rPr lang="en-US" sz="1100" b="0" i="0" u="none" strike="noStrike" dirty="0" err="1">
                          <a:solidFill>
                            <a:srgbClr val="000000"/>
                          </a:solidFill>
                          <a:latin typeface="Calibri"/>
                        </a:rPr>
                        <a:t>Microsof</a:t>
                      </a:r>
                      <a:r>
                        <a:rPr lang="en-US" sz="1100" b="1" i="0" u="none" strike="noStrike" dirty="0" err="1">
                          <a:solidFill>
                            <a:srgbClr val="FF0000"/>
                          </a:solidFill>
                          <a:latin typeface="Calibri"/>
                        </a:rPr>
                        <a:t>e</a:t>
                      </a:r>
                      <a:r>
                        <a:rPr lang="en-US" sz="1100" b="0" i="0" u="none" strike="noStrike" dirty="0">
                          <a:solidFill>
                            <a:srgbClr val="000000"/>
                          </a:solidFill>
                          <a:latin typeface="Calibri"/>
                        </a:rPr>
                        <a:t> Corp.</a:t>
                      </a:r>
                    </a:p>
                  </a:txBody>
                  <a:tcPr marL="9525" marR="9525" marT="9525" marB="0" anchor="b"/>
                </a:tc>
                <a:tc>
                  <a:txBody>
                    <a:bodyPr/>
                    <a:lstStyle/>
                    <a:p>
                      <a:pPr algn="l" fontAlgn="b"/>
                      <a:r>
                        <a:rPr lang="en-US" sz="1100" b="0" i="0" u="none" strike="noStrike">
                          <a:solidFill>
                            <a:srgbClr val="000000"/>
                          </a:solidFill>
                          <a:latin typeface="Calibri"/>
                        </a:rPr>
                        <a:t>xxx-9400</a:t>
                      </a:r>
                    </a:p>
                  </a:txBody>
                  <a:tcPr marL="9525" marR="9525" marT="9525" marB="0" anchor="b"/>
                </a:tc>
                <a:tc>
                  <a:txBody>
                    <a:bodyPr/>
                    <a:lstStyle/>
                    <a:p>
                      <a:pPr algn="l" fontAlgn="b"/>
                      <a:r>
                        <a:rPr lang="en-US" sz="1100" b="0" i="0" u="none" strike="noStrike">
                          <a:solidFill>
                            <a:srgbClr val="000000"/>
                          </a:solidFill>
                          <a:latin typeface="Calibri"/>
                        </a:rPr>
                        <a:t>1 Microsoft Way</a:t>
                      </a:r>
                    </a:p>
                  </a:txBody>
                  <a:tcPr marL="9525" marR="9525" marT="9525" marB="0" anchor="b"/>
                </a:tc>
              </a:tr>
              <a:tr h="208384">
                <a:tc vMerge="1">
                  <a:txBody>
                    <a:bodyPr/>
                    <a:lstStyle/>
                    <a:p>
                      <a:pPr algn="l" fontAlgn="b"/>
                      <a:endParaRPr lang="en-US" sz="1100" b="0" i="0" u="none" strike="noStrike" dirty="0">
                        <a:solidFill>
                          <a:srgbClr val="000000"/>
                        </a:solidFill>
                        <a:latin typeface="Calibri"/>
                      </a:endParaRPr>
                    </a:p>
                  </a:txBody>
                  <a:tcPr marL="9525" marR="9525" marT="9525" marB="0" anchor="b"/>
                </a:tc>
                <a:tc>
                  <a:txBody>
                    <a:bodyPr/>
                    <a:lstStyle/>
                    <a:p>
                      <a:pPr algn="l" fontAlgn="b"/>
                      <a:r>
                        <a:rPr lang="en-US" sz="1100" b="0" i="0" u="none" strike="noStrike">
                          <a:solidFill>
                            <a:srgbClr val="000000"/>
                          </a:solidFill>
                          <a:latin typeface="Calibri"/>
                        </a:rPr>
                        <a:t>Macrosoft Inc.</a:t>
                      </a:r>
                    </a:p>
                  </a:txBody>
                  <a:tcPr marL="9525" marR="9525" marT="9525" marB="0" anchor="b"/>
                </a:tc>
                <a:tc>
                  <a:txBody>
                    <a:bodyPr/>
                    <a:lstStyle/>
                    <a:p>
                      <a:pPr algn="l" fontAlgn="b"/>
                      <a:r>
                        <a:rPr lang="en-US" sz="1100" b="0" i="0" u="none" strike="noStrike">
                          <a:solidFill>
                            <a:srgbClr val="000000"/>
                          </a:solidFill>
                          <a:latin typeface="Calibri"/>
                        </a:rPr>
                        <a:t>xxx-0500</a:t>
                      </a:r>
                    </a:p>
                  </a:txBody>
                  <a:tcPr marL="9525" marR="9525" marT="9525" marB="0" anchor="b"/>
                </a:tc>
                <a:tc>
                  <a:txBody>
                    <a:bodyPr/>
                    <a:lstStyle/>
                    <a:p>
                      <a:pPr algn="l" fontAlgn="b"/>
                      <a:r>
                        <a:rPr lang="en-US" sz="1100" b="0" i="0" u="none" strike="noStrike">
                          <a:solidFill>
                            <a:srgbClr val="000000"/>
                          </a:solidFill>
                          <a:latin typeface="Calibri"/>
                        </a:rPr>
                        <a:t>2 Sylvan W.</a:t>
                      </a:r>
                    </a:p>
                  </a:txBody>
                  <a:tcPr marL="9525" marR="9525" marT="9525" marB="0" anchor="b"/>
                </a:tc>
              </a:tr>
              <a:tr h="208384">
                <a:tc rowSpan="3">
                  <a:txBody>
                    <a:bodyPr/>
                    <a:lstStyle/>
                    <a:p>
                      <a:pPr algn="ctr" fontAlgn="b"/>
                      <a:r>
                        <a:rPr lang="en-US" sz="1100" b="0" i="0" u="none" strike="noStrike" dirty="0">
                          <a:solidFill>
                            <a:srgbClr val="000000"/>
                          </a:solidFill>
                          <a:latin typeface="Calibri"/>
                        </a:rPr>
                        <a:t>s2</a:t>
                      </a:r>
                    </a:p>
                  </a:txBody>
                  <a:tcPr marL="9525" marR="9525" marT="9525" marB="0" anchor="ctr">
                    <a:solidFill>
                      <a:schemeClr val="accent1">
                        <a:lumMod val="20000"/>
                        <a:lumOff val="80000"/>
                      </a:schemeClr>
                    </a:solidFill>
                  </a:tcPr>
                </a:tc>
                <a:tc>
                  <a:txBody>
                    <a:bodyPr/>
                    <a:lstStyle/>
                    <a:p>
                      <a:pPr algn="l" fontAlgn="b"/>
                      <a:r>
                        <a:rPr lang="en-US" sz="1100" b="0" i="0" u="none" strike="noStrike" dirty="0" smtClean="0">
                          <a:solidFill>
                            <a:srgbClr val="000000"/>
                          </a:solidFill>
                          <a:latin typeface="Calibri"/>
                        </a:rPr>
                        <a:t>Microsoft </a:t>
                      </a:r>
                      <a:r>
                        <a:rPr lang="en-US" sz="1100" b="0" i="0" u="none" strike="noStrike" dirty="0">
                          <a:solidFill>
                            <a:srgbClr val="000000"/>
                          </a:solidFill>
                          <a:latin typeface="Calibri"/>
                        </a:rPr>
                        <a:t>Corp.</a:t>
                      </a:r>
                    </a:p>
                  </a:txBody>
                  <a:tcPr marL="9525" marR="9525" marT="9525" marB="0" anchor="b"/>
                </a:tc>
                <a:tc>
                  <a:txBody>
                    <a:bodyPr/>
                    <a:lstStyle/>
                    <a:p>
                      <a:pPr algn="l" fontAlgn="b"/>
                      <a:r>
                        <a:rPr lang="en-US" sz="1100" b="0" i="0" u="none" strike="noStrike">
                          <a:solidFill>
                            <a:srgbClr val="000000"/>
                          </a:solidFill>
                          <a:latin typeface="Calibri"/>
                        </a:rPr>
                        <a:t>xxx-1255</a:t>
                      </a:r>
                    </a:p>
                  </a:txBody>
                  <a:tcPr marL="9525" marR="9525" marT="9525" marB="0" anchor="b"/>
                </a:tc>
                <a:tc>
                  <a:txBody>
                    <a:bodyPr/>
                    <a:lstStyle/>
                    <a:p>
                      <a:pPr algn="l" fontAlgn="b"/>
                      <a:r>
                        <a:rPr lang="en-US" sz="1100" b="0" i="0" u="none" strike="noStrike">
                          <a:solidFill>
                            <a:srgbClr val="000000"/>
                          </a:solidFill>
                          <a:latin typeface="Calibri"/>
                        </a:rPr>
                        <a:t>1 Microsoft Way  </a:t>
                      </a:r>
                    </a:p>
                  </a:txBody>
                  <a:tcPr marL="9525" marR="9525" marT="9525" marB="0" anchor="b"/>
                </a:tc>
              </a:tr>
              <a:tr h="208384">
                <a:tc vMerge="1">
                  <a:txBody>
                    <a:bodyPr/>
                    <a:lstStyle/>
                    <a:p>
                      <a:pPr algn="l" fontAlgn="b"/>
                      <a:endParaRPr lang="en-US" sz="1100" b="0" i="0" u="none" strike="noStrike">
                        <a:solidFill>
                          <a:srgbClr val="000000"/>
                        </a:solidFill>
                        <a:latin typeface="Calibri"/>
                      </a:endParaRPr>
                    </a:p>
                  </a:txBody>
                  <a:tcPr marL="9525" marR="9525" marT="9525" marB="0" anchor="b"/>
                </a:tc>
                <a:tc>
                  <a:txBody>
                    <a:bodyPr/>
                    <a:lstStyle/>
                    <a:p>
                      <a:pPr algn="l" fontAlgn="b"/>
                      <a:r>
                        <a:rPr lang="en-US" sz="1100" b="0" i="0" u="none" strike="noStrike" dirty="0" err="1">
                          <a:solidFill>
                            <a:srgbClr val="000000"/>
                          </a:solidFill>
                          <a:latin typeface="Calibri"/>
                        </a:rPr>
                        <a:t>Microsof</a:t>
                      </a:r>
                      <a:r>
                        <a:rPr lang="en-US" sz="1100" b="1" i="0" u="none" strike="noStrike" dirty="0" err="1">
                          <a:solidFill>
                            <a:srgbClr val="FF0000"/>
                          </a:solidFill>
                          <a:latin typeface="Calibri"/>
                        </a:rPr>
                        <a:t>e</a:t>
                      </a:r>
                      <a:r>
                        <a:rPr lang="en-US" sz="1100" b="0" i="0" u="none" strike="noStrike" dirty="0">
                          <a:solidFill>
                            <a:srgbClr val="000000"/>
                          </a:solidFill>
                          <a:latin typeface="Calibri"/>
                        </a:rPr>
                        <a:t> Corp.</a:t>
                      </a:r>
                    </a:p>
                  </a:txBody>
                  <a:tcPr marL="9525" marR="9525" marT="9525" marB="0" anchor="b"/>
                </a:tc>
                <a:tc>
                  <a:txBody>
                    <a:bodyPr/>
                    <a:lstStyle/>
                    <a:p>
                      <a:pPr algn="l" fontAlgn="b"/>
                      <a:r>
                        <a:rPr lang="en-US" sz="1100" b="0" i="0" u="none" strike="noStrike" dirty="0">
                          <a:solidFill>
                            <a:srgbClr val="000000"/>
                          </a:solidFill>
                          <a:latin typeface="Calibri"/>
                        </a:rPr>
                        <a:t>xxx-9400</a:t>
                      </a:r>
                    </a:p>
                  </a:txBody>
                  <a:tcPr marL="9525" marR="9525" marT="9525" marB="0" anchor="b"/>
                </a:tc>
                <a:tc>
                  <a:txBody>
                    <a:bodyPr/>
                    <a:lstStyle/>
                    <a:p>
                      <a:pPr algn="l" fontAlgn="b"/>
                      <a:r>
                        <a:rPr lang="en-US" sz="1100" b="0" i="0" u="none" strike="noStrike" dirty="0">
                          <a:solidFill>
                            <a:srgbClr val="000000"/>
                          </a:solidFill>
                          <a:latin typeface="Calibri"/>
                        </a:rPr>
                        <a:t>1 Microsoft Way</a:t>
                      </a:r>
                    </a:p>
                  </a:txBody>
                  <a:tcPr marL="9525" marR="9525" marT="9525" marB="0" anchor="b"/>
                </a:tc>
              </a:tr>
              <a:tr h="208384">
                <a:tc vMerge="1">
                  <a:txBody>
                    <a:bodyPr/>
                    <a:lstStyle/>
                    <a:p>
                      <a:pPr algn="l" fontAlgn="b"/>
                      <a:endParaRPr lang="en-US" sz="1100" b="0" i="0" u="none" strike="noStrike" dirty="0">
                        <a:solidFill>
                          <a:srgbClr val="000000"/>
                        </a:solidFill>
                        <a:latin typeface="Calibri"/>
                      </a:endParaRPr>
                    </a:p>
                  </a:txBody>
                  <a:tcPr marL="9525" marR="9525" marT="9525" marB="0" anchor="b"/>
                </a:tc>
                <a:tc>
                  <a:txBody>
                    <a:bodyPr/>
                    <a:lstStyle/>
                    <a:p>
                      <a:pPr algn="l" fontAlgn="b"/>
                      <a:r>
                        <a:rPr lang="en-US" sz="1100" b="0" i="0" u="none" strike="noStrike">
                          <a:solidFill>
                            <a:srgbClr val="000000"/>
                          </a:solidFill>
                          <a:latin typeface="Calibri"/>
                        </a:rPr>
                        <a:t>Macrosoft Inc.</a:t>
                      </a:r>
                    </a:p>
                  </a:txBody>
                  <a:tcPr marL="9525" marR="9525" marT="9525" marB="0" anchor="b"/>
                </a:tc>
                <a:tc>
                  <a:txBody>
                    <a:bodyPr/>
                    <a:lstStyle/>
                    <a:p>
                      <a:pPr algn="l" fontAlgn="b"/>
                      <a:r>
                        <a:rPr lang="en-US" sz="1100" b="0" i="0" u="none" strike="noStrike">
                          <a:solidFill>
                            <a:srgbClr val="000000"/>
                          </a:solidFill>
                          <a:latin typeface="Calibri"/>
                        </a:rPr>
                        <a:t>xxx-0500</a:t>
                      </a:r>
                    </a:p>
                  </a:txBody>
                  <a:tcPr marL="9525" marR="9525" marT="9525" marB="0" anchor="b"/>
                </a:tc>
                <a:tc>
                  <a:txBody>
                    <a:bodyPr/>
                    <a:lstStyle/>
                    <a:p>
                      <a:pPr algn="l" fontAlgn="b"/>
                      <a:r>
                        <a:rPr lang="en-US" sz="1100" b="0" i="0" u="none" strike="noStrike">
                          <a:solidFill>
                            <a:srgbClr val="000000"/>
                          </a:solidFill>
                          <a:latin typeface="Calibri"/>
                        </a:rPr>
                        <a:t>2 Sylvan Way</a:t>
                      </a:r>
                    </a:p>
                  </a:txBody>
                  <a:tcPr marL="9525" marR="9525" marT="9525" marB="0" anchor="b"/>
                </a:tc>
              </a:tr>
              <a:tr h="208384">
                <a:tc rowSpan="3">
                  <a:txBody>
                    <a:bodyPr/>
                    <a:lstStyle/>
                    <a:p>
                      <a:pPr algn="ctr" fontAlgn="b"/>
                      <a:r>
                        <a:rPr lang="en-US" sz="1100" b="0" i="0" u="none" strike="noStrike" dirty="0">
                          <a:solidFill>
                            <a:srgbClr val="000000"/>
                          </a:solidFill>
                          <a:latin typeface="Calibri"/>
                        </a:rPr>
                        <a:t>s3</a:t>
                      </a:r>
                    </a:p>
                  </a:txBody>
                  <a:tcPr marL="9525" marR="9525" marT="9525" marB="0" anchor="ctr">
                    <a:solidFill>
                      <a:schemeClr val="accent1">
                        <a:lumMod val="40000"/>
                        <a:lumOff val="60000"/>
                      </a:schemeClr>
                    </a:solidFill>
                  </a:tcPr>
                </a:tc>
                <a:tc>
                  <a:txBody>
                    <a:bodyPr/>
                    <a:lstStyle/>
                    <a:p>
                      <a:pPr algn="l" fontAlgn="b"/>
                      <a:r>
                        <a:rPr lang="en-US" sz="1100" b="0" i="0" u="none" strike="noStrike">
                          <a:solidFill>
                            <a:srgbClr val="000000"/>
                          </a:solidFill>
                          <a:latin typeface="Calibri"/>
                        </a:rPr>
                        <a:t>Microsoft Corp.</a:t>
                      </a:r>
                    </a:p>
                  </a:txBody>
                  <a:tcPr marL="9525" marR="9525" marT="9525" marB="0" anchor="b"/>
                </a:tc>
                <a:tc>
                  <a:txBody>
                    <a:bodyPr/>
                    <a:lstStyle/>
                    <a:p>
                      <a:pPr algn="l" fontAlgn="b"/>
                      <a:r>
                        <a:rPr lang="en-US" sz="1100" b="0" i="0" u="none" strike="noStrike">
                          <a:solidFill>
                            <a:srgbClr val="000000"/>
                          </a:solidFill>
                          <a:latin typeface="Calibri"/>
                        </a:rPr>
                        <a:t>xxx-1255</a:t>
                      </a:r>
                    </a:p>
                  </a:txBody>
                  <a:tcPr marL="9525" marR="9525" marT="9525" marB="0" anchor="b"/>
                </a:tc>
                <a:tc>
                  <a:txBody>
                    <a:bodyPr/>
                    <a:lstStyle/>
                    <a:p>
                      <a:pPr algn="l" fontAlgn="b"/>
                      <a:r>
                        <a:rPr lang="en-US" sz="1100" b="0" i="0" u="none" strike="noStrike">
                          <a:solidFill>
                            <a:srgbClr val="000000"/>
                          </a:solidFill>
                          <a:latin typeface="Calibri"/>
                        </a:rPr>
                        <a:t>1 Microsoft Way  </a:t>
                      </a:r>
                    </a:p>
                  </a:txBody>
                  <a:tcPr marL="9525" marR="9525" marT="9525" marB="0" anchor="b"/>
                </a:tc>
              </a:tr>
              <a:tr h="208384">
                <a:tc vMerge="1">
                  <a:txBody>
                    <a:bodyPr/>
                    <a:lstStyle/>
                    <a:p>
                      <a:pPr algn="ctr" fontAlgn="b"/>
                      <a:endParaRPr lang="en-US" sz="1100" b="0" i="0" u="none" strike="noStrike">
                        <a:solidFill>
                          <a:srgbClr val="000000"/>
                        </a:solidFill>
                        <a:latin typeface="Calibri"/>
                      </a:endParaRPr>
                    </a:p>
                  </a:txBody>
                  <a:tcPr marL="9525" marR="9525" marT="9525" marB="0" anchor="ctr"/>
                </a:tc>
                <a:tc>
                  <a:txBody>
                    <a:bodyPr/>
                    <a:lstStyle/>
                    <a:p>
                      <a:pPr algn="l" fontAlgn="b"/>
                      <a:r>
                        <a:rPr lang="en-US" sz="1100" b="0" i="0" u="none" strike="noStrike">
                          <a:solidFill>
                            <a:srgbClr val="000000"/>
                          </a:solidFill>
                          <a:latin typeface="Calibri"/>
                        </a:rPr>
                        <a:t>Microsoft Corp.</a:t>
                      </a:r>
                    </a:p>
                  </a:txBody>
                  <a:tcPr marL="9525" marR="9525" marT="9525" marB="0" anchor="b"/>
                </a:tc>
                <a:tc>
                  <a:txBody>
                    <a:bodyPr/>
                    <a:lstStyle/>
                    <a:p>
                      <a:pPr algn="l" fontAlgn="b"/>
                      <a:r>
                        <a:rPr lang="en-US" sz="1100" b="0" i="0" u="none" strike="noStrike">
                          <a:solidFill>
                            <a:srgbClr val="000000"/>
                          </a:solidFill>
                          <a:latin typeface="Calibri"/>
                        </a:rPr>
                        <a:t>xxx-9400</a:t>
                      </a:r>
                    </a:p>
                  </a:txBody>
                  <a:tcPr marL="9525" marR="9525" marT="9525" marB="0" anchor="b"/>
                </a:tc>
                <a:tc>
                  <a:txBody>
                    <a:bodyPr/>
                    <a:lstStyle/>
                    <a:p>
                      <a:pPr algn="l" fontAlgn="b"/>
                      <a:r>
                        <a:rPr lang="en-US" sz="1100" b="0" i="0" u="none" strike="noStrike">
                          <a:solidFill>
                            <a:srgbClr val="000000"/>
                          </a:solidFill>
                          <a:latin typeface="Calibri"/>
                        </a:rPr>
                        <a:t>1 Microsoft Way</a:t>
                      </a:r>
                    </a:p>
                  </a:txBody>
                  <a:tcPr marL="9525" marR="9525" marT="9525" marB="0" anchor="b"/>
                </a:tc>
              </a:tr>
              <a:tr h="208384">
                <a:tc vMerge="1">
                  <a:txBody>
                    <a:bodyPr/>
                    <a:lstStyle/>
                    <a:p>
                      <a:pPr algn="ctr" fontAlgn="b"/>
                      <a:endParaRPr lang="en-US" sz="1100" b="0" i="0" u="none" strike="noStrike" dirty="0">
                        <a:solidFill>
                          <a:srgbClr val="000000"/>
                        </a:solidFill>
                        <a:latin typeface="Calibri"/>
                      </a:endParaRPr>
                    </a:p>
                  </a:txBody>
                  <a:tcPr marL="9525" marR="9525" marT="9525" marB="0" anchor="ctr"/>
                </a:tc>
                <a:tc>
                  <a:txBody>
                    <a:bodyPr/>
                    <a:lstStyle/>
                    <a:p>
                      <a:pPr algn="l" fontAlgn="b"/>
                      <a:r>
                        <a:rPr lang="en-US" sz="1100" b="0" i="0" u="none" strike="noStrike">
                          <a:solidFill>
                            <a:srgbClr val="000000"/>
                          </a:solidFill>
                          <a:latin typeface="Calibri"/>
                        </a:rPr>
                        <a:t>Macrosoft Inc.</a:t>
                      </a:r>
                    </a:p>
                  </a:txBody>
                  <a:tcPr marL="9525" marR="9525" marT="9525" marB="0" anchor="b"/>
                </a:tc>
                <a:tc>
                  <a:txBody>
                    <a:bodyPr/>
                    <a:lstStyle/>
                    <a:p>
                      <a:pPr algn="l" fontAlgn="b"/>
                      <a:r>
                        <a:rPr lang="en-US" sz="1100" b="0" i="0" u="none" strike="noStrike">
                          <a:solidFill>
                            <a:srgbClr val="000000"/>
                          </a:solidFill>
                          <a:latin typeface="Calibri"/>
                        </a:rPr>
                        <a:t>xxx-0500</a:t>
                      </a:r>
                    </a:p>
                  </a:txBody>
                  <a:tcPr marL="9525" marR="9525" marT="9525" marB="0" anchor="b"/>
                </a:tc>
                <a:tc>
                  <a:txBody>
                    <a:bodyPr/>
                    <a:lstStyle/>
                    <a:p>
                      <a:pPr algn="l" fontAlgn="b"/>
                      <a:r>
                        <a:rPr lang="en-US" sz="1100" b="0" i="0" u="none" strike="noStrike">
                          <a:solidFill>
                            <a:srgbClr val="000000"/>
                          </a:solidFill>
                          <a:latin typeface="Calibri"/>
                        </a:rPr>
                        <a:t>2 Sylvan Way</a:t>
                      </a:r>
                    </a:p>
                  </a:txBody>
                  <a:tcPr marL="9525" marR="9525" marT="9525" marB="0" anchor="b"/>
                </a:tc>
              </a:tr>
              <a:tr h="208384">
                <a:tc rowSpan="3">
                  <a:txBody>
                    <a:bodyPr/>
                    <a:lstStyle/>
                    <a:p>
                      <a:pPr algn="l" fontAlgn="b"/>
                      <a:endParaRPr lang="en-US" sz="1100" b="0" i="0" u="none" strike="noStrike" dirty="0">
                        <a:solidFill>
                          <a:srgbClr val="000000"/>
                        </a:solidFill>
                        <a:latin typeface="Calibri"/>
                      </a:endParaRPr>
                    </a:p>
                    <a:p>
                      <a:pPr algn="ctr" fontAlgn="b"/>
                      <a:r>
                        <a:rPr lang="en-US" sz="1100" b="0" i="0" u="none" strike="noStrike" dirty="0">
                          <a:solidFill>
                            <a:srgbClr val="000000"/>
                          </a:solidFill>
                          <a:latin typeface="Calibri"/>
                        </a:rPr>
                        <a:t>s4</a:t>
                      </a:r>
                    </a:p>
                    <a:p>
                      <a:pPr algn="l" fontAlgn="b"/>
                      <a:endParaRPr lang="en-US" sz="1100" b="0" i="0" u="none" strike="noStrike" dirty="0">
                        <a:solidFill>
                          <a:srgbClr val="000000"/>
                        </a:solidFill>
                        <a:latin typeface="Calibri"/>
                      </a:endParaRPr>
                    </a:p>
                  </a:txBody>
                  <a:tcPr marL="9525" marR="9525" marT="9525" marB="0" anchor="ctr">
                    <a:solidFill>
                      <a:schemeClr val="accent1">
                        <a:lumMod val="20000"/>
                        <a:lumOff val="80000"/>
                      </a:schemeClr>
                    </a:solidFill>
                  </a:tcPr>
                </a:tc>
                <a:tc>
                  <a:txBody>
                    <a:bodyPr/>
                    <a:lstStyle/>
                    <a:p>
                      <a:pPr algn="l" fontAlgn="b"/>
                      <a:r>
                        <a:rPr lang="en-US" sz="1100" b="0" i="0" u="none" strike="noStrike">
                          <a:solidFill>
                            <a:srgbClr val="000000"/>
                          </a:solidFill>
                          <a:latin typeface="Calibri"/>
                        </a:rPr>
                        <a:t>Microsoft Corp.</a:t>
                      </a:r>
                    </a:p>
                  </a:txBody>
                  <a:tcPr marL="9525" marR="9525" marT="9525" marB="0" anchor="b"/>
                </a:tc>
                <a:tc>
                  <a:txBody>
                    <a:bodyPr/>
                    <a:lstStyle/>
                    <a:p>
                      <a:pPr algn="l" fontAlgn="b"/>
                      <a:r>
                        <a:rPr lang="en-US" sz="1100" b="0" i="0" u="none" strike="noStrike">
                          <a:solidFill>
                            <a:srgbClr val="000000"/>
                          </a:solidFill>
                          <a:latin typeface="Calibri"/>
                        </a:rPr>
                        <a:t>xxx-1255</a:t>
                      </a:r>
                    </a:p>
                  </a:txBody>
                  <a:tcPr marL="9525" marR="9525" marT="9525" marB="0" anchor="b"/>
                </a:tc>
                <a:tc>
                  <a:txBody>
                    <a:bodyPr/>
                    <a:lstStyle/>
                    <a:p>
                      <a:pPr algn="l" fontAlgn="b"/>
                      <a:r>
                        <a:rPr lang="en-US" sz="1100" b="0" i="0" u="none" strike="noStrike">
                          <a:solidFill>
                            <a:srgbClr val="000000"/>
                          </a:solidFill>
                          <a:latin typeface="Calibri"/>
                        </a:rPr>
                        <a:t>1 Microsoft Way  </a:t>
                      </a:r>
                    </a:p>
                  </a:txBody>
                  <a:tcPr marL="9525" marR="9525" marT="9525" marB="0" anchor="b"/>
                </a:tc>
              </a:tr>
              <a:tr h="208384">
                <a:tc vMerge="1">
                  <a:txBody>
                    <a:bodyPr/>
                    <a:lstStyle/>
                    <a:p>
                      <a:pPr algn="l" fontAlgn="b"/>
                      <a:endParaRPr lang="en-US" sz="1100" b="0" i="0" u="none" strike="noStrike">
                        <a:solidFill>
                          <a:srgbClr val="000000"/>
                        </a:solidFill>
                        <a:latin typeface="Calibri"/>
                      </a:endParaRPr>
                    </a:p>
                  </a:txBody>
                  <a:tcPr marL="9525" marR="9525" marT="9525" marB="0" anchor="b"/>
                </a:tc>
                <a:tc>
                  <a:txBody>
                    <a:bodyPr/>
                    <a:lstStyle/>
                    <a:p>
                      <a:pPr algn="l" fontAlgn="b"/>
                      <a:r>
                        <a:rPr lang="en-US" sz="1100" b="0" i="0" u="none" strike="noStrike">
                          <a:solidFill>
                            <a:srgbClr val="000000"/>
                          </a:solidFill>
                          <a:latin typeface="Calibri"/>
                        </a:rPr>
                        <a:t>Microsoft Corp.</a:t>
                      </a:r>
                    </a:p>
                  </a:txBody>
                  <a:tcPr marL="9525" marR="9525" marT="9525" marB="0" anchor="b"/>
                </a:tc>
                <a:tc>
                  <a:txBody>
                    <a:bodyPr/>
                    <a:lstStyle/>
                    <a:p>
                      <a:pPr algn="l" fontAlgn="b"/>
                      <a:r>
                        <a:rPr lang="en-US" sz="1100" b="0" i="0" u="none" strike="noStrike">
                          <a:solidFill>
                            <a:srgbClr val="000000"/>
                          </a:solidFill>
                          <a:latin typeface="Calibri"/>
                        </a:rPr>
                        <a:t>xxx-9400</a:t>
                      </a:r>
                    </a:p>
                  </a:txBody>
                  <a:tcPr marL="9525" marR="9525" marT="9525" marB="0" anchor="b"/>
                </a:tc>
                <a:tc>
                  <a:txBody>
                    <a:bodyPr/>
                    <a:lstStyle/>
                    <a:p>
                      <a:pPr algn="l" fontAlgn="b"/>
                      <a:r>
                        <a:rPr lang="en-US" sz="1100" b="0" i="0" u="none" strike="noStrike" dirty="0">
                          <a:solidFill>
                            <a:srgbClr val="000000"/>
                          </a:solidFill>
                          <a:latin typeface="Calibri"/>
                        </a:rPr>
                        <a:t>1 Microsoft Way</a:t>
                      </a:r>
                    </a:p>
                  </a:txBody>
                  <a:tcPr marL="9525" marR="9525" marT="9525" marB="0" anchor="b"/>
                </a:tc>
              </a:tr>
              <a:tr h="208384">
                <a:tc vMerge="1">
                  <a:txBody>
                    <a:bodyPr/>
                    <a:lstStyle/>
                    <a:p>
                      <a:pPr algn="l" fontAlgn="b"/>
                      <a:endParaRPr lang="en-US" sz="1100" b="0" i="0" u="none" strike="noStrike" dirty="0">
                        <a:solidFill>
                          <a:srgbClr val="000000"/>
                        </a:solidFill>
                        <a:latin typeface="Calibri"/>
                      </a:endParaRPr>
                    </a:p>
                  </a:txBody>
                  <a:tcPr marL="9525" marR="9525" marT="9525" marB="0" anchor="b"/>
                </a:tc>
                <a:tc>
                  <a:txBody>
                    <a:bodyPr/>
                    <a:lstStyle/>
                    <a:p>
                      <a:pPr algn="l" fontAlgn="b"/>
                      <a:r>
                        <a:rPr lang="en-US" sz="1100" b="0" i="0" u="none" strike="noStrike">
                          <a:solidFill>
                            <a:srgbClr val="000000"/>
                          </a:solidFill>
                          <a:latin typeface="Calibri"/>
                        </a:rPr>
                        <a:t>Macrosoft Inc.</a:t>
                      </a:r>
                    </a:p>
                  </a:txBody>
                  <a:tcPr marL="9525" marR="9525" marT="9525" marB="0" anchor="b"/>
                </a:tc>
                <a:tc>
                  <a:txBody>
                    <a:bodyPr/>
                    <a:lstStyle/>
                    <a:p>
                      <a:pPr algn="l" fontAlgn="b"/>
                      <a:r>
                        <a:rPr lang="en-US" sz="1100" b="0" i="0" u="none" strike="noStrike">
                          <a:solidFill>
                            <a:srgbClr val="000000"/>
                          </a:solidFill>
                          <a:latin typeface="Calibri"/>
                        </a:rPr>
                        <a:t>xxx-0500</a:t>
                      </a:r>
                    </a:p>
                  </a:txBody>
                  <a:tcPr marL="9525" marR="9525" marT="9525" marB="0" anchor="b"/>
                </a:tc>
                <a:tc>
                  <a:txBody>
                    <a:bodyPr/>
                    <a:lstStyle/>
                    <a:p>
                      <a:pPr algn="l" fontAlgn="b"/>
                      <a:r>
                        <a:rPr lang="en-US" sz="1100" b="0" i="0" u="none" strike="noStrike">
                          <a:solidFill>
                            <a:srgbClr val="000000"/>
                          </a:solidFill>
                          <a:latin typeface="Calibri"/>
                        </a:rPr>
                        <a:t>2 Sylvan Way</a:t>
                      </a:r>
                    </a:p>
                  </a:txBody>
                  <a:tcPr marL="9525" marR="9525" marT="9525" marB="0" anchor="b"/>
                </a:tc>
              </a:tr>
              <a:tr h="208384">
                <a:tc rowSpan="3">
                  <a:txBody>
                    <a:bodyPr/>
                    <a:lstStyle/>
                    <a:p>
                      <a:pPr algn="ctr" fontAlgn="b"/>
                      <a:r>
                        <a:rPr lang="en-US" sz="1100" b="0" i="0" u="none" strike="noStrike" dirty="0">
                          <a:solidFill>
                            <a:srgbClr val="000000"/>
                          </a:solidFill>
                          <a:latin typeface="Calibri"/>
                        </a:rPr>
                        <a:t>s5</a:t>
                      </a:r>
                    </a:p>
                  </a:txBody>
                  <a:tcPr marL="9525" marR="9525" marT="9525" marB="0" anchor="ctr">
                    <a:solidFill>
                      <a:schemeClr val="accent1">
                        <a:lumMod val="40000"/>
                        <a:lumOff val="60000"/>
                      </a:schemeClr>
                    </a:solidFill>
                  </a:tcPr>
                </a:tc>
                <a:tc>
                  <a:txBody>
                    <a:bodyPr/>
                    <a:lstStyle/>
                    <a:p>
                      <a:pPr algn="l" fontAlgn="b"/>
                      <a:r>
                        <a:rPr lang="en-US" sz="1100" b="0" i="0" u="none" strike="noStrike">
                          <a:solidFill>
                            <a:srgbClr val="000000"/>
                          </a:solidFill>
                          <a:latin typeface="Calibri"/>
                        </a:rPr>
                        <a:t>Microsoft Corp.</a:t>
                      </a:r>
                    </a:p>
                  </a:txBody>
                  <a:tcPr marL="9525" marR="9525" marT="9525" marB="0" anchor="b"/>
                </a:tc>
                <a:tc>
                  <a:txBody>
                    <a:bodyPr/>
                    <a:lstStyle/>
                    <a:p>
                      <a:pPr algn="l" fontAlgn="b"/>
                      <a:r>
                        <a:rPr lang="en-US" sz="1100" b="0" i="0" u="none" strike="noStrike">
                          <a:solidFill>
                            <a:srgbClr val="000000"/>
                          </a:solidFill>
                          <a:latin typeface="Calibri"/>
                        </a:rPr>
                        <a:t>xxx-1255</a:t>
                      </a:r>
                    </a:p>
                  </a:txBody>
                  <a:tcPr marL="9525" marR="9525" marT="9525" marB="0" anchor="b"/>
                </a:tc>
                <a:tc>
                  <a:txBody>
                    <a:bodyPr/>
                    <a:lstStyle/>
                    <a:p>
                      <a:pPr algn="l" fontAlgn="b"/>
                      <a:r>
                        <a:rPr lang="en-US" sz="1100" b="0" i="0" u="none" strike="noStrike">
                          <a:solidFill>
                            <a:srgbClr val="000000"/>
                          </a:solidFill>
                          <a:latin typeface="Calibri"/>
                        </a:rPr>
                        <a:t>1 Microsoft Way  </a:t>
                      </a:r>
                    </a:p>
                  </a:txBody>
                  <a:tcPr marL="9525" marR="9525" marT="9525" marB="0" anchor="b"/>
                </a:tc>
              </a:tr>
              <a:tr h="208384">
                <a:tc vMerge="1">
                  <a:txBody>
                    <a:bodyPr/>
                    <a:lstStyle/>
                    <a:p>
                      <a:pPr algn="l" fontAlgn="b"/>
                      <a:endParaRPr lang="en-US" sz="1100" b="0" i="0" u="none" strike="noStrike">
                        <a:solidFill>
                          <a:srgbClr val="000000"/>
                        </a:solidFill>
                        <a:latin typeface="Calibri"/>
                      </a:endParaRPr>
                    </a:p>
                  </a:txBody>
                  <a:tcPr marL="9525" marR="9525" marT="9525" marB="0" anchor="ctr"/>
                </a:tc>
                <a:tc>
                  <a:txBody>
                    <a:bodyPr/>
                    <a:lstStyle/>
                    <a:p>
                      <a:pPr algn="l" fontAlgn="b"/>
                      <a:r>
                        <a:rPr lang="en-US" sz="1100" b="0" i="0" u="none" strike="noStrike" dirty="0">
                          <a:solidFill>
                            <a:srgbClr val="000000"/>
                          </a:solidFill>
                          <a:latin typeface="Calibri"/>
                        </a:rPr>
                        <a:t>Microsoft Corp.</a:t>
                      </a:r>
                    </a:p>
                  </a:txBody>
                  <a:tcPr marL="9525" marR="9525" marT="9525" marB="0" anchor="b"/>
                </a:tc>
                <a:tc>
                  <a:txBody>
                    <a:bodyPr/>
                    <a:lstStyle/>
                    <a:p>
                      <a:pPr algn="l" fontAlgn="b"/>
                      <a:r>
                        <a:rPr lang="en-US" sz="1100" b="0" i="0" u="none" strike="noStrike">
                          <a:solidFill>
                            <a:srgbClr val="000000"/>
                          </a:solidFill>
                          <a:latin typeface="Calibri"/>
                        </a:rPr>
                        <a:t>xxx-9400</a:t>
                      </a:r>
                    </a:p>
                  </a:txBody>
                  <a:tcPr marL="9525" marR="9525" marT="9525" marB="0" anchor="b"/>
                </a:tc>
                <a:tc>
                  <a:txBody>
                    <a:bodyPr/>
                    <a:lstStyle/>
                    <a:p>
                      <a:pPr algn="l" fontAlgn="b"/>
                      <a:r>
                        <a:rPr lang="en-US" sz="1100" b="0" i="0" u="none" strike="noStrike">
                          <a:solidFill>
                            <a:srgbClr val="000000"/>
                          </a:solidFill>
                          <a:latin typeface="Calibri"/>
                        </a:rPr>
                        <a:t>1 Microsoft Way</a:t>
                      </a:r>
                    </a:p>
                  </a:txBody>
                  <a:tcPr marL="9525" marR="9525" marT="9525" marB="0" anchor="b"/>
                </a:tc>
              </a:tr>
              <a:tr h="208384">
                <a:tc vMerge="1">
                  <a:txBody>
                    <a:bodyPr/>
                    <a:lstStyle/>
                    <a:p>
                      <a:pPr algn="l" fontAlgn="b"/>
                      <a:endParaRPr lang="en-US" sz="1100" b="0" i="0" u="none" strike="noStrike" dirty="0">
                        <a:solidFill>
                          <a:srgbClr val="000000"/>
                        </a:solidFill>
                        <a:latin typeface="Calibri"/>
                      </a:endParaRPr>
                    </a:p>
                  </a:txBody>
                  <a:tcPr marL="9525" marR="9525" marT="9525" marB="0" anchor="ctr"/>
                </a:tc>
                <a:tc>
                  <a:txBody>
                    <a:bodyPr/>
                    <a:lstStyle/>
                    <a:p>
                      <a:pPr algn="l" fontAlgn="b"/>
                      <a:r>
                        <a:rPr lang="en-US" sz="1100" b="0" i="0" u="none" strike="noStrike">
                          <a:solidFill>
                            <a:srgbClr val="000000"/>
                          </a:solidFill>
                          <a:latin typeface="Calibri"/>
                        </a:rPr>
                        <a:t>Macrosoft Inc.</a:t>
                      </a:r>
                    </a:p>
                  </a:txBody>
                  <a:tcPr marL="9525" marR="9525" marT="9525" marB="0" anchor="b"/>
                </a:tc>
                <a:tc>
                  <a:txBody>
                    <a:bodyPr/>
                    <a:lstStyle/>
                    <a:p>
                      <a:pPr algn="l" fontAlgn="b"/>
                      <a:r>
                        <a:rPr lang="en-US" sz="1100" b="0" i="0" u="none" strike="noStrike" dirty="0">
                          <a:solidFill>
                            <a:srgbClr val="000000"/>
                          </a:solidFill>
                          <a:latin typeface="Calibri"/>
                        </a:rPr>
                        <a:t>xxx-0500</a:t>
                      </a:r>
                    </a:p>
                  </a:txBody>
                  <a:tcPr marL="9525" marR="9525" marT="9525" marB="0" anchor="b"/>
                </a:tc>
                <a:tc>
                  <a:txBody>
                    <a:bodyPr/>
                    <a:lstStyle/>
                    <a:p>
                      <a:pPr algn="l" fontAlgn="b"/>
                      <a:r>
                        <a:rPr lang="en-US" sz="1100" b="0" i="0" u="none" strike="noStrike">
                          <a:solidFill>
                            <a:srgbClr val="000000"/>
                          </a:solidFill>
                          <a:latin typeface="Calibri"/>
                        </a:rPr>
                        <a:t>2 Sylvan Way</a:t>
                      </a:r>
                    </a:p>
                  </a:txBody>
                  <a:tcPr marL="9525" marR="9525" marT="9525" marB="0" anchor="b"/>
                </a:tc>
              </a:tr>
              <a:tr h="208384">
                <a:tc rowSpan="2">
                  <a:txBody>
                    <a:bodyPr/>
                    <a:lstStyle/>
                    <a:p>
                      <a:pPr algn="ctr" fontAlgn="b"/>
                      <a:r>
                        <a:rPr lang="en-US" sz="1100" b="0" i="0" u="none" strike="noStrike" dirty="0" smtClean="0">
                          <a:solidFill>
                            <a:srgbClr val="000000"/>
                          </a:solidFill>
                          <a:latin typeface="Calibri"/>
                        </a:rPr>
                        <a:t>s6</a:t>
                      </a:r>
                      <a:endParaRPr lang="en-US" sz="1100" b="0" i="0" u="none" strike="noStrike" dirty="0">
                        <a:solidFill>
                          <a:srgbClr val="000000"/>
                        </a:solidFill>
                        <a:latin typeface="Calibri"/>
                      </a:endParaRPr>
                    </a:p>
                  </a:txBody>
                  <a:tcPr marL="9525" marR="9525" marT="9525" marB="0" anchor="ctr">
                    <a:solidFill>
                      <a:schemeClr val="accent1">
                        <a:lumMod val="20000"/>
                        <a:lumOff val="80000"/>
                      </a:schemeClr>
                    </a:solidFill>
                  </a:tcPr>
                </a:tc>
                <a:tc>
                  <a:txBody>
                    <a:bodyPr/>
                    <a:lstStyle/>
                    <a:p>
                      <a:pPr algn="l" fontAlgn="b"/>
                      <a:r>
                        <a:rPr lang="en-US" sz="1100" b="0" i="0" u="none" strike="noStrike" dirty="0">
                          <a:solidFill>
                            <a:srgbClr val="000000"/>
                          </a:solidFill>
                          <a:latin typeface="Calibri"/>
                        </a:rPr>
                        <a:t>Microsoft Corp.</a:t>
                      </a:r>
                    </a:p>
                  </a:txBody>
                  <a:tcPr marL="9525" marR="9525" marT="9525" marB="0" anchor="b"/>
                </a:tc>
                <a:tc>
                  <a:txBody>
                    <a:bodyPr/>
                    <a:lstStyle/>
                    <a:p>
                      <a:pPr algn="l" fontAlgn="b"/>
                      <a:r>
                        <a:rPr lang="en-US" sz="1100" b="1" i="0" u="none" strike="noStrike" dirty="0">
                          <a:solidFill>
                            <a:srgbClr val="FF0000"/>
                          </a:solidFill>
                          <a:latin typeface="Calibri"/>
                        </a:rPr>
                        <a:t>xxx-2255</a:t>
                      </a:r>
                    </a:p>
                  </a:txBody>
                  <a:tcPr marL="9525" marR="9525" marT="9525" marB="0" anchor="b"/>
                </a:tc>
                <a:tc>
                  <a:txBody>
                    <a:bodyPr/>
                    <a:lstStyle/>
                    <a:p>
                      <a:pPr algn="l" fontAlgn="b"/>
                      <a:r>
                        <a:rPr lang="en-US" sz="1100" b="0" i="0" u="none" strike="noStrike">
                          <a:solidFill>
                            <a:srgbClr val="000000"/>
                          </a:solidFill>
                          <a:latin typeface="Calibri"/>
                        </a:rPr>
                        <a:t>1 Microsoft Way</a:t>
                      </a:r>
                    </a:p>
                  </a:txBody>
                  <a:tcPr marL="9525" marR="9525" marT="9525" marB="0" anchor="b"/>
                </a:tc>
              </a:tr>
              <a:tr h="208384">
                <a:tc vMerge="1">
                  <a:txBody>
                    <a:bodyPr/>
                    <a:lstStyle/>
                    <a:p>
                      <a:pPr algn="ctr" fontAlgn="b"/>
                      <a:endParaRPr lang="en-US" sz="1100" b="0" i="0" u="none" strike="noStrike" dirty="0">
                        <a:solidFill>
                          <a:srgbClr val="000000"/>
                        </a:solidFill>
                        <a:latin typeface="Calibri"/>
                      </a:endParaRPr>
                    </a:p>
                  </a:txBody>
                  <a:tcPr marL="9525" marR="9525" marT="9525" marB="0" anchor="ctr"/>
                </a:tc>
                <a:tc>
                  <a:txBody>
                    <a:bodyPr/>
                    <a:lstStyle/>
                    <a:p>
                      <a:pPr algn="l" fontAlgn="b"/>
                      <a:r>
                        <a:rPr lang="en-US" sz="1100" b="0" i="0" u="none" strike="noStrike">
                          <a:solidFill>
                            <a:srgbClr val="000000"/>
                          </a:solidFill>
                          <a:latin typeface="Calibri"/>
                        </a:rPr>
                        <a:t>Macrosoft Inc.</a:t>
                      </a:r>
                    </a:p>
                  </a:txBody>
                  <a:tcPr marL="9525" marR="9525" marT="9525" marB="0" anchor="b"/>
                </a:tc>
                <a:tc>
                  <a:txBody>
                    <a:bodyPr/>
                    <a:lstStyle/>
                    <a:p>
                      <a:pPr algn="l" fontAlgn="b"/>
                      <a:r>
                        <a:rPr lang="en-US" sz="1100" b="0" i="0" u="none" strike="noStrike">
                          <a:solidFill>
                            <a:srgbClr val="000000"/>
                          </a:solidFill>
                          <a:latin typeface="Calibri"/>
                        </a:rPr>
                        <a:t>xxx-0500</a:t>
                      </a:r>
                    </a:p>
                  </a:txBody>
                  <a:tcPr marL="9525" marR="9525" marT="9525" marB="0" anchor="b"/>
                </a:tc>
                <a:tc>
                  <a:txBody>
                    <a:bodyPr/>
                    <a:lstStyle/>
                    <a:p>
                      <a:pPr algn="l" fontAlgn="b"/>
                      <a:r>
                        <a:rPr lang="en-US" sz="1100" b="0" i="0" u="none" strike="noStrike" dirty="0">
                          <a:solidFill>
                            <a:srgbClr val="000000"/>
                          </a:solidFill>
                          <a:latin typeface="Calibri"/>
                        </a:rPr>
                        <a:t>2 Sylvan Way</a:t>
                      </a:r>
                    </a:p>
                  </a:txBody>
                  <a:tcPr marL="9525" marR="9525" marT="9525" marB="0" anchor="b"/>
                </a:tc>
              </a:tr>
              <a:tr h="208384">
                <a:tc rowSpan="2">
                  <a:txBody>
                    <a:bodyPr/>
                    <a:lstStyle/>
                    <a:p>
                      <a:pPr algn="ctr" fontAlgn="b"/>
                      <a:r>
                        <a:rPr lang="en-US" sz="1100" b="0" i="0" u="none" strike="noStrike" dirty="0">
                          <a:solidFill>
                            <a:srgbClr val="000000"/>
                          </a:solidFill>
                          <a:latin typeface="Calibri"/>
                        </a:rPr>
                        <a:t>s7</a:t>
                      </a:r>
                    </a:p>
                  </a:txBody>
                  <a:tcPr marL="9525" marR="9525" marT="9525" marB="0" anchor="ctr">
                    <a:solidFill>
                      <a:schemeClr val="accent1">
                        <a:lumMod val="40000"/>
                        <a:lumOff val="60000"/>
                      </a:schemeClr>
                    </a:solidFill>
                  </a:tcPr>
                </a:tc>
                <a:tc>
                  <a:txBody>
                    <a:bodyPr/>
                    <a:lstStyle/>
                    <a:p>
                      <a:pPr algn="l" fontAlgn="b"/>
                      <a:r>
                        <a:rPr lang="en-US" sz="1100" b="0" i="0" u="none" strike="noStrike" dirty="0">
                          <a:solidFill>
                            <a:srgbClr val="000000"/>
                          </a:solidFill>
                          <a:latin typeface="Calibri"/>
                        </a:rPr>
                        <a:t>MS Corp.</a:t>
                      </a:r>
                    </a:p>
                  </a:txBody>
                  <a:tcPr marL="9525" marR="9525" marT="9525" marB="0" anchor="b"/>
                </a:tc>
                <a:tc>
                  <a:txBody>
                    <a:bodyPr/>
                    <a:lstStyle/>
                    <a:p>
                      <a:pPr algn="l" fontAlgn="b"/>
                      <a:r>
                        <a:rPr lang="en-US" sz="1100" b="0" i="0" u="none" strike="noStrike" dirty="0">
                          <a:solidFill>
                            <a:srgbClr val="000000"/>
                          </a:solidFill>
                          <a:latin typeface="Calibri"/>
                        </a:rPr>
                        <a:t>xxx-</a:t>
                      </a:r>
                      <a:r>
                        <a:rPr lang="en-US" sz="1100" b="0" i="0" u="none" strike="noStrike" dirty="0" smtClean="0">
                          <a:solidFill>
                            <a:srgbClr val="000000"/>
                          </a:solidFill>
                          <a:latin typeface="Calibri"/>
                        </a:rPr>
                        <a:t>1255</a:t>
                      </a:r>
                      <a:endParaRPr lang="en-US" sz="1100" b="0" i="0" u="none" strike="noStrike" dirty="0">
                        <a:solidFill>
                          <a:srgbClr val="000000"/>
                        </a:solidFill>
                        <a:latin typeface="Calibri"/>
                      </a:endParaRPr>
                    </a:p>
                  </a:txBody>
                  <a:tcPr marL="9525" marR="9525" marT="9525" marB="0" anchor="b"/>
                </a:tc>
                <a:tc>
                  <a:txBody>
                    <a:bodyPr/>
                    <a:lstStyle/>
                    <a:p>
                      <a:pPr algn="l" fontAlgn="b"/>
                      <a:r>
                        <a:rPr lang="en-US" sz="1100" b="0" i="0" u="none" strike="noStrike" dirty="0">
                          <a:solidFill>
                            <a:srgbClr val="000000"/>
                          </a:solidFill>
                          <a:latin typeface="Calibri"/>
                        </a:rPr>
                        <a:t>1 Microsoft Way</a:t>
                      </a:r>
                    </a:p>
                  </a:txBody>
                  <a:tcPr marL="9525" marR="9525" marT="9525" marB="0" anchor="b"/>
                </a:tc>
              </a:tr>
              <a:tr h="208384">
                <a:tc vMerge="1">
                  <a:txBody>
                    <a:bodyPr/>
                    <a:lstStyle/>
                    <a:p>
                      <a:pPr algn="ctr" fontAlgn="b"/>
                      <a:endParaRPr lang="en-US" sz="1100" b="0" i="0" u="none" strike="noStrike" dirty="0">
                        <a:solidFill>
                          <a:srgbClr val="000000"/>
                        </a:solidFill>
                        <a:latin typeface="Calibri"/>
                      </a:endParaRPr>
                    </a:p>
                  </a:txBody>
                  <a:tcPr marL="9525" marR="9525" marT="9525" marB="0" anchor="ctr"/>
                </a:tc>
                <a:tc>
                  <a:txBody>
                    <a:bodyPr/>
                    <a:lstStyle/>
                    <a:p>
                      <a:pPr algn="l" fontAlgn="b"/>
                      <a:r>
                        <a:rPr lang="en-US" sz="1100" b="0" i="0" u="none" strike="noStrike">
                          <a:solidFill>
                            <a:srgbClr val="000000"/>
                          </a:solidFill>
                          <a:latin typeface="Calibri"/>
                        </a:rPr>
                        <a:t>Macrosoft Inc.</a:t>
                      </a:r>
                    </a:p>
                  </a:txBody>
                  <a:tcPr marL="9525" marR="9525" marT="9525" marB="0" anchor="b"/>
                </a:tc>
                <a:tc>
                  <a:txBody>
                    <a:bodyPr/>
                    <a:lstStyle/>
                    <a:p>
                      <a:pPr algn="l" fontAlgn="b"/>
                      <a:r>
                        <a:rPr lang="en-US" sz="1100" b="0" i="0" u="none" strike="noStrike" dirty="0">
                          <a:solidFill>
                            <a:srgbClr val="000000"/>
                          </a:solidFill>
                          <a:latin typeface="Calibri"/>
                        </a:rPr>
                        <a:t>xxx-0500</a:t>
                      </a:r>
                    </a:p>
                  </a:txBody>
                  <a:tcPr marL="9525" marR="9525" marT="9525" marB="0" anchor="b"/>
                </a:tc>
                <a:tc>
                  <a:txBody>
                    <a:bodyPr/>
                    <a:lstStyle/>
                    <a:p>
                      <a:pPr algn="l" fontAlgn="b"/>
                      <a:r>
                        <a:rPr lang="en-US" sz="1100" b="0" i="0" u="none" strike="noStrike" dirty="0">
                          <a:solidFill>
                            <a:srgbClr val="000000"/>
                          </a:solidFill>
                          <a:latin typeface="Calibri"/>
                        </a:rPr>
                        <a:t>2 Sylvan Way</a:t>
                      </a:r>
                    </a:p>
                  </a:txBody>
                  <a:tcPr marL="9525" marR="9525" marT="9525" marB="0" anchor="b"/>
                </a:tc>
              </a:tr>
              <a:tr h="208384">
                <a:tc rowSpan="2">
                  <a:txBody>
                    <a:bodyPr/>
                    <a:lstStyle/>
                    <a:p>
                      <a:pPr algn="ctr" fontAlgn="b"/>
                      <a:r>
                        <a:rPr lang="en-US" sz="1100" b="0" i="0" u="none" strike="noStrike" dirty="0">
                          <a:solidFill>
                            <a:srgbClr val="000000"/>
                          </a:solidFill>
                          <a:latin typeface="Calibri"/>
                        </a:rPr>
                        <a:t>s8</a:t>
                      </a:r>
                    </a:p>
                  </a:txBody>
                  <a:tcPr marL="9525" marR="9525" marT="9525" marB="0" anchor="ctr">
                    <a:solidFill>
                      <a:schemeClr val="accent1">
                        <a:lumMod val="20000"/>
                        <a:lumOff val="80000"/>
                      </a:schemeClr>
                    </a:solidFill>
                  </a:tcPr>
                </a:tc>
                <a:tc>
                  <a:txBody>
                    <a:bodyPr/>
                    <a:lstStyle/>
                    <a:p>
                      <a:pPr algn="l" fontAlgn="b"/>
                      <a:r>
                        <a:rPr lang="en-US" sz="1100" b="0" i="0" u="none" strike="noStrike">
                          <a:solidFill>
                            <a:srgbClr val="000000"/>
                          </a:solidFill>
                          <a:latin typeface="Calibri"/>
                        </a:rPr>
                        <a:t>MS Corp.</a:t>
                      </a:r>
                    </a:p>
                  </a:txBody>
                  <a:tcPr marL="9525" marR="9525" marT="9525" marB="0" anchor="b"/>
                </a:tc>
                <a:tc>
                  <a:txBody>
                    <a:bodyPr/>
                    <a:lstStyle/>
                    <a:p>
                      <a:pPr algn="l" fontAlgn="b"/>
                      <a:r>
                        <a:rPr lang="en-US" sz="1100" b="0" i="0" u="none" strike="noStrike" dirty="0">
                          <a:solidFill>
                            <a:srgbClr val="000000"/>
                          </a:solidFill>
                          <a:latin typeface="Calibri"/>
                        </a:rPr>
                        <a:t>xxx-1255</a:t>
                      </a:r>
                    </a:p>
                  </a:txBody>
                  <a:tcPr marL="9525" marR="9525" marT="9525" marB="0" anchor="b"/>
                </a:tc>
                <a:tc>
                  <a:txBody>
                    <a:bodyPr/>
                    <a:lstStyle/>
                    <a:p>
                      <a:pPr algn="l" fontAlgn="b"/>
                      <a:r>
                        <a:rPr lang="en-US" sz="1100" b="0" i="0" u="none" strike="noStrike" dirty="0">
                          <a:solidFill>
                            <a:srgbClr val="000000"/>
                          </a:solidFill>
                          <a:latin typeface="Calibri"/>
                        </a:rPr>
                        <a:t>1 Microsoft Way</a:t>
                      </a:r>
                    </a:p>
                  </a:txBody>
                  <a:tcPr marL="9525" marR="9525" marT="9525" marB="0" anchor="b"/>
                </a:tc>
              </a:tr>
              <a:tr h="208384">
                <a:tc vMerge="1">
                  <a:txBody>
                    <a:bodyPr/>
                    <a:lstStyle/>
                    <a:p>
                      <a:pPr algn="ctr" fontAlgn="b"/>
                      <a:endParaRPr lang="en-US" sz="1100" b="0" i="0" u="none" strike="noStrike" dirty="0">
                        <a:solidFill>
                          <a:srgbClr val="000000"/>
                        </a:solidFill>
                        <a:latin typeface="Calibri"/>
                      </a:endParaRPr>
                    </a:p>
                  </a:txBody>
                  <a:tcPr marL="9525" marR="9525" marT="9525" marB="0" anchor="b"/>
                </a:tc>
                <a:tc>
                  <a:txBody>
                    <a:bodyPr/>
                    <a:lstStyle/>
                    <a:p>
                      <a:pPr algn="l" fontAlgn="b"/>
                      <a:r>
                        <a:rPr lang="en-US" sz="1100" b="0" i="0" u="none" strike="noStrike" dirty="0" err="1">
                          <a:solidFill>
                            <a:srgbClr val="000000"/>
                          </a:solidFill>
                          <a:latin typeface="Calibri"/>
                        </a:rPr>
                        <a:t>Macrosoft</a:t>
                      </a:r>
                      <a:r>
                        <a:rPr lang="en-US" sz="1100" b="0" i="0" u="none" strike="noStrike" dirty="0">
                          <a:solidFill>
                            <a:srgbClr val="000000"/>
                          </a:solidFill>
                          <a:latin typeface="Calibri"/>
                        </a:rPr>
                        <a:t> Inc.</a:t>
                      </a:r>
                    </a:p>
                  </a:txBody>
                  <a:tcPr marL="9525" marR="9525" marT="9525" marB="0" anchor="b"/>
                </a:tc>
                <a:tc>
                  <a:txBody>
                    <a:bodyPr/>
                    <a:lstStyle/>
                    <a:p>
                      <a:pPr algn="l" fontAlgn="b"/>
                      <a:r>
                        <a:rPr lang="en-US" sz="1100" b="0" i="0" u="none" strike="noStrike" dirty="0">
                          <a:solidFill>
                            <a:srgbClr val="000000"/>
                          </a:solidFill>
                          <a:latin typeface="Calibri"/>
                        </a:rPr>
                        <a:t>xxx-0500</a:t>
                      </a:r>
                    </a:p>
                  </a:txBody>
                  <a:tcPr marL="9525" marR="9525" marT="9525" marB="0" anchor="b"/>
                </a:tc>
                <a:tc>
                  <a:txBody>
                    <a:bodyPr/>
                    <a:lstStyle/>
                    <a:p>
                      <a:pPr algn="l" fontAlgn="b"/>
                      <a:r>
                        <a:rPr lang="en-US" sz="1100" b="0" i="0" u="none" strike="noStrike">
                          <a:solidFill>
                            <a:srgbClr val="000000"/>
                          </a:solidFill>
                          <a:latin typeface="Calibri"/>
                        </a:rPr>
                        <a:t>2 Sylvan Way</a:t>
                      </a:r>
                    </a:p>
                  </a:txBody>
                  <a:tcPr marL="9525" marR="9525" marT="9525" marB="0" anchor="b"/>
                </a:tc>
              </a:tr>
              <a:tr h="208384">
                <a:tc>
                  <a:txBody>
                    <a:bodyPr/>
                    <a:lstStyle/>
                    <a:p>
                      <a:pPr algn="ctr" fontAlgn="b"/>
                      <a:r>
                        <a:rPr lang="en-US" sz="1100" b="0" i="0" u="none" strike="noStrike" dirty="0">
                          <a:solidFill>
                            <a:srgbClr val="000000"/>
                          </a:solidFill>
                          <a:latin typeface="Calibri"/>
                        </a:rPr>
                        <a:t>s9</a:t>
                      </a:r>
                    </a:p>
                  </a:txBody>
                  <a:tcPr marL="9525" marR="9525" marT="9525" marB="0" anchor="b">
                    <a:solidFill>
                      <a:schemeClr val="accent1">
                        <a:lumMod val="40000"/>
                        <a:lumOff val="60000"/>
                      </a:schemeClr>
                    </a:solidFill>
                  </a:tcPr>
                </a:tc>
                <a:tc>
                  <a:txBody>
                    <a:bodyPr/>
                    <a:lstStyle/>
                    <a:p>
                      <a:pPr algn="l" fontAlgn="b"/>
                      <a:r>
                        <a:rPr lang="en-US" sz="1000" b="0" i="0" u="none" strike="noStrike" dirty="0" err="1" smtClean="0">
                          <a:solidFill>
                            <a:srgbClr val="000000"/>
                          </a:solidFill>
                          <a:latin typeface="+mn-lt"/>
                        </a:rPr>
                        <a:t>Macrosoft</a:t>
                      </a:r>
                      <a:r>
                        <a:rPr lang="en-US" sz="1000" b="0" i="0" u="none" strike="noStrike" dirty="0" smtClean="0">
                          <a:solidFill>
                            <a:srgbClr val="000000"/>
                          </a:solidFill>
                          <a:latin typeface="+mn-lt"/>
                        </a:rPr>
                        <a:t> Inc.</a:t>
                      </a:r>
                      <a:endParaRPr lang="en-US" sz="1000" b="0" i="0" u="none" strike="noStrike" dirty="0">
                        <a:solidFill>
                          <a:srgbClr val="000000"/>
                        </a:solidFill>
                        <a:latin typeface="+mn-lt"/>
                      </a:endParaRPr>
                    </a:p>
                  </a:txBody>
                  <a:tcPr marL="9525" marR="9525" marT="9525" marB="0" anchor="b"/>
                </a:tc>
                <a:tc>
                  <a:txBody>
                    <a:bodyPr/>
                    <a:lstStyle/>
                    <a:p>
                      <a:pPr algn="l" fontAlgn="b"/>
                      <a:r>
                        <a:rPr lang="en-US" sz="1100" b="0" i="0" u="none" strike="noStrike">
                          <a:solidFill>
                            <a:srgbClr val="000000"/>
                          </a:solidFill>
                          <a:latin typeface="Calibri"/>
                        </a:rPr>
                        <a:t>xxx-0500</a:t>
                      </a:r>
                    </a:p>
                  </a:txBody>
                  <a:tcPr marL="9525" marR="9525" marT="9525" marB="0" anchor="b"/>
                </a:tc>
                <a:tc>
                  <a:txBody>
                    <a:bodyPr/>
                    <a:lstStyle/>
                    <a:p>
                      <a:pPr algn="l" fontAlgn="b"/>
                      <a:r>
                        <a:rPr lang="en-US" sz="1100" b="0" i="0" u="none" strike="noStrike" dirty="0">
                          <a:solidFill>
                            <a:srgbClr val="000000"/>
                          </a:solidFill>
                          <a:latin typeface="Calibri"/>
                        </a:rPr>
                        <a:t>2 Sylvan Way</a:t>
                      </a:r>
                    </a:p>
                  </a:txBody>
                  <a:tcPr marL="9525" marR="9525" marT="9525" marB="0" anchor="b"/>
                </a:tc>
              </a:tr>
              <a:tr h="208384">
                <a:tc>
                  <a:txBody>
                    <a:bodyPr/>
                    <a:lstStyle/>
                    <a:p>
                      <a:pPr algn="ctr" fontAlgn="b"/>
                      <a:r>
                        <a:rPr lang="en-US" sz="1100" b="0" i="0" u="none" strike="noStrike" dirty="0">
                          <a:solidFill>
                            <a:srgbClr val="000000"/>
                          </a:solidFill>
                          <a:latin typeface="Calibri"/>
                        </a:rPr>
                        <a:t>s10</a:t>
                      </a:r>
                    </a:p>
                  </a:txBody>
                  <a:tcPr marL="9525" marR="9525" marT="9525" marB="0" anchor="b">
                    <a:solidFill>
                      <a:schemeClr val="accent1">
                        <a:lumMod val="20000"/>
                        <a:lumOff val="80000"/>
                      </a:schemeClr>
                    </a:solidFill>
                  </a:tcPr>
                </a:tc>
                <a:tc>
                  <a:txBody>
                    <a:bodyPr/>
                    <a:lstStyle/>
                    <a:p>
                      <a:pPr algn="l" fontAlgn="b"/>
                      <a:r>
                        <a:rPr lang="en-US" sz="1100" b="0" i="0" u="none" strike="noStrike" dirty="0">
                          <a:solidFill>
                            <a:srgbClr val="000000"/>
                          </a:solidFill>
                          <a:latin typeface="Calibri"/>
                        </a:rPr>
                        <a:t>MS Corp.</a:t>
                      </a:r>
                    </a:p>
                  </a:txBody>
                  <a:tcPr marL="9525" marR="9525" marT="9525" marB="0" anchor="b"/>
                </a:tc>
                <a:tc>
                  <a:txBody>
                    <a:bodyPr/>
                    <a:lstStyle/>
                    <a:p>
                      <a:pPr algn="l" fontAlgn="b"/>
                      <a:r>
                        <a:rPr lang="en-US" sz="1100" b="1" i="0" u="none" strike="noStrike" dirty="0">
                          <a:solidFill>
                            <a:srgbClr val="FF0000"/>
                          </a:solidFill>
                          <a:latin typeface="Calibri"/>
                        </a:rPr>
                        <a:t>xxx-0500</a:t>
                      </a:r>
                    </a:p>
                  </a:txBody>
                  <a:tcPr marL="9525" marR="9525" marT="9525" marB="0" anchor="b"/>
                </a:tc>
                <a:tc>
                  <a:txBody>
                    <a:bodyPr/>
                    <a:lstStyle/>
                    <a:p>
                      <a:pPr algn="l" fontAlgn="b"/>
                      <a:r>
                        <a:rPr lang="en-US" sz="1100" b="1" i="0" u="none" strike="noStrike" dirty="0">
                          <a:solidFill>
                            <a:srgbClr val="FF0000"/>
                          </a:solidFill>
                          <a:latin typeface="Calibri"/>
                        </a:rPr>
                        <a:t>2 Sylvan Way</a:t>
                      </a:r>
                    </a:p>
                  </a:txBody>
                  <a:tcPr marL="9525" marR="9525" marT="9525" marB="0" anchor="b"/>
                </a:tc>
              </a:tr>
            </a:tbl>
          </a:graphicData>
        </a:graphic>
      </p:graphicFrame>
      <p:sp>
        <p:nvSpPr>
          <p:cNvPr id="6" name="Rounded Rectangle 5"/>
          <p:cNvSpPr/>
          <p:nvPr/>
        </p:nvSpPr>
        <p:spPr>
          <a:xfrm>
            <a:off x="304800" y="5943600"/>
            <a:ext cx="4343400" cy="457200"/>
          </a:xfrm>
          <a:prstGeom prst="roundRect">
            <a:avLst/>
          </a:prstGeom>
          <a:noFill/>
          <a:ln w="38100" cap="flat" cmpd="sng" algn="ctr">
            <a:solidFill>
              <a:schemeClr val="accent6">
                <a:lumMod val="75000"/>
              </a:schemeClr>
            </a:solidFill>
            <a:prstDash val="sys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ounded Rectangle 20"/>
          <p:cNvSpPr/>
          <p:nvPr/>
        </p:nvSpPr>
        <p:spPr>
          <a:xfrm>
            <a:off x="5334000" y="5105400"/>
            <a:ext cx="3505200" cy="1143000"/>
          </a:xfrm>
          <a:prstGeom prst="roundRect">
            <a:avLst/>
          </a:prstGeom>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a:lstStyle/>
          <a:p>
            <a:pPr lvl="0"/>
            <a:r>
              <a:rPr lang="en-US" sz="1600" dirty="0" smtClean="0"/>
              <a:t>Locally resolving conflicts for linked records may overlook important global evidence</a:t>
            </a:r>
          </a:p>
          <a:p>
            <a:endParaRPr lang="en-US" sz="1600" dirty="0"/>
          </a:p>
        </p:txBody>
      </p:sp>
      <p:sp>
        <p:nvSpPr>
          <p:cNvPr id="22" name="Rounded Rectangle 21"/>
          <p:cNvSpPr/>
          <p:nvPr/>
        </p:nvSpPr>
        <p:spPr>
          <a:xfrm>
            <a:off x="5334000" y="2514600"/>
            <a:ext cx="3505200" cy="914400"/>
          </a:xfrm>
          <a:prstGeom prst="roundRect">
            <a:avLst/>
          </a:prstGeom>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a:lstStyle/>
          <a:p>
            <a:pPr lvl="0"/>
            <a:r>
              <a:rPr lang="en-US" sz="1600" dirty="0" smtClean="0"/>
              <a:t>Erroneous values may prevent correct matching </a:t>
            </a:r>
          </a:p>
          <a:p>
            <a:endParaRPr lang="en-US" sz="1600" dirty="0"/>
          </a:p>
        </p:txBody>
      </p:sp>
      <p:sp>
        <p:nvSpPr>
          <p:cNvPr id="23" name="Rounded Rectangle 22"/>
          <p:cNvSpPr/>
          <p:nvPr/>
        </p:nvSpPr>
        <p:spPr>
          <a:xfrm>
            <a:off x="5334000" y="3810000"/>
            <a:ext cx="3505200" cy="914400"/>
          </a:xfrm>
          <a:prstGeom prst="roundRect">
            <a:avLst/>
          </a:prstGeom>
          <a:solidFill>
            <a:schemeClr val="accent5">
              <a:lumMod val="50000"/>
            </a:schemeClr>
          </a:solidFill>
          <a:ln/>
        </p:spPr>
        <p:style>
          <a:lnRef idx="1">
            <a:schemeClr val="accent1"/>
          </a:lnRef>
          <a:fillRef idx="3">
            <a:schemeClr val="accent1"/>
          </a:fillRef>
          <a:effectRef idx="2">
            <a:schemeClr val="accent1"/>
          </a:effectRef>
          <a:fontRef idx="minor">
            <a:schemeClr val="lt1"/>
          </a:fontRef>
        </p:style>
        <p:txBody>
          <a:bodyPr/>
          <a:lstStyle/>
          <a:p>
            <a:pPr lvl="0"/>
            <a:r>
              <a:rPr lang="en-US" sz="1600" dirty="0" smtClean="0"/>
              <a:t>Traditional techniques may fall short when exceptions to the uniqueness constraints exist </a:t>
            </a:r>
          </a:p>
          <a:p>
            <a:endParaRPr lang="en-US" sz="1600" dirty="0"/>
          </a:p>
        </p:txBody>
      </p:sp>
      <p:pic>
        <p:nvPicPr>
          <p:cNvPr id="28" name="Picture 26" descr="http://tbn0.google.com/images?q=tbn:Tm9I9Vpf0dKMFM:http://www.imgtec.com/images/partnerslogos/50x50/microsoft.gif">
            <a:hlinkClick r:id="rId3"/>
          </p:cNvPr>
          <p:cNvPicPr>
            <a:picLocks noChangeAspect="1" noChangeArrowheads="1"/>
          </p:cNvPicPr>
          <p:nvPr/>
        </p:nvPicPr>
        <p:blipFill>
          <a:blip r:embed="rId4" cstate="print"/>
          <a:srcRect/>
          <a:stretch>
            <a:fillRect/>
          </a:stretch>
        </p:blipFill>
        <p:spPr bwMode="auto">
          <a:xfrm>
            <a:off x="5334000" y="1295400"/>
            <a:ext cx="561975" cy="561975"/>
          </a:xfrm>
          <a:prstGeom prst="rect">
            <a:avLst/>
          </a:prstGeom>
          <a:noFill/>
          <a:ln w="9525">
            <a:noFill/>
            <a:miter lim="800000"/>
            <a:headEnd/>
            <a:tailEnd/>
          </a:ln>
        </p:spPr>
      </p:pic>
      <p:sp>
        <p:nvSpPr>
          <p:cNvPr id="29" name="Rectangle 28"/>
          <p:cNvSpPr/>
          <p:nvPr/>
        </p:nvSpPr>
        <p:spPr>
          <a:xfrm>
            <a:off x="5943600" y="1375422"/>
            <a:ext cx="3200400" cy="461665"/>
          </a:xfrm>
          <a:prstGeom prst="rect">
            <a:avLst/>
          </a:prstGeom>
        </p:spPr>
        <p:txBody>
          <a:bodyPr wrap="square">
            <a:spAutoFit/>
          </a:bodyPr>
          <a:lstStyle/>
          <a:p>
            <a:pPr>
              <a:lnSpc>
                <a:spcPct val="80000"/>
              </a:lnSpc>
            </a:pPr>
            <a:r>
              <a:rPr lang="en-US" sz="1000" dirty="0" smtClean="0">
                <a:solidFill>
                  <a:schemeClr val="tx2">
                    <a:lumMod val="60000"/>
                    <a:lumOff val="40000"/>
                  </a:schemeClr>
                </a:solidFill>
              </a:rPr>
              <a:t>(Microsoft Corp. ,</a:t>
            </a:r>
            <a:r>
              <a:rPr lang="en-US" sz="1000" dirty="0" err="1" smtClean="0">
                <a:solidFill>
                  <a:schemeClr val="tx2">
                    <a:lumMod val="60000"/>
                    <a:lumOff val="40000"/>
                  </a:schemeClr>
                </a:solidFill>
              </a:rPr>
              <a:t>Microsofe</a:t>
            </a:r>
            <a:r>
              <a:rPr lang="en-US" sz="1000" dirty="0" smtClean="0">
                <a:solidFill>
                  <a:schemeClr val="tx2">
                    <a:lumMod val="60000"/>
                    <a:lumOff val="40000"/>
                  </a:schemeClr>
                </a:solidFill>
              </a:rPr>
              <a:t> Corp., MS Corp.)</a:t>
            </a:r>
          </a:p>
          <a:p>
            <a:pPr>
              <a:lnSpc>
                <a:spcPct val="80000"/>
              </a:lnSpc>
            </a:pPr>
            <a:r>
              <a:rPr lang="en-US" sz="1000" dirty="0">
                <a:solidFill>
                  <a:schemeClr val="tx2">
                    <a:lumMod val="60000"/>
                    <a:lumOff val="40000"/>
                  </a:schemeClr>
                </a:solidFill>
              </a:rPr>
              <a:t>(</a:t>
            </a:r>
            <a:r>
              <a:rPr lang="en-US" sz="1000" dirty="0" smtClean="0">
                <a:solidFill>
                  <a:schemeClr val="tx2">
                    <a:lumMod val="60000"/>
                    <a:lumOff val="40000"/>
                  </a:schemeClr>
                </a:solidFill>
              </a:rPr>
              <a:t>XXX-1255, xxx-9400)</a:t>
            </a:r>
          </a:p>
          <a:p>
            <a:pPr>
              <a:lnSpc>
                <a:spcPct val="80000"/>
              </a:lnSpc>
            </a:pPr>
            <a:r>
              <a:rPr lang="en-US" sz="1000" dirty="0" smtClean="0">
                <a:solidFill>
                  <a:schemeClr val="tx2">
                    <a:lumMod val="60000"/>
                    <a:lumOff val="40000"/>
                  </a:schemeClr>
                </a:solidFill>
              </a:rPr>
              <a:t>(1 Microsoft Way)</a:t>
            </a:r>
          </a:p>
        </p:txBody>
      </p:sp>
      <p:pic>
        <p:nvPicPr>
          <p:cNvPr id="30" name="Picture 24" descr="Macrosoft Inc.">
            <a:hlinkClick r:id="rId5"/>
          </p:cNvPr>
          <p:cNvPicPr>
            <a:picLocks noChangeAspect="1" noChangeArrowheads="1"/>
          </p:cNvPicPr>
          <p:nvPr/>
        </p:nvPicPr>
        <p:blipFill>
          <a:blip r:embed="rId6" cstate="print"/>
          <a:srcRect/>
          <a:stretch>
            <a:fillRect/>
          </a:stretch>
        </p:blipFill>
        <p:spPr bwMode="auto">
          <a:xfrm>
            <a:off x="4848225" y="1905000"/>
            <a:ext cx="1323975" cy="457200"/>
          </a:xfrm>
          <a:prstGeom prst="rect">
            <a:avLst/>
          </a:prstGeom>
          <a:noFill/>
          <a:ln w="9525">
            <a:noFill/>
            <a:miter lim="800000"/>
            <a:headEnd/>
            <a:tailEnd/>
          </a:ln>
        </p:spPr>
      </p:pic>
      <p:sp>
        <p:nvSpPr>
          <p:cNvPr id="31" name="Rectangle 30"/>
          <p:cNvSpPr/>
          <p:nvPr/>
        </p:nvSpPr>
        <p:spPr>
          <a:xfrm>
            <a:off x="5943600" y="1900535"/>
            <a:ext cx="2181225" cy="461665"/>
          </a:xfrm>
          <a:prstGeom prst="rect">
            <a:avLst/>
          </a:prstGeom>
        </p:spPr>
        <p:txBody>
          <a:bodyPr wrap="square">
            <a:spAutoFit/>
          </a:bodyPr>
          <a:lstStyle/>
          <a:p>
            <a:pPr>
              <a:lnSpc>
                <a:spcPct val="80000"/>
              </a:lnSpc>
            </a:pPr>
            <a:r>
              <a:rPr lang="en-US" sz="1000" dirty="0" smtClean="0">
                <a:solidFill>
                  <a:srgbClr val="00B0F0"/>
                </a:solidFill>
              </a:rPr>
              <a:t>(</a:t>
            </a:r>
            <a:r>
              <a:rPr lang="en-US" sz="1000" dirty="0" err="1" smtClean="0">
                <a:solidFill>
                  <a:srgbClr val="00B0F0"/>
                </a:solidFill>
              </a:rPr>
              <a:t>Macrosoft</a:t>
            </a:r>
            <a:r>
              <a:rPr lang="en-US" sz="1000" dirty="0" smtClean="0">
                <a:solidFill>
                  <a:srgbClr val="00B0F0"/>
                </a:solidFill>
              </a:rPr>
              <a:t> Inc.)</a:t>
            </a:r>
          </a:p>
          <a:p>
            <a:pPr>
              <a:lnSpc>
                <a:spcPct val="80000"/>
              </a:lnSpc>
            </a:pPr>
            <a:r>
              <a:rPr lang="en-US" sz="1000" dirty="0" smtClean="0">
                <a:solidFill>
                  <a:srgbClr val="00B0F0"/>
                </a:solidFill>
              </a:rPr>
              <a:t>(XXX-0500)</a:t>
            </a:r>
          </a:p>
          <a:p>
            <a:pPr>
              <a:lnSpc>
                <a:spcPct val="80000"/>
              </a:lnSpc>
            </a:pPr>
            <a:r>
              <a:rPr lang="en-US" sz="1000" dirty="0" smtClean="0">
                <a:solidFill>
                  <a:srgbClr val="00B0F0"/>
                </a:solidFill>
              </a:rPr>
              <a:t>(2 Sylvan Way, 2 Sylvan W.)</a:t>
            </a:r>
          </a:p>
        </p:txBody>
      </p:sp>
      <p:grpSp>
        <p:nvGrpSpPr>
          <p:cNvPr id="3" name="Group 35"/>
          <p:cNvGrpSpPr/>
          <p:nvPr/>
        </p:nvGrpSpPr>
        <p:grpSpPr>
          <a:xfrm>
            <a:off x="1202706" y="5346701"/>
            <a:ext cx="3280069" cy="1066800"/>
            <a:chOff x="1291931" y="5113950"/>
            <a:chExt cx="3280069" cy="1066800"/>
          </a:xfrm>
        </p:grpSpPr>
        <p:sp>
          <p:nvSpPr>
            <p:cNvPr id="32" name="Rounded Rectangle 31"/>
            <p:cNvSpPr/>
            <p:nvPr/>
          </p:nvSpPr>
          <p:spPr>
            <a:xfrm>
              <a:off x="1291931" y="5113950"/>
              <a:ext cx="3280069" cy="228600"/>
            </a:xfrm>
            <a:prstGeom prst="roundRect">
              <a:avLst/>
            </a:prstGeom>
            <a:noFill/>
            <a:ln w="38100" cap="flat" cmpd="sng" algn="ctr">
              <a:solidFill>
                <a:schemeClr val="accent6">
                  <a:lumMod val="7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sp>
        <p:sp>
          <p:nvSpPr>
            <p:cNvPr id="34" name="Rounded Rectangle 33"/>
            <p:cNvSpPr/>
            <p:nvPr/>
          </p:nvSpPr>
          <p:spPr>
            <a:xfrm>
              <a:off x="1291931" y="5532090"/>
              <a:ext cx="3280069" cy="242259"/>
            </a:xfrm>
            <a:prstGeom prst="roundRect">
              <a:avLst/>
            </a:prstGeom>
            <a:noFill/>
            <a:ln w="38100" cap="flat" cmpd="sng" algn="ctr">
              <a:solidFill>
                <a:schemeClr val="accent6">
                  <a:lumMod val="7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sp>
        <p:sp>
          <p:nvSpPr>
            <p:cNvPr id="35" name="Rounded Rectangle 34"/>
            <p:cNvSpPr/>
            <p:nvPr/>
          </p:nvSpPr>
          <p:spPr>
            <a:xfrm>
              <a:off x="1291931" y="5952150"/>
              <a:ext cx="3280069" cy="228600"/>
            </a:xfrm>
            <a:prstGeom prst="roundRect">
              <a:avLst/>
            </a:prstGeom>
            <a:noFill/>
            <a:ln w="38100" cap="flat" cmpd="sng" algn="ctr">
              <a:solidFill>
                <a:schemeClr val="accent6">
                  <a:lumMod val="7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sp>
      </p:grpSp>
      <p:sp>
        <p:nvSpPr>
          <p:cNvPr id="37" name="Rounded Rectangle 36"/>
          <p:cNvSpPr/>
          <p:nvPr/>
        </p:nvSpPr>
        <p:spPr>
          <a:xfrm>
            <a:off x="6019800" y="1650726"/>
            <a:ext cx="1371600" cy="152399"/>
          </a:xfrm>
          <a:prstGeom prst="roundRect">
            <a:avLst/>
          </a:prstGeom>
          <a:noFill/>
          <a:ln w="38100" cap="flat" cmpd="sng" algn="ctr">
            <a:solidFill>
              <a:schemeClr val="accent6">
                <a:lumMod val="7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sp>
      <p:sp>
        <p:nvSpPr>
          <p:cNvPr id="38" name="Slide Number Placeholder 37"/>
          <p:cNvSpPr>
            <a:spLocks noGrp="1"/>
          </p:cNvSpPr>
          <p:nvPr>
            <p:ph type="sldNum" sz="quarter" idx="4294967295"/>
          </p:nvPr>
        </p:nvSpPr>
        <p:spPr>
          <a:xfrm>
            <a:off x="6553200" y="6356350"/>
            <a:ext cx="2133600" cy="365125"/>
          </a:xfrm>
          <a:prstGeom prst="rect">
            <a:avLst/>
          </a:prstGeom>
        </p:spPr>
        <p:txBody>
          <a:bodyPr/>
          <a:lstStyle/>
          <a:p>
            <a:fld id="{F0D5AEC0-AD9F-4EA0-8305-5234344695B2}" type="slidenum">
              <a:rPr lang="en-US" smtClean="0"/>
              <a:pPr/>
              <a:t>60</a:t>
            </a:fld>
            <a:endParaRPr lang="en-US"/>
          </a:p>
        </p:txBody>
      </p:sp>
      <p:grpSp>
        <p:nvGrpSpPr>
          <p:cNvPr id="5" name="Group 38"/>
          <p:cNvGrpSpPr/>
          <p:nvPr/>
        </p:nvGrpSpPr>
        <p:grpSpPr>
          <a:xfrm>
            <a:off x="2286000" y="1600200"/>
            <a:ext cx="1066800" cy="4204855"/>
            <a:chOff x="2286000" y="1600200"/>
            <a:chExt cx="1066800" cy="4204855"/>
          </a:xfrm>
        </p:grpSpPr>
        <p:grpSp>
          <p:nvGrpSpPr>
            <p:cNvPr id="7" name="Group 25"/>
            <p:cNvGrpSpPr/>
            <p:nvPr/>
          </p:nvGrpSpPr>
          <p:grpSpPr>
            <a:xfrm>
              <a:off x="2286000" y="1600200"/>
              <a:ext cx="1066800" cy="2971800"/>
              <a:chOff x="2286000" y="1600200"/>
              <a:chExt cx="1066800" cy="2971800"/>
            </a:xfrm>
          </p:grpSpPr>
          <p:sp>
            <p:nvSpPr>
              <p:cNvPr id="18" name="Rounded Rectangle 17"/>
              <p:cNvSpPr/>
              <p:nvPr/>
            </p:nvSpPr>
            <p:spPr>
              <a:xfrm>
                <a:off x="2286000" y="1600200"/>
                <a:ext cx="1066800" cy="457200"/>
              </a:xfrm>
              <a:prstGeom prst="roundRect">
                <a:avLst/>
              </a:prstGeom>
              <a:noFill/>
              <a:ln w="38100" cap="flat" cmpd="sng" algn="ctr">
                <a:solidFill>
                  <a:schemeClr val="accent6">
                    <a:lumMod val="7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sp>
          <p:sp>
            <p:nvSpPr>
              <p:cNvPr id="19" name="Rounded Rectangle 18"/>
              <p:cNvSpPr/>
              <p:nvPr/>
            </p:nvSpPr>
            <p:spPr>
              <a:xfrm>
                <a:off x="2286000" y="2209800"/>
                <a:ext cx="1066800" cy="457200"/>
              </a:xfrm>
              <a:prstGeom prst="roundRect">
                <a:avLst/>
              </a:prstGeom>
              <a:noFill/>
              <a:ln w="38100" cap="flat" cmpd="sng" algn="ctr">
                <a:solidFill>
                  <a:schemeClr val="accent6">
                    <a:lumMod val="7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sp>
          <p:sp>
            <p:nvSpPr>
              <p:cNvPr id="20" name="Rounded Rectangle 19"/>
              <p:cNvSpPr/>
              <p:nvPr/>
            </p:nvSpPr>
            <p:spPr>
              <a:xfrm>
                <a:off x="2286000" y="2819400"/>
                <a:ext cx="1066800" cy="457200"/>
              </a:xfrm>
              <a:prstGeom prst="roundRect">
                <a:avLst/>
              </a:prstGeom>
              <a:noFill/>
              <a:ln w="38100" cap="flat" cmpd="sng" algn="ctr">
                <a:solidFill>
                  <a:schemeClr val="accent6">
                    <a:lumMod val="7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sp>
          <p:sp>
            <p:nvSpPr>
              <p:cNvPr id="24" name="Rounded Rectangle 23"/>
              <p:cNvSpPr/>
              <p:nvPr/>
            </p:nvSpPr>
            <p:spPr>
              <a:xfrm>
                <a:off x="2286000" y="3429000"/>
                <a:ext cx="1066800" cy="457200"/>
              </a:xfrm>
              <a:prstGeom prst="roundRect">
                <a:avLst/>
              </a:prstGeom>
              <a:noFill/>
              <a:ln w="38100" cap="flat" cmpd="sng" algn="ctr">
                <a:solidFill>
                  <a:schemeClr val="accent6">
                    <a:lumMod val="7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sp>
          <p:sp>
            <p:nvSpPr>
              <p:cNvPr id="25" name="Rounded Rectangle 24"/>
              <p:cNvSpPr/>
              <p:nvPr/>
            </p:nvSpPr>
            <p:spPr>
              <a:xfrm>
                <a:off x="2286000" y="4114800"/>
                <a:ext cx="1066800" cy="457200"/>
              </a:xfrm>
              <a:prstGeom prst="roundRect">
                <a:avLst/>
              </a:prstGeom>
              <a:noFill/>
              <a:ln w="38100" cap="flat" cmpd="sng" algn="ctr">
                <a:solidFill>
                  <a:schemeClr val="accent6">
                    <a:lumMod val="7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sp>
        </p:grpSp>
        <p:sp>
          <p:nvSpPr>
            <p:cNvPr id="27" name="Rounded Rectangle 26"/>
            <p:cNvSpPr/>
            <p:nvPr/>
          </p:nvSpPr>
          <p:spPr>
            <a:xfrm>
              <a:off x="2286000" y="5146965"/>
              <a:ext cx="1066800" cy="228600"/>
            </a:xfrm>
            <a:prstGeom prst="roundRect">
              <a:avLst/>
            </a:prstGeom>
            <a:noFill/>
            <a:ln w="38100" cap="flat" cmpd="sng" algn="ctr">
              <a:solidFill>
                <a:schemeClr val="accent6">
                  <a:lumMod val="7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sp>
        <p:sp>
          <p:nvSpPr>
            <p:cNvPr id="33" name="Rounded Rectangle 32"/>
            <p:cNvSpPr/>
            <p:nvPr/>
          </p:nvSpPr>
          <p:spPr>
            <a:xfrm>
              <a:off x="2286000" y="5576455"/>
              <a:ext cx="1066800" cy="228600"/>
            </a:xfrm>
            <a:prstGeom prst="roundRect">
              <a:avLst/>
            </a:prstGeom>
            <a:noFill/>
            <a:ln w="38100" cap="flat" cmpd="sng" algn="ctr">
              <a:solidFill>
                <a:schemeClr val="accent6">
                  <a:lumMod val="75000"/>
                </a:schemeClr>
              </a:solidFill>
              <a:prstDash val="sysDash"/>
              <a:round/>
              <a:headEnd type="none" w="med" len="med"/>
              <a:tailEnd type="none" w="med" len="med"/>
            </a:ln>
          </p:spPr>
          <p:style>
            <a:lnRef idx="1">
              <a:schemeClr val="accent1"/>
            </a:lnRef>
            <a:fillRef idx="3">
              <a:schemeClr val="accent1"/>
            </a:fillRef>
            <a:effectRef idx="2">
              <a:schemeClr val="accent1"/>
            </a:effectRef>
            <a:fontRef idx="minor">
              <a:schemeClr val="lt1"/>
            </a:fontRef>
          </p:style>
        </p:sp>
      </p:grpSp>
      <p:grpSp>
        <p:nvGrpSpPr>
          <p:cNvPr id="8" name="Group 42"/>
          <p:cNvGrpSpPr/>
          <p:nvPr/>
        </p:nvGrpSpPr>
        <p:grpSpPr>
          <a:xfrm>
            <a:off x="3048000" y="5117068"/>
            <a:ext cx="381000" cy="1357706"/>
            <a:chOff x="3048000" y="5117068"/>
            <a:chExt cx="381000" cy="1357706"/>
          </a:xfrm>
        </p:grpSpPr>
        <p:sp>
          <p:nvSpPr>
            <p:cNvPr id="40" name="Rectangle 39"/>
            <p:cNvSpPr/>
            <p:nvPr/>
          </p:nvSpPr>
          <p:spPr>
            <a:xfrm>
              <a:off x="3064798" y="5498068"/>
              <a:ext cx="364202" cy="369332"/>
            </a:xfrm>
            <a:prstGeom prst="rect">
              <a:avLst/>
            </a:prstGeom>
          </p:spPr>
          <p:txBody>
            <a:bodyPr wrap="none">
              <a:spAutoFit/>
            </a:bodyPr>
            <a:lstStyle/>
            <a:p>
              <a:r>
                <a:rPr lang="en-US" dirty="0" smtClean="0">
                  <a:solidFill>
                    <a:srgbClr val="008000"/>
                  </a:solidFill>
                  <a:latin typeface="Zapf Dingbats"/>
                  <a:ea typeface="Zapf Dingbats"/>
                  <a:cs typeface="Zapf Dingbats"/>
                </a:rPr>
                <a:t>✓</a:t>
              </a:r>
            </a:p>
          </p:txBody>
        </p:sp>
        <p:sp>
          <p:nvSpPr>
            <p:cNvPr id="41" name="Rectangle 40"/>
            <p:cNvSpPr/>
            <p:nvPr/>
          </p:nvSpPr>
          <p:spPr>
            <a:xfrm>
              <a:off x="3048000" y="6105442"/>
              <a:ext cx="338554" cy="369332"/>
            </a:xfrm>
            <a:prstGeom prst="rect">
              <a:avLst/>
            </a:prstGeom>
          </p:spPr>
          <p:txBody>
            <a:bodyPr wrap="none">
              <a:spAutoFit/>
            </a:bodyPr>
            <a:lstStyle/>
            <a:p>
              <a:r>
                <a:rPr lang="en-US" dirty="0" smtClean="0">
                  <a:solidFill>
                    <a:srgbClr val="FF0000"/>
                  </a:solidFill>
                  <a:latin typeface="Zapf Dingbats"/>
                  <a:ea typeface="Zapf Dingbats"/>
                  <a:cs typeface="Zapf Dingbats"/>
                </a:rPr>
                <a:t>✗</a:t>
              </a:r>
              <a:endParaRPr lang="en-US" dirty="0">
                <a:solidFill>
                  <a:srgbClr val="FF0000"/>
                </a:solidFill>
              </a:endParaRPr>
            </a:p>
          </p:txBody>
        </p:sp>
        <p:sp>
          <p:nvSpPr>
            <p:cNvPr id="42" name="Rectangle 41"/>
            <p:cNvSpPr/>
            <p:nvPr/>
          </p:nvSpPr>
          <p:spPr>
            <a:xfrm>
              <a:off x="3064798" y="5117068"/>
              <a:ext cx="364202" cy="369332"/>
            </a:xfrm>
            <a:prstGeom prst="rect">
              <a:avLst/>
            </a:prstGeom>
          </p:spPr>
          <p:txBody>
            <a:bodyPr wrap="none">
              <a:spAutoFit/>
            </a:bodyPr>
            <a:lstStyle/>
            <a:p>
              <a:r>
                <a:rPr lang="en-US" dirty="0" smtClean="0">
                  <a:solidFill>
                    <a:srgbClr val="008000"/>
                  </a:solidFill>
                  <a:latin typeface="Zapf Dingbats"/>
                  <a:ea typeface="Zapf Dingbats"/>
                  <a:cs typeface="Zapf Dingbats"/>
                </a:rPr>
                <a:t>✓</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22"/>
                                        </p:tgtEl>
                                      </p:cBhvr>
                                    </p:animEffect>
                                    <p:animScale>
                                      <p:cBhvr>
                                        <p:cTn id="7" dur="250" autoRev="1" fill="hold"/>
                                        <p:tgtEl>
                                          <p:spTgt spid="22"/>
                                        </p:tgtEl>
                                      </p:cBhvr>
                                      <p:by x="105000" y="105000"/>
                                    </p:animScale>
                                  </p:childTnLst>
                                </p:cTn>
                              </p:par>
                              <p:par>
                                <p:cTn id="8" presetID="1"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xit" presetSubtype="0" fill="hold" grpId="1" nodeType="clickEffect">
                                  <p:stCondLst>
                                    <p:cond delay="0"/>
                                  </p:stCondLst>
                                  <p:childTnLst>
                                    <p:set>
                                      <p:cBhvr>
                                        <p:cTn id="15" dur="1" fill="hold">
                                          <p:stCondLst>
                                            <p:cond delay="0"/>
                                          </p:stCondLst>
                                        </p:cTn>
                                        <p:tgtEl>
                                          <p:spTgt spid="6"/>
                                        </p:tgtEl>
                                        <p:attrNameLst>
                                          <p:attrName>style.visibility</p:attrName>
                                        </p:attrNameLst>
                                      </p:cBhvr>
                                      <p:to>
                                        <p:strVal val="hidden"/>
                                      </p:to>
                                    </p:set>
                                  </p:childTnLst>
                                </p:cTn>
                              </p:par>
                              <p:par>
                                <p:cTn id="16" presetID="1" presetClass="exit" presetSubtype="0" fill="hold" nodeType="withEffect">
                                  <p:stCondLst>
                                    <p:cond delay="0"/>
                                  </p:stCondLst>
                                  <p:childTnLst>
                                    <p:set>
                                      <p:cBhvr>
                                        <p:cTn id="17" dur="1" fill="hold">
                                          <p:stCondLst>
                                            <p:cond delay="0"/>
                                          </p:stCondLst>
                                        </p:cTn>
                                        <p:tgtEl>
                                          <p:spTgt spid="8"/>
                                        </p:tgtEl>
                                        <p:attrNameLst>
                                          <p:attrName>style.visibility</p:attrName>
                                        </p:attrNameLst>
                                      </p:cBhvr>
                                      <p:to>
                                        <p:strVal val="hidden"/>
                                      </p:to>
                                    </p:set>
                                  </p:childTnLst>
                                </p:cTn>
                              </p:par>
                              <p:par>
                                <p:cTn id="18" presetID="26" presetClass="emph" presetSubtype="0" fill="hold" grpId="0" nodeType="withEffect">
                                  <p:stCondLst>
                                    <p:cond delay="0"/>
                                  </p:stCondLst>
                                  <p:childTnLst>
                                    <p:animEffect transition="out" filter="fade">
                                      <p:cBhvr>
                                        <p:cTn id="19" dur="500" tmFilter="0, 0; .2, .5; .8, .5; 1, 0"/>
                                        <p:tgtEl>
                                          <p:spTgt spid="23"/>
                                        </p:tgtEl>
                                      </p:cBhvr>
                                    </p:animEffect>
                                    <p:animScale>
                                      <p:cBhvr>
                                        <p:cTn id="20" dur="250" autoRev="1" fill="hold"/>
                                        <p:tgtEl>
                                          <p:spTgt spid="23"/>
                                        </p:tgtEl>
                                      </p:cBhvr>
                                      <p:by x="105000" y="105000"/>
                                    </p:animScale>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nodeType="clickEffect">
                                  <p:stCondLst>
                                    <p:cond delay="0"/>
                                  </p:stCondLst>
                                  <p:childTnLst>
                                    <p:set>
                                      <p:cBhvr>
                                        <p:cTn id="28" dur="1" fill="hold">
                                          <p:stCondLst>
                                            <p:cond delay="0"/>
                                          </p:stCondLst>
                                        </p:cTn>
                                        <p:tgtEl>
                                          <p:spTgt spid="37"/>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5"/>
                                        </p:tgtEl>
                                        <p:attrNameLst>
                                          <p:attrName>style.visibility</p:attrName>
                                        </p:attrNameLst>
                                      </p:cBhvr>
                                      <p:to>
                                        <p:strVal val="hidden"/>
                                      </p:to>
                                    </p:set>
                                  </p:childTnLst>
                                </p:cTn>
                              </p:par>
                              <p:par>
                                <p:cTn id="31" presetID="26" presetClass="emph" presetSubtype="0" fill="hold" grpId="0" nodeType="withEffect">
                                  <p:stCondLst>
                                    <p:cond delay="0"/>
                                  </p:stCondLst>
                                  <p:childTnLst>
                                    <p:animEffect transition="out" filter="fade">
                                      <p:cBhvr>
                                        <p:cTn id="32" dur="500" tmFilter="0, 0; .2, .5; .8, .5; 1, 0"/>
                                        <p:tgtEl>
                                          <p:spTgt spid="21"/>
                                        </p:tgtEl>
                                      </p:cBhvr>
                                    </p:animEffect>
                                    <p:animScale>
                                      <p:cBhvr>
                                        <p:cTn id="33" dur="250" autoRev="1" fill="hold"/>
                                        <p:tgtEl>
                                          <p:spTgt spid="21"/>
                                        </p:tgtEl>
                                      </p:cBhvr>
                                      <p:by x="105000" y="105000"/>
                                    </p:animScale>
                                  </p:childTnLst>
                                </p:cTn>
                              </p:par>
                              <p:par>
                                <p:cTn id="34" presetID="1"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21" grpId="0" animBg="1"/>
      <p:bldP spid="22" grpId="0" animBg="1"/>
      <p:bldP spid="23"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Solution</a:t>
            </a:r>
            <a:endParaRPr lang="en-US" dirty="0"/>
          </a:p>
        </p:txBody>
      </p:sp>
      <p:sp>
        <p:nvSpPr>
          <p:cNvPr id="3" name="Content Placeholder 2"/>
          <p:cNvSpPr>
            <a:spLocks noGrp="1"/>
          </p:cNvSpPr>
          <p:nvPr>
            <p:ph idx="1"/>
          </p:nvPr>
        </p:nvSpPr>
        <p:spPr>
          <a:xfrm>
            <a:off x="457200" y="1600201"/>
            <a:ext cx="8229600" cy="4648199"/>
          </a:xfrm>
        </p:spPr>
        <p:txBody>
          <a:bodyPr>
            <a:normAutofit/>
          </a:bodyPr>
          <a:lstStyle/>
          <a:p>
            <a:r>
              <a:rPr lang="en-US" dirty="0" smtClean="0"/>
              <a:t>Perform linkage and fusion simultaneously</a:t>
            </a:r>
          </a:p>
          <a:p>
            <a:pPr lvl="1"/>
            <a:r>
              <a:rPr lang="en-US" dirty="0" smtClean="0"/>
              <a:t>Able to identify incorrect value from the beginning, so can improve linkage   </a:t>
            </a:r>
          </a:p>
          <a:p>
            <a:r>
              <a:rPr lang="en-US" dirty="0" smtClean="0"/>
              <a:t>Make global decisions</a:t>
            </a:r>
          </a:p>
          <a:p>
            <a:pPr lvl="1"/>
            <a:r>
              <a:rPr lang="en-US" dirty="0" smtClean="0"/>
              <a:t>Consider sources that associate a pair of values in the same record, so can improve fusion</a:t>
            </a:r>
          </a:p>
          <a:p>
            <a:r>
              <a:rPr lang="en-US" dirty="0" smtClean="0"/>
              <a:t>Allow small number of violations for </a:t>
            </a:r>
            <a:r>
              <a:rPr lang="en-US" dirty="0"/>
              <a:t>capturing possible </a:t>
            </a:r>
            <a:r>
              <a:rPr lang="en-US" dirty="0" smtClean="0"/>
              <a:t>exceptions in the real world</a:t>
            </a:r>
          </a:p>
          <a:p>
            <a:endParaRPr lang="en-US" dirty="0" smtClean="0"/>
          </a:p>
          <a:p>
            <a:endParaRPr lang="en-US" dirty="0" smtClean="0"/>
          </a:p>
        </p:txBody>
      </p:sp>
      <p:sp>
        <p:nvSpPr>
          <p:cNvPr id="5" name="Slide Number Placeholder 4"/>
          <p:cNvSpPr>
            <a:spLocks noGrp="1"/>
          </p:cNvSpPr>
          <p:nvPr>
            <p:ph type="sldNum" sz="quarter" idx="4294967295"/>
          </p:nvPr>
        </p:nvSpPr>
        <p:spPr>
          <a:xfrm>
            <a:off x="6553200" y="6356350"/>
            <a:ext cx="2133600" cy="365125"/>
          </a:xfrm>
          <a:prstGeom prst="rect">
            <a:avLst/>
          </a:prstGeom>
        </p:spPr>
        <p:txBody>
          <a:bodyPr/>
          <a:lstStyle/>
          <a:p>
            <a:fld id="{F0D5AEC0-AD9F-4EA0-8305-5234344695B2}" type="slidenum">
              <a:rPr lang="en-US" smtClean="0"/>
              <a:pPr/>
              <a:t>61</a:t>
            </a:fld>
            <a:endParaRPr lang="en-US"/>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p:txBody>
          <a:bodyPr/>
          <a:lstStyle/>
          <a:p>
            <a:r>
              <a:rPr lang="en-US" smtClean="0"/>
              <a:t>Clustering Performance</a:t>
            </a:r>
          </a:p>
        </p:txBody>
      </p:sp>
      <p:sp>
        <p:nvSpPr>
          <p:cNvPr id="20482" name="Content Placeholder 2"/>
          <p:cNvSpPr>
            <a:spLocks noGrp="1"/>
          </p:cNvSpPr>
          <p:nvPr>
            <p:ph idx="1"/>
          </p:nvPr>
        </p:nvSpPr>
        <p:spPr/>
        <p:txBody>
          <a:bodyPr/>
          <a:lstStyle/>
          <a:p>
            <a:r>
              <a:rPr lang="en-US" dirty="0" smtClean="0"/>
              <a:t>MDM:</a:t>
            </a:r>
          </a:p>
          <a:p>
            <a:endParaRPr lang="en-US" dirty="0" smtClean="0"/>
          </a:p>
          <a:p>
            <a:endParaRPr lang="en-US" dirty="0" smtClean="0"/>
          </a:p>
          <a:p>
            <a:endParaRPr lang="en-US" dirty="0" smtClean="0"/>
          </a:p>
          <a:p>
            <a:r>
              <a:rPr lang="en-US" dirty="0" smtClean="0"/>
              <a:t>Our Model:</a:t>
            </a:r>
          </a:p>
          <a:p>
            <a:endParaRPr lang="en-US" dirty="0" smtClean="0"/>
          </a:p>
        </p:txBody>
      </p:sp>
      <p:graphicFrame>
        <p:nvGraphicFramePr>
          <p:cNvPr id="4" name="Table 3"/>
          <p:cNvGraphicFramePr>
            <a:graphicFrameLocks noGrp="1"/>
          </p:cNvGraphicFramePr>
          <p:nvPr/>
        </p:nvGraphicFramePr>
        <p:xfrm>
          <a:off x="1905000" y="4876800"/>
          <a:ext cx="6096000" cy="742950"/>
        </p:xfrm>
        <a:graphic>
          <a:graphicData uri="http://schemas.openxmlformats.org/drawingml/2006/table">
            <a:tbl>
              <a:tblPr/>
              <a:tblGrid>
                <a:gridCol w="2032000"/>
                <a:gridCol w="2032000"/>
                <a:gridCol w="2032000"/>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rgbClr val="FFFFFF"/>
                          </a:solidFill>
                          <a:effectLst/>
                          <a:latin typeface="Verdana" pitchFamily="34" charset="0"/>
                          <a:ea typeface="MS PGothic" pitchFamily="34" charset="-128"/>
                        </a:rPr>
                        <a:t>Precision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Verdana" pitchFamily="34" charset="0"/>
                          <a:ea typeface="MS PGothic" pitchFamily="34" charset="-128"/>
                        </a:rPr>
                        <a:t>Recall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Verdana" pitchFamily="34" charset="0"/>
                          <a:ea typeface="MS PGothic" pitchFamily="34" charset="-128"/>
                        </a:rPr>
                        <a:t>F-measure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ea typeface="MS PGothic" pitchFamily="34" charset="-128"/>
                        </a:rPr>
                        <a:t>0.946</a:t>
                      </a:r>
                      <a:endParaRPr kumimoji="0" lang="en-US" sz="1800" b="0" i="0" u="none" strike="noStrike" cap="none" normalizeH="0" baseline="0" smtClean="0">
                        <a:ln>
                          <a:noFill/>
                        </a:ln>
                        <a:solidFill>
                          <a:srgbClr val="4D4D4D"/>
                        </a:solidFill>
                        <a:effectLst/>
                        <a:latin typeface="Verdana"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ea typeface="MS PGothic" pitchFamily="34" charset="-128"/>
                        </a:rPr>
                        <a:t>0.963</a:t>
                      </a:r>
                      <a:endParaRPr kumimoji="0" lang="en-US" sz="1800" b="0" i="0" u="none" strike="noStrike" cap="none" normalizeH="0" baseline="0" smtClean="0">
                        <a:ln>
                          <a:noFill/>
                        </a:ln>
                        <a:solidFill>
                          <a:srgbClr val="4D4D4D"/>
                        </a:solidFill>
                        <a:effectLst/>
                        <a:latin typeface="Verdana"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ea typeface="MS PGothic" pitchFamily="34" charset="-128"/>
                        </a:rPr>
                        <a:t>0.954</a:t>
                      </a:r>
                      <a:endParaRPr kumimoji="0" lang="en-US" sz="1800" b="0" i="0" u="none" strike="noStrike" cap="none" normalizeH="0" baseline="0" dirty="0" smtClean="0">
                        <a:ln>
                          <a:noFill/>
                        </a:ln>
                        <a:solidFill>
                          <a:srgbClr val="4D4D4D"/>
                        </a:solidFill>
                        <a:effectLst/>
                        <a:latin typeface="Verdana"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r>
            </a:tbl>
          </a:graphicData>
        </a:graphic>
      </p:graphicFrame>
      <p:graphicFrame>
        <p:nvGraphicFramePr>
          <p:cNvPr id="5" name="Table 4"/>
          <p:cNvGraphicFramePr>
            <a:graphicFrameLocks noGrp="1"/>
          </p:cNvGraphicFramePr>
          <p:nvPr/>
        </p:nvGraphicFramePr>
        <p:xfrm>
          <a:off x="1905000" y="2438400"/>
          <a:ext cx="6096000" cy="742950"/>
        </p:xfrm>
        <a:graphic>
          <a:graphicData uri="http://schemas.openxmlformats.org/drawingml/2006/table">
            <a:tbl>
              <a:tblPr/>
              <a:tblGrid>
                <a:gridCol w="2032000"/>
                <a:gridCol w="2032000"/>
                <a:gridCol w="2032000"/>
              </a:tblGrid>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Verdana" pitchFamily="34" charset="0"/>
                          <a:ea typeface="MS PGothic" pitchFamily="34" charset="-128"/>
                        </a:rPr>
                        <a:t>Precision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Verdana" pitchFamily="34" charset="0"/>
                          <a:ea typeface="MS PGothic" pitchFamily="34" charset="-128"/>
                        </a:rPr>
                        <a:t>Recall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smtClean="0">
                          <a:ln>
                            <a:noFill/>
                          </a:ln>
                          <a:solidFill>
                            <a:srgbClr val="FFFFFF"/>
                          </a:solidFill>
                          <a:effectLst/>
                          <a:latin typeface="Verdana" pitchFamily="34" charset="0"/>
                          <a:ea typeface="MS PGothic" pitchFamily="34" charset="-128"/>
                        </a:rPr>
                        <a:t>F-measure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ea typeface="MS PGothic" pitchFamily="34" charset="-128"/>
                        </a:rPr>
                        <a:t>0.981</a:t>
                      </a:r>
                      <a:endParaRPr kumimoji="0" lang="en-US" sz="1800" b="0" i="0" u="none" strike="noStrike" cap="none" normalizeH="0" baseline="0" smtClean="0">
                        <a:ln>
                          <a:noFill/>
                        </a:ln>
                        <a:solidFill>
                          <a:srgbClr val="4D4D4D"/>
                        </a:solidFill>
                        <a:effectLst/>
                        <a:latin typeface="Verdana"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chemeClr val="tx1"/>
                          </a:solidFill>
                          <a:effectLst/>
                          <a:latin typeface="Verdana" pitchFamily="34" charset="0"/>
                          <a:ea typeface="MS PGothic" pitchFamily="34" charset="-128"/>
                        </a:rPr>
                        <a:t>0.868</a:t>
                      </a:r>
                      <a:endParaRPr kumimoji="0" lang="en-US" sz="1800" b="0" i="0" u="none" strike="noStrike" cap="none" normalizeH="0" baseline="0" smtClean="0">
                        <a:ln>
                          <a:noFill/>
                        </a:ln>
                        <a:solidFill>
                          <a:srgbClr val="4D4D4D"/>
                        </a:solidFill>
                        <a:effectLst/>
                        <a:latin typeface="Verdana"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Verdana" pitchFamily="34" charset="0"/>
                          <a:ea typeface="MS PGothic" pitchFamily="34" charset="-128"/>
                        </a:rPr>
                        <a:t>0.923</a:t>
                      </a:r>
                      <a:endParaRPr kumimoji="0" lang="en-US" sz="1800" b="0" i="0" u="none" strike="noStrike" cap="none" normalizeH="0" baseline="0" dirty="0" smtClean="0">
                        <a:ln>
                          <a:noFill/>
                        </a:ln>
                        <a:solidFill>
                          <a:srgbClr val="4D4D4D"/>
                        </a:solidFill>
                        <a:effectLst/>
                        <a:latin typeface="Verdana" pitchFamily="34" charset="0"/>
                        <a:ea typeface="MS PGothic" pitchFamily="34"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r>
            </a:tbl>
          </a:graphicData>
        </a:graphic>
      </p:graphicFrame>
      <p:sp>
        <p:nvSpPr>
          <p:cNvPr id="20511" name="Slide Number Placeholder 5"/>
          <p:cNvSpPr>
            <a:spLocks noGrp="1"/>
          </p:cNvSpPr>
          <p:nvPr>
            <p:ph type="sldNum" sz="quarter" idx="11"/>
          </p:nvPr>
        </p:nvSpPr>
        <p:spPr>
          <a:noFill/>
        </p:spPr>
        <p:txBody>
          <a:bodyPr/>
          <a:lstStyle/>
          <a:p>
            <a:r>
              <a:rPr lang="en-US"/>
              <a:t>Page </a:t>
            </a:r>
            <a:fld id="{B0751A19-17DA-4CE2-9E03-7FD55751C6CE}" type="slidenum">
              <a:rPr lang="en-US"/>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20" name="Rectangle 2"/>
          <p:cNvSpPr>
            <a:spLocks noGrp="1" noChangeArrowheads="1"/>
          </p:cNvSpPr>
          <p:nvPr>
            <p:ph type="title"/>
          </p:nvPr>
        </p:nvSpPr>
        <p:spPr/>
        <p:txBody>
          <a:bodyPr/>
          <a:lstStyle/>
          <a:p>
            <a:r>
              <a:rPr lang="en-US" dirty="0" smtClean="0">
                <a:ea typeface="ＭＳ Ｐゴシック" pitchFamily="-65" charset="-128"/>
                <a:cs typeface="ＭＳ Ｐゴシック" pitchFamily="-65" charset="-128"/>
              </a:rPr>
              <a:t>Example I (True Positive)</a:t>
            </a:r>
            <a:endParaRPr lang="en-US" dirty="0">
              <a:ea typeface="ＭＳ Ｐゴシック" pitchFamily="-65" charset="-128"/>
              <a:cs typeface="ＭＳ Ｐゴシック" pitchFamily="-65" charset="-128"/>
            </a:endParaRPr>
          </a:p>
        </p:txBody>
      </p:sp>
      <p:graphicFrame>
        <p:nvGraphicFramePr>
          <p:cNvPr id="6" name="Table 5"/>
          <p:cNvGraphicFramePr>
            <a:graphicFrameLocks noGrp="1"/>
          </p:cNvGraphicFramePr>
          <p:nvPr/>
        </p:nvGraphicFramePr>
        <p:xfrm>
          <a:off x="533401" y="1524001"/>
          <a:ext cx="8077200" cy="1889760"/>
        </p:xfrm>
        <a:graphic>
          <a:graphicData uri="http://schemas.openxmlformats.org/drawingml/2006/table">
            <a:tbl>
              <a:tblPr/>
              <a:tblGrid>
                <a:gridCol w="400585"/>
                <a:gridCol w="1039433"/>
                <a:gridCol w="559924"/>
                <a:gridCol w="2646235"/>
                <a:gridCol w="1430248"/>
                <a:gridCol w="2000775"/>
              </a:tblGrid>
              <a:tr h="229427">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FFFFFF"/>
                        </a:solidFill>
                        <a:effectLst/>
                        <a:latin typeface="Verdana" pitchFamily="-65" charset="0"/>
                        <a:ea typeface="Arial" pitchFamily="-65" charset="0"/>
                        <a:cs typeface="Arial" pitchFamily="-65"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Verdana" pitchFamily="-65" charset="0"/>
                          <a:ea typeface="Arial" pitchFamily="-65" charset="0"/>
                          <a:cs typeface="Arial" pitchFamily="-65" charset="0"/>
                        </a:rPr>
                        <a:t>SRC_ID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Verdana" pitchFamily="-65" charset="0"/>
                          <a:ea typeface="Arial" pitchFamily="-65" charset="0"/>
                          <a:cs typeface="Arial" pitchFamily="-65" charset="0"/>
                        </a:rPr>
                        <a:t>SRC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Verdana" pitchFamily="-65" charset="0"/>
                          <a:ea typeface="Arial" pitchFamily="-65" charset="0"/>
                          <a:cs typeface="Arial" pitchFamily="-65" charset="0"/>
                        </a:rPr>
                        <a:t>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Verdana" pitchFamily="-65" charset="0"/>
                          <a:ea typeface="Arial" pitchFamily="-65" charset="0"/>
                          <a:cs typeface="Arial" pitchFamily="-65" charset="0"/>
                        </a:rPr>
                        <a:t>PHONE#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Verdana" pitchFamily="-65" charset="0"/>
                          <a:ea typeface="Arial" pitchFamily="-65" charset="0"/>
                          <a:cs typeface="Arial" pitchFamily="-65" charset="0"/>
                        </a:rPr>
                        <a:t>ADDRESS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2078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65" charset="0"/>
                          <a:ea typeface="Arial" pitchFamily="-65" charset="0"/>
                          <a:cs typeface="Arial" pitchFamily="-65"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65" charset="0"/>
                          <a:ea typeface="Arial" pitchFamily="-65" charset="0"/>
                          <a:cs typeface="Arial" pitchFamily="-65" charset="0"/>
                        </a:rPr>
                        <a:t>40430735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65" charset="0"/>
                          <a:ea typeface="Arial" pitchFamily="-65" charset="0"/>
                          <a:cs typeface="Arial" pitchFamily="-65" charset="0"/>
                        </a:rPr>
                        <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65" charset="0"/>
                          <a:ea typeface="Arial" pitchFamily="-65" charset="0"/>
                          <a:cs typeface="Arial" pitchFamily="-65" charset="0"/>
                        </a:rPr>
                        <a:t>Yepes Olga Lucia DDS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65" charset="0"/>
                          <a:ea typeface="Arial" pitchFamily="-65" charset="0"/>
                          <a:cs typeface="Arial" pitchFamily="-65" charset="0"/>
                        </a:rPr>
                        <a:t>(818) 242-9595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65" charset="0"/>
                          <a:ea typeface="Arial" pitchFamily="-65" charset="0"/>
                          <a:cs typeface="Arial" pitchFamily="-65" charset="0"/>
                        </a:rPr>
                        <a:t>1217 S CENTRAL AVE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r>
              <a:tr h="2078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65" charset="0"/>
                          <a:ea typeface="Arial" pitchFamily="-65" charset="0"/>
                          <a:cs typeface="Arial" pitchFamily="-65"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65" charset="0"/>
                          <a:ea typeface="Arial" pitchFamily="-65" charset="0"/>
                          <a:cs typeface="Arial" pitchFamily="-65" charset="0"/>
                        </a:rPr>
                        <a:t>17003624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65" charset="0"/>
                          <a:ea typeface="Arial" pitchFamily="-65" charset="0"/>
                          <a:cs typeface="Arial" pitchFamily="-65" charset="0"/>
                        </a:rPr>
                        <a:t>CI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65" charset="0"/>
                          <a:ea typeface="Arial" pitchFamily="-65" charset="0"/>
                          <a:cs typeface="Arial" pitchFamily="-65" charset="0"/>
                        </a:rPr>
                        <a:t>Yepes Olga Lucia DDS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65" charset="0"/>
                          <a:ea typeface="Arial" pitchFamily="-65" charset="0"/>
                          <a:cs typeface="Arial" pitchFamily="-65" charset="0"/>
                        </a:rPr>
                        <a:t>(818) 242-9595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65" charset="0"/>
                          <a:ea typeface="Arial" pitchFamily="-65" charset="0"/>
                          <a:cs typeface="Arial" pitchFamily="-65" charset="0"/>
                        </a:rPr>
                        <a:t>1217 S CENTRAL AVE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r>
              <a:tr h="2078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65" charset="0"/>
                          <a:ea typeface="Arial" pitchFamily="-65" charset="0"/>
                          <a:cs typeface="Arial" pitchFamily="-65"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65" charset="0"/>
                          <a:ea typeface="Arial" pitchFamily="-65" charset="0"/>
                          <a:cs typeface="Arial" pitchFamily="-65" charset="0"/>
                        </a:rPr>
                        <a:t>17003624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65" charset="0"/>
                          <a:ea typeface="Arial" pitchFamily="-65" charset="0"/>
                          <a:cs typeface="Arial" pitchFamily="-65" charset="0"/>
                        </a:rPr>
                        <a:t>SP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65" charset="0"/>
                          <a:ea typeface="Arial" pitchFamily="-65" charset="0"/>
                          <a:cs typeface="Arial" pitchFamily="-65" charset="0"/>
                        </a:rPr>
                        <a:t>Yepes Olga Lucia DDS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65" charset="0"/>
                          <a:ea typeface="Arial" pitchFamily="-65" charset="0"/>
                          <a:cs typeface="Arial" pitchFamily="-65" charset="0"/>
                        </a:rPr>
                        <a:t>(818) 242-9595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65" charset="0"/>
                          <a:ea typeface="Arial" pitchFamily="-65" charset="0"/>
                          <a:cs typeface="Arial" pitchFamily="-65" charset="0"/>
                        </a:rPr>
                        <a:t>1217 S CENTRAL AVE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r>
              <a:tr h="2078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65" charset="0"/>
                          <a:ea typeface="Arial" pitchFamily="-65" charset="0"/>
                          <a:cs typeface="Arial" pitchFamily="-65"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65" charset="0"/>
                          <a:ea typeface="Arial" pitchFamily="-65" charset="0"/>
                          <a:cs typeface="Arial" pitchFamily="-65" charset="0"/>
                        </a:rPr>
                        <a:t>37977223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65" charset="0"/>
                          <a:ea typeface="Arial" pitchFamily="-65" charset="0"/>
                          <a:cs typeface="Arial" pitchFamily="-65" charset="0"/>
                        </a:rPr>
                        <a:t>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65" charset="0"/>
                          <a:ea typeface="Arial" pitchFamily="-65" charset="0"/>
                          <a:cs typeface="Arial" pitchFamily="-65" charset="0"/>
                        </a:rPr>
                        <a:t>Olga Lucia </a:t>
                      </a:r>
                      <a:r>
                        <a:rPr kumimoji="0" lang="en-US" sz="1000" b="0" i="0" u="none" strike="noStrike" cap="none" normalizeH="0" baseline="0" dirty="0" err="1" smtClean="0">
                          <a:ln>
                            <a:noFill/>
                          </a:ln>
                          <a:solidFill>
                            <a:schemeClr val="tx1"/>
                          </a:solidFill>
                          <a:effectLst/>
                          <a:latin typeface="Verdana" pitchFamily="-65" charset="0"/>
                          <a:ea typeface="Arial" pitchFamily="-65" charset="0"/>
                          <a:cs typeface="Arial" pitchFamily="-65" charset="0"/>
                        </a:rPr>
                        <a:t>Dds</a:t>
                      </a:r>
                      <a:endParaRPr kumimoji="0" lang="en-US" sz="1000" b="0" i="0" u="none" strike="noStrike" cap="none" normalizeH="0" baseline="0" dirty="0" smtClean="0">
                        <a:ln>
                          <a:noFill/>
                        </a:ln>
                        <a:solidFill>
                          <a:schemeClr val="tx1"/>
                        </a:solidFill>
                        <a:effectLst/>
                        <a:latin typeface="Verdana" pitchFamily="-65" charset="0"/>
                        <a:ea typeface="Arial" pitchFamily="-65" charset="0"/>
                        <a:cs typeface="Arial" pitchFamily="-65"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65" charset="0"/>
                          <a:ea typeface="Arial" pitchFamily="-65" charset="0"/>
                          <a:cs typeface="Arial" pitchFamily="-65" charset="0"/>
                        </a:rPr>
                        <a:t>(818) 242-9595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65" charset="0"/>
                          <a:ea typeface="Arial" pitchFamily="-65" charset="0"/>
                          <a:cs typeface="Arial" pitchFamily="-65" charset="0"/>
                        </a:rPr>
                        <a:t>1217 S CENTRAL AVE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r>
              <a:tr h="20787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65" charset="0"/>
                          <a:ea typeface="Arial" pitchFamily="-65" charset="0"/>
                          <a:cs typeface="Arial" pitchFamily="-65"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65" charset="0"/>
                          <a:ea typeface="Arial" pitchFamily="-65" charset="0"/>
                          <a:cs typeface="Arial" pitchFamily="-65" charset="0"/>
                        </a:rPr>
                        <a:t>12318966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65" charset="0"/>
                          <a:ea typeface="Arial" pitchFamily="-65" charset="0"/>
                          <a:cs typeface="Arial" pitchFamily="-65" charset="0"/>
                        </a:rPr>
                        <a:t>V</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65" charset="0"/>
                          <a:ea typeface="Arial" pitchFamily="-65" charset="0"/>
                          <a:cs typeface="Arial" pitchFamily="-65" charset="0"/>
                        </a:rPr>
                        <a:t>Olga Lucia DDS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65" charset="0"/>
                          <a:ea typeface="Arial" pitchFamily="-65" charset="0"/>
                          <a:cs typeface="Arial" pitchFamily="-65" charset="0"/>
                        </a:rPr>
                        <a:t>(818) 242-9595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Verdana" pitchFamily="-65" charset="0"/>
                          <a:ea typeface="Arial" pitchFamily="-65" charset="0"/>
                          <a:cs typeface="Arial" pitchFamily="-65" charset="0"/>
                        </a:rPr>
                        <a:t>1217 S CENTRAL AVE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r>
              <a:tr h="33139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65" charset="0"/>
                          <a:ea typeface="Arial" pitchFamily="-65" charset="0"/>
                          <a:cs typeface="Arial" pitchFamily="-65"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65" charset="0"/>
                          <a:ea typeface="Arial" pitchFamily="-65" charset="0"/>
                          <a:cs typeface="Arial" pitchFamily="-65" charset="0"/>
                        </a:rPr>
                        <a:t>247896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65" charset="0"/>
                          <a:ea typeface="Arial" pitchFamily="-65" charset="0"/>
                          <a:cs typeface="Arial" pitchFamily="-65" charset="0"/>
                        </a:rPr>
                        <a:t>CS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err="1" smtClean="0">
                          <a:ln>
                            <a:noFill/>
                          </a:ln>
                          <a:solidFill>
                            <a:schemeClr val="tx1"/>
                          </a:solidFill>
                          <a:effectLst/>
                          <a:latin typeface="Verdana" pitchFamily="-65" charset="0"/>
                          <a:ea typeface="Arial" pitchFamily="-65" charset="0"/>
                          <a:cs typeface="Arial" pitchFamily="-65" charset="0"/>
                        </a:rPr>
                        <a:t>Yepes</a:t>
                      </a:r>
                      <a:r>
                        <a:rPr kumimoji="0" lang="en-US" sz="1000" b="0" i="0" u="none" strike="noStrike" cap="none" normalizeH="0" baseline="0" dirty="0" smtClean="0">
                          <a:ln>
                            <a:noFill/>
                          </a:ln>
                          <a:solidFill>
                            <a:schemeClr val="tx1"/>
                          </a:solidFill>
                          <a:effectLst/>
                          <a:latin typeface="Verdana" pitchFamily="-65" charset="0"/>
                          <a:ea typeface="Arial" pitchFamily="-65" charset="0"/>
                          <a:cs typeface="Arial" pitchFamily="-65" charset="0"/>
                        </a:rPr>
                        <a:t>, Olga Lucia, </a:t>
                      </a:r>
                      <a:r>
                        <a:rPr kumimoji="0" lang="en-US" sz="1000" b="0" i="0" u="none" strike="noStrike" cap="none" normalizeH="0" baseline="0" dirty="0" err="1" smtClean="0">
                          <a:ln>
                            <a:noFill/>
                          </a:ln>
                          <a:solidFill>
                            <a:schemeClr val="tx1"/>
                          </a:solidFill>
                          <a:effectLst/>
                          <a:latin typeface="Verdana" pitchFamily="-65" charset="0"/>
                          <a:ea typeface="Arial" pitchFamily="-65" charset="0"/>
                          <a:cs typeface="Arial" pitchFamily="-65" charset="0"/>
                        </a:rPr>
                        <a:t>Dds</a:t>
                      </a:r>
                      <a:r>
                        <a:rPr kumimoji="0" lang="en-US" sz="1000" b="0" i="0" u="none" strike="noStrike" cap="none" normalizeH="0" baseline="0" dirty="0" smtClean="0">
                          <a:ln>
                            <a:noFill/>
                          </a:ln>
                          <a:solidFill>
                            <a:schemeClr val="tx1"/>
                          </a:solidFill>
                          <a:effectLst/>
                          <a:latin typeface="Verdana" pitchFamily="-65" charset="0"/>
                          <a:ea typeface="Arial" pitchFamily="-65" charset="0"/>
                          <a:cs typeface="Arial" pitchFamily="-65" charset="0"/>
                        </a:rPr>
                        <a:t> - Olga </a:t>
                      </a:r>
                      <a:r>
                        <a:rPr kumimoji="0" lang="en-US" sz="1000" b="0" i="0" u="none" strike="noStrike" cap="none" normalizeH="0" baseline="0" dirty="0" err="1" smtClean="0">
                          <a:ln>
                            <a:noFill/>
                          </a:ln>
                          <a:solidFill>
                            <a:schemeClr val="tx1"/>
                          </a:solidFill>
                          <a:effectLst/>
                          <a:latin typeface="Verdana" pitchFamily="-65" charset="0"/>
                          <a:ea typeface="Arial" pitchFamily="-65" charset="0"/>
                          <a:cs typeface="Arial" pitchFamily="-65" charset="0"/>
                        </a:rPr>
                        <a:t>Yepes</a:t>
                      </a:r>
                      <a:r>
                        <a:rPr kumimoji="0" lang="en-US" sz="1000" b="0" i="0" u="none" strike="noStrike" cap="none" normalizeH="0" baseline="0" dirty="0" smtClean="0">
                          <a:ln>
                            <a:noFill/>
                          </a:ln>
                          <a:solidFill>
                            <a:schemeClr val="tx1"/>
                          </a:solidFill>
                          <a:effectLst/>
                          <a:latin typeface="Verdana" pitchFamily="-65" charset="0"/>
                          <a:ea typeface="Arial" pitchFamily="-65" charset="0"/>
                          <a:cs typeface="Arial" pitchFamily="-65" charset="0"/>
                        </a:rPr>
                        <a:t> Professional Dental</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65" charset="0"/>
                          <a:ea typeface="Arial" pitchFamily="-65" charset="0"/>
                          <a:cs typeface="Arial" pitchFamily="-65" charset="0"/>
                        </a:rPr>
                        <a:t>(818) 242-9595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Verdana" pitchFamily="-65" charset="0"/>
                          <a:ea typeface="Arial" pitchFamily="-65" charset="0"/>
                          <a:cs typeface="Arial" pitchFamily="-65" charset="0"/>
                        </a:rPr>
                        <a:t>1217 S CENTRAL AVE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r>
            </a:tbl>
          </a:graphicData>
        </a:graphic>
      </p:graphicFrame>
      <p:sp>
        <p:nvSpPr>
          <p:cNvPr id="15" name="Slide Number Placeholder 14"/>
          <p:cNvSpPr>
            <a:spLocks noGrp="1"/>
          </p:cNvSpPr>
          <p:nvPr>
            <p:ph type="sldNum" sz="quarter" idx="11"/>
          </p:nvPr>
        </p:nvSpPr>
        <p:spPr/>
        <p:txBody>
          <a:bodyPr/>
          <a:lstStyle/>
          <a:p>
            <a:pPr>
              <a:defRPr/>
            </a:pPr>
            <a:r>
              <a:rPr lang="en-US" smtClean="0"/>
              <a:t>Page </a:t>
            </a:r>
            <a:fld id="{1913FE45-FF94-7144-8FDD-D70A4DCF0C21}" type="slidenum">
              <a:rPr lang="en-US" smtClean="0"/>
              <a:pPr>
                <a:defRPr/>
              </a:pPr>
              <a:t>63</a:t>
            </a:fld>
            <a:endParaRPr lang="en-US"/>
          </a:p>
        </p:txBody>
      </p:sp>
      <p:sp>
        <p:nvSpPr>
          <p:cNvPr id="16" name="TextBox 15"/>
          <p:cNvSpPr txBox="1"/>
          <p:nvPr/>
        </p:nvSpPr>
        <p:spPr>
          <a:xfrm>
            <a:off x="609600" y="3657600"/>
            <a:ext cx="8305800" cy="2893100"/>
          </a:xfrm>
          <a:prstGeom prst="rect">
            <a:avLst/>
          </a:prstGeom>
          <a:noFill/>
        </p:spPr>
        <p:txBody>
          <a:bodyPr wrap="square" rtlCol="0">
            <a:spAutoFit/>
          </a:bodyPr>
          <a:lstStyle/>
          <a:p>
            <a:r>
              <a:rPr lang="en-US" sz="1400" dirty="0" smtClean="0"/>
              <a:t>MDM clusters</a:t>
            </a:r>
          </a:p>
          <a:p>
            <a:pPr marL="342900" indent="-342900" fontAlgn="base"/>
            <a:r>
              <a:rPr lang="en-US" sz="1400" dirty="0" smtClean="0"/>
              <a:t>Cluster1: YP_ID = 9622348  [1,2,3,4,5]</a:t>
            </a:r>
          </a:p>
          <a:p>
            <a:pPr fontAlgn="base"/>
            <a:r>
              <a:rPr lang="en-US" sz="1400" dirty="0" err="1" smtClean="0"/>
              <a:t>Yepes</a:t>
            </a:r>
            <a:r>
              <a:rPr lang="en-US" sz="1400" dirty="0" smtClean="0"/>
              <a:t> Olga Lucia DDS,	 (818) 242-9595,	 1217 S CENTRAL AVE</a:t>
            </a:r>
          </a:p>
          <a:p>
            <a:pPr marL="342900" indent="-342900" fontAlgn="base"/>
            <a:r>
              <a:rPr lang="en-US" sz="1400" dirty="0" smtClean="0"/>
              <a:t>Cluster2: YP_ID = 22548385 [6]</a:t>
            </a:r>
            <a:endParaRPr lang="en-US" sz="1400" dirty="0" smtClean="0">
              <a:solidFill>
                <a:srgbClr val="4D4D4D"/>
              </a:solidFill>
              <a:latin typeface="Verdana" pitchFamily="-65" charset="0"/>
              <a:ea typeface="Arial" pitchFamily="-65" charset="0"/>
              <a:cs typeface="Arial" pitchFamily="-65" charset="0"/>
            </a:endParaRPr>
          </a:p>
          <a:p>
            <a:pPr fontAlgn="base"/>
            <a:r>
              <a:rPr lang="en-US" sz="1400" dirty="0" err="1" smtClean="0"/>
              <a:t>Yepes</a:t>
            </a:r>
            <a:r>
              <a:rPr lang="en-US" sz="1400" dirty="0" smtClean="0"/>
              <a:t>, Olga Lucia, </a:t>
            </a:r>
            <a:r>
              <a:rPr lang="en-US" sz="1400" dirty="0" err="1" smtClean="0"/>
              <a:t>Dds</a:t>
            </a:r>
            <a:r>
              <a:rPr lang="en-US" sz="1400" dirty="0" smtClean="0"/>
              <a:t> - Olga </a:t>
            </a:r>
            <a:r>
              <a:rPr lang="en-US" sz="1400" dirty="0" err="1" smtClean="0"/>
              <a:t>Yepes</a:t>
            </a:r>
            <a:r>
              <a:rPr lang="en-US" sz="1400" dirty="0" smtClean="0"/>
              <a:t> Professional </a:t>
            </a:r>
            <a:r>
              <a:rPr lang="en-US" sz="1400" dirty="0" err="1" smtClean="0"/>
              <a:t>Dentall</a:t>
            </a:r>
            <a:r>
              <a:rPr lang="en-US" sz="1400" dirty="0" smtClean="0"/>
              <a:t>,	(818) 242-9595,	1217 S CENTRAL AVE</a:t>
            </a:r>
          </a:p>
          <a:p>
            <a:pPr fontAlgn="base"/>
            <a:endParaRPr lang="en-US" sz="1400" dirty="0" smtClean="0"/>
          </a:p>
          <a:p>
            <a:pPr fontAlgn="base"/>
            <a:r>
              <a:rPr lang="en-US" sz="1400" dirty="0" smtClean="0"/>
              <a:t>Our cluster</a:t>
            </a:r>
          </a:p>
          <a:p>
            <a:pPr fontAlgn="base"/>
            <a:r>
              <a:rPr lang="en-US" sz="1400" dirty="0" smtClean="0"/>
              <a:t>Cluster1:</a:t>
            </a:r>
          </a:p>
          <a:p>
            <a:pPr fontAlgn="base"/>
            <a:r>
              <a:rPr lang="en-US" sz="1400" dirty="0" smtClean="0"/>
              <a:t>CLUSTER REPRESENTATIVES={</a:t>
            </a:r>
            <a:r>
              <a:rPr lang="en-US" sz="1400" dirty="0" err="1" smtClean="0"/>
              <a:t>Yepes</a:t>
            </a:r>
            <a:r>
              <a:rPr lang="en-US" sz="1400" dirty="0" smtClean="0"/>
              <a:t> Olga Lucia DDS,8182429595,1217 S CENTRAL AVE}</a:t>
            </a:r>
          </a:p>
          <a:p>
            <a:pPr fontAlgn="base"/>
            <a:r>
              <a:rPr lang="en-US" sz="1400" dirty="0" smtClean="0"/>
              <a:t>  </a:t>
            </a:r>
            <a:r>
              <a:rPr lang="en-US" sz="1400" dirty="0" err="1" smtClean="0"/>
              <a:t>BUSINESS_NAME(s):Yepes</a:t>
            </a:r>
            <a:r>
              <a:rPr lang="en-US" sz="1400" dirty="0" smtClean="0"/>
              <a:t>, Olga Lucia, </a:t>
            </a:r>
            <a:r>
              <a:rPr lang="en-US" sz="1400" dirty="0" err="1" smtClean="0"/>
              <a:t>Dds</a:t>
            </a:r>
            <a:r>
              <a:rPr lang="en-US" sz="1400" dirty="0" smtClean="0"/>
              <a:t> - Olga </a:t>
            </a:r>
            <a:r>
              <a:rPr lang="en-US" sz="1400" dirty="0" err="1" smtClean="0"/>
              <a:t>Yepes</a:t>
            </a:r>
            <a:r>
              <a:rPr lang="en-US" sz="1400" dirty="0" smtClean="0"/>
              <a:t> Professional </a:t>
            </a:r>
            <a:r>
              <a:rPr lang="en-US" sz="1400" dirty="0" err="1" smtClean="0"/>
              <a:t>Dental|Yepes</a:t>
            </a:r>
            <a:r>
              <a:rPr lang="en-US" sz="1400" dirty="0" smtClean="0"/>
              <a:t> Olga Lucia </a:t>
            </a:r>
            <a:r>
              <a:rPr lang="en-US" sz="1400" dirty="0" err="1" smtClean="0"/>
              <a:t>DDS|Yepes</a:t>
            </a:r>
            <a:r>
              <a:rPr lang="en-US" sz="1400" dirty="0" smtClean="0"/>
              <a:t> Olga Lucia </a:t>
            </a:r>
            <a:r>
              <a:rPr lang="en-US" sz="1400" dirty="0" err="1" smtClean="0"/>
              <a:t>Dds</a:t>
            </a:r>
            <a:endParaRPr lang="en-US" sz="1400" dirty="0" smtClean="0"/>
          </a:p>
          <a:p>
            <a:pPr fontAlgn="base"/>
            <a:r>
              <a:rPr lang="en-US" sz="1400" dirty="0" smtClean="0"/>
              <a:t>  </a:t>
            </a:r>
            <a:r>
              <a:rPr lang="en-US" sz="1400" dirty="0" err="1" smtClean="0"/>
              <a:t>PHONE(s</a:t>
            </a:r>
            <a:r>
              <a:rPr lang="en-US" sz="1400" dirty="0" smtClean="0"/>
              <a:t>): 8182429595</a:t>
            </a:r>
          </a:p>
          <a:p>
            <a:pPr fontAlgn="base"/>
            <a:r>
              <a:rPr lang="en-US" sz="1400" dirty="0" smtClean="0"/>
              <a:t>  </a:t>
            </a:r>
            <a:r>
              <a:rPr lang="en-US" sz="1400" dirty="0" err="1" smtClean="0"/>
              <a:t>ADDRESS(es</a:t>
            </a:r>
            <a:r>
              <a:rPr lang="en-US" sz="1400" dirty="0" smtClean="0"/>
              <a:t>): 1217 S CENTRAL AVE</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20" name="Rectangle 2"/>
          <p:cNvSpPr>
            <a:spLocks noGrp="1" noChangeArrowheads="1"/>
          </p:cNvSpPr>
          <p:nvPr>
            <p:ph type="title"/>
          </p:nvPr>
        </p:nvSpPr>
        <p:spPr/>
        <p:txBody>
          <a:bodyPr/>
          <a:lstStyle/>
          <a:p>
            <a:r>
              <a:rPr lang="en-US" dirty="0" smtClean="0">
                <a:ea typeface="ＭＳ Ｐゴシック" pitchFamily="-65" charset="-128"/>
                <a:cs typeface="ＭＳ Ｐゴシック" pitchFamily="-65" charset="-128"/>
              </a:rPr>
              <a:t>Example II (True Positive)</a:t>
            </a:r>
            <a:endParaRPr lang="en-US" dirty="0">
              <a:ea typeface="ＭＳ Ｐゴシック" pitchFamily="-65" charset="-128"/>
              <a:cs typeface="ＭＳ Ｐゴシック" pitchFamily="-65" charset="-128"/>
            </a:endParaRPr>
          </a:p>
        </p:txBody>
      </p:sp>
      <p:graphicFrame>
        <p:nvGraphicFramePr>
          <p:cNvPr id="6" name="Table 5"/>
          <p:cNvGraphicFramePr>
            <a:graphicFrameLocks noGrp="1"/>
          </p:cNvGraphicFramePr>
          <p:nvPr/>
        </p:nvGraphicFramePr>
        <p:xfrm>
          <a:off x="304800" y="1524000"/>
          <a:ext cx="8610600" cy="1430020"/>
        </p:xfrm>
        <a:graphic>
          <a:graphicData uri="http://schemas.openxmlformats.org/drawingml/2006/table">
            <a:tbl>
              <a:tblPr/>
              <a:tblGrid>
                <a:gridCol w="427038"/>
                <a:gridCol w="1108075"/>
                <a:gridCol w="596900"/>
                <a:gridCol w="3049587"/>
                <a:gridCol w="1524000"/>
                <a:gridCol w="1905000"/>
              </a:tblGrid>
              <a:tr h="215176">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FFFFFF"/>
                        </a:solidFill>
                        <a:effectLst/>
                        <a:latin typeface="Verdana" pitchFamily="-65" charset="0"/>
                        <a:ea typeface="Arial" pitchFamily="-65" charset="0"/>
                        <a:cs typeface="Arial" pitchFamily="-65"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Verdana" pitchFamily="-65" charset="0"/>
                          <a:ea typeface="Arial" pitchFamily="-65" charset="0"/>
                          <a:cs typeface="Arial" pitchFamily="-65" charset="0"/>
                        </a:rPr>
                        <a:t>SRC_ID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Verdana" pitchFamily="-65" charset="0"/>
                          <a:ea typeface="Arial" pitchFamily="-65" charset="0"/>
                          <a:cs typeface="Arial" pitchFamily="-65" charset="0"/>
                        </a:rPr>
                        <a:t>SRC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Verdana" pitchFamily="-65" charset="0"/>
                          <a:ea typeface="Arial" pitchFamily="-65" charset="0"/>
                          <a:cs typeface="Arial" pitchFamily="-65" charset="0"/>
                        </a:rPr>
                        <a:t>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Verdana" pitchFamily="-65" charset="0"/>
                          <a:ea typeface="Arial" pitchFamily="-65" charset="0"/>
                          <a:cs typeface="Arial" pitchFamily="-65" charset="0"/>
                        </a:rPr>
                        <a:t>PHONE#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Verdana" pitchFamily="-65" charset="0"/>
                          <a:ea typeface="Arial" pitchFamily="-65" charset="0"/>
                          <a:cs typeface="Arial" pitchFamily="-65" charset="0"/>
                        </a:rPr>
                        <a:t>ADDRESS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29504">
                <a:tc>
                  <a:txBody>
                    <a:bodyPr/>
                    <a:lstStyle/>
                    <a:p>
                      <a:pPr algn="r" fontAlgn="b"/>
                      <a:r>
                        <a:rPr lang="en-US" sz="1000" b="0" i="0" u="none" strike="noStrike" dirty="0" smtClean="0">
                          <a:latin typeface="Verdana"/>
                        </a:rPr>
                        <a:t>1</a:t>
                      </a:r>
                      <a:endParaRPr lang="en-US" sz="1000" b="0" i="0" u="none" strike="noStrike" dirty="0">
                        <a:latin typeface="Verdana"/>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r" fontAlgn="b"/>
                      <a:r>
                        <a:rPr lang="en-US" sz="1000" b="0" i="0" u="none" strike="noStrike">
                          <a:latin typeface="Verdana"/>
                        </a:rPr>
                        <a:t>12317074</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dirty="0" smtClean="0">
                          <a:latin typeface="Verdana"/>
                        </a:rPr>
                        <a:t>V</a:t>
                      </a:r>
                      <a:endParaRPr lang="en-US" sz="1000" b="0" i="0" u="none" strike="noStrike" dirty="0">
                        <a:latin typeface="Verdana"/>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Standard Parking Corporation</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r" fontAlgn="b"/>
                      <a:r>
                        <a:rPr lang="en-US" sz="1000" b="0" i="0" u="none" strike="noStrike">
                          <a:latin typeface="Verdana"/>
                        </a:rPr>
                        <a:t>8189565880</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330 N BRAND BLVD</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r>
              <a:tr h="129504">
                <a:tc>
                  <a:txBody>
                    <a:bodyPr/>
                    <a:lstStyle/>
                    <a:p>
                      <a:pPr algn="r" fontAlgn="b"/>
                      <a:r>
                        <a:rPr lang="en-US" sz="1000" b="0" i="0" u="none" strike="noStrike" dirty="0" smtClean="0">
                          <a:latin typeface="Verdana"/>
                        </a:rPr>
                        <a:t>2</a:t>
                      </a:r>
                      <a:endParaRPr lang="en-US" sz="1000" b="0" i="0" u="none" strike="noStrike" dirty="0">
                        <a:latin typeface="Verdana"/>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r" fontAlgn="b"/>
                      <a:r>
                        <a:rPr lang="en-US" sz="1000" b="0" i="0" u="none" strike="noStrike" dirty="0">
                          <a:latin typeface="Verdana"/>
                        </a:rPr>
                        <a:t>37975426</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dirty="0" smtClean="0">
                          <a:latin typeface="Verdana"/>
                        </a:rPr>
                        <a:t>V</a:t>
                      </a:r>
                      <a:endParaRPr lang="en-US" sz="1000" b="0" i="0" u="none" strike="noStrike" dirty="0">
                        <a:latin typeface="Verdana"/>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Standard Parking Corporation</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r" fontAlgn="b"/>
                      <a:r>
                        <a:rPr lang="en-US" sz="1000" b="0" i="0" u="none" strike="noStrike">
                          <a:latin typeface="Verdana"/>
                        </a:rPr>
                        <a:t>8189565880</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330 N BRAND BLVD</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r>
              <a:tr h="129504">
                <a:tc>
                  <a:txBody>
                    <a:bodyPr/>
                    <a:lstStyle/>
                    <a:p>
                      <a:pPr algn="r" fontAlgn="b"/>
                      <a:r>
                        <a:rPr lang="en-US" sz="1000" b="0" i="0" u="none" strike="noStrike" dirty="0" smtClean="0">
                          <a:latin typeface="Verdana"/>
                        </a:rPr>
                        <a:t>3</a:t>
                      </a:r>
                      <a:endParaRPr lang="en-US" sz="1000" b="0" i="0" u="none" strike="noStrike" dirty="0">
                        <a:latin typeface="Verdana"/>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r" fontAlgn="b"/>
                      <a:r>
                        <a:rPr lang="en-US" sz="1000" b="0" i="0" u="none" strike="noStrike">
                          <a:latin typeface="Verdana"/>
                        </a:rPr>
                        <a:t>145031720</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000" b="0" i="0" u="none" strike="noStrike">
                          <a:latin typeface="Verdana"/>
                        </a:rPr>
                        <a:t>SP</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000" b="0" i="0" u="none" strike="noStrike">
                          <a:latin typeface="Verdana"/>
                        </a:rPr>
                        <a:t>Standard Parking Corporation</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r" fontAlgn="b"/>
                      <a:r>
                        <a:rPr lang="en-US" sz="1000" b="0" i="0" u="none" strike="noStrike">
                          <a:latin typeface="Verdana"/>
                        </a:rPr>
                        <a:t>8189565880</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000" b="0" i="0" u="none" strike="noStrike">
                          <a:latin typeface="Verdana"/>
                        </a:rPr>
                        <a:t>330 N BRAND BL</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r>
              <a:tr h="129504">
                <a:tc>
                  <a:txBody>
                    <a:bodyPr/>
                    <a:lstStyle/>
                    <a:p>
                      <a:pPr algn="r" fontAlgn="b"/>
                      <a:r>
                        <a:rPr lang="en-US" sz="1000" b="0" i="0" u="none" strike="noStrike" dirty="0" smtClean="0">
                          <a:latin typeface="Verdana"/>
                        </a:rPr>
                        <a:t>4</a:t>
                      </a:r>
                      <a:endParaRPr lang="en-US" sz="1000" b="0" i="0" u="none" strike="noStrike" dirty="0">
                        <a:latin typeface="Verdana"/>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r" fontAlgn="b"/>
                      <a:r>
                        <a:rPr lang="en-US" sz="1000" b="0" i="0" u="none" strike="noStrike">
                          <a:latin typeface="Verdana"/>
                        </a:rPr>
                        <a:t>37975400</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dirty="0" smtClean="0">
                          <a:latin typeface="Verdana"/>
                        </a:rPr>
                        <a:t>V</a:t>
                      </a:r>
                      <a:endParaRPr lang="en-US" sz="1000" b="0" i="0" u="none" strike="noStrike" dirty="0">
                        <a:latin typeface="Verdana"/>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Standard Parking Corp of Calif</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r" fontAlgn="b"/>
                      <a:r>
                        <a:rPr lang="en-US" sz="1000" b="0" i="0" u="none" strike="noStrike">
                          <a:latin typeface="Verdana"/>
                        </a:rPr>
                        <a:t>8185458560</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330 N BRAND BLVD</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r>
              <a:tr h="129504">
                <a:tc>
                  <a:txBody>
                    <a:bodyPr/>
                    <a:lstStyle/>
                    <a:p>
                      <a:pPr algn="r" fontAlgn="b"/>
                      <a:r>
                        <a:rPr lang="en-US" sz="1000" b="0" i="0" u="none" strike="noStrike" dirty="0" smtClean="0">
                          <a:latin typeface="Verdana"/>
                        </a:rPr>
                        <a:t>5</a:t>
                      </a:r>
                      <a:endParaRPr lang="en-US" sz="1000" b="0" i="0" u="none" strike="noStrike" dirty="0">
                        <a:latin typeface="Verdana"/>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r" fontAlgn="b"/>
                      <a:r>
                        <a:rPr lang="en-US" sz="1000" b="0" i="0" u="none" strike="noStrike">
                          <a:latin typeface="Verdana"/>
                        </a:rPr>
                        <a:t>12317051</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000" b="0" i="0" u="none" strike="noStrike" dirty="0" smtClean="0">
                          <a:latin typeface="Verdana"/>
                        </a:rPr>
                        <a:t>V</a:t>
                      </a:r>
                      <a:endParaRPr lang="en-US" sz="1000" b="0" i="0" u="none" strike="noStrike" dirty="0">
                        <a:latin typeface="Verdana"/>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000" b="0" i="0" u="none" strike="noStrike">
                          <a:latin typeface="Verdana"/>
                        </a:rPr>
                        <a:t>Standard Parking Corp of Calif</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r" fontAlgn="b"/>
                      <a:r>
                        <a:rPr lang="en-US" sz="1000" b="0" i="0" u="none" strike="noStrike">
                          <a:latin typeface="Verdana"/>
                        </a:rPr>
                        <a:t>8185458560</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000" b="0" i="0" u="none" strike="noStrike">
                          <a:latin typeface="Verdana"/>
                        </a:rPr>
                        <a:t>330 N BRAND BLVD</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r>
              <a:tr h="129504">
                <a:tc>
                  <a:txBody>
                    <a:bodyPr/>
                    <a:lstStyle/>
                    <a:p>
                      <a:pPr algn="r" fontAlgn="b"/>
                      <a:r>
                        <a:rPr lang="en-US" sz="1000" b="0" i="0" u="none" strike="noStrike" dirty="0" smtClean="0">
                          <a:latin typeface="Verdana"/>
                        </a:rPr>
                        <a:t>6</a:t>
                      </a:r>
                      <a:endParaRPr lang="en-US" sz="1000" b="0" i="0" u="none" strike="noStrike" dirty="0">
                        <a:latin typeface="Verdana"/>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r" fontAlgn="b"/>
                      <a:r>
                        <a:rPr lang="en-US" sz="1000" b="0" i="0" u="none" strike="noStrike">
                          <a:latin typeface="Verdana"/>
                        </a:rPr>
                        <a:t>17138241</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SP</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Standard Parking</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r" fontAlgn="b"/>
                      <a:r>
                        <a:rPr lang="en-US" sz="1000" b="0" i="0" u="none" strike="noStrike">
                          <a:latin typeface="Verdana"/>
                        </a:rPr>
                        <a:t>8185458560</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330 N BRAND BL</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r>
              <a:tr h="150800">
                <a:tc>
                  <a:txBody>
                    <a:bodyPr/>
                    <a:lstStyle/>
                    <a:p>
                      <a:pPr algn="r" fontAlgn="b"/>
                      <a:r>
                        <a:rPr lang="en-US" sz="1000" b="0" i="0" u="none" strike="noStrike" dirty="0" smtClean="0">
                          <a:latin typeface="Verdana"/>
                        </a:rPr>
                        <a:t>7</a:t>
                      </a:r>
                      <a:endParaRPr lang="en-US" sz="1000" b="0" i="0" u="none" strike="noStrike" dirty="0">
                        <a:latin typeface="Verdana"/>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r" fontAlgn="b"/>
                      <a:r>
                        <a:rPr lang="en-US" sz="1000" b="0" i="0" u="none" strike="noStrike" dirty="0">
                          <a:latin typeface="Verdana"/>
                        </a:rPr>
                        <a:t>12636915</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000" b="0" i="0" u="none" strike="noStrike" dirty="0" smtClean="0">
                          <a:latin typeface="Verdana"/>
                        </a:rPr>
                        <a:t>A</a:t>
                      </a:r>
                      <a:endParaRPr lang="en-US" sz="1000" b="0" i="0" u="none" strike="noStrike" dirty="0">
                        <a:latin typeface="Verdana"/>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000" b="0" i="0" u="none" strike="noStrike">
                          <a:latin typeface="Verdana"/>
                        </a:rPr>
                        <a:t>Standard Parking Corporation</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r" fontAlgn="b"/>
                      <a:r>
                        <a:rPr lang="en-US" sz="1000" b="0" i="0" u="none" strike="noStrike">
                          <a:latin typeface="Verdana"/>
                        </a:rPr>
                        <a:t>8189565880</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000" b="0" i="0" u="none" strike="noStrike" dirty="0">
                          <a:latin typeface="Verdana"/>
                        </a:rPr>
                        <a:t>330 N BRAND BLVD</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r>
            </a:tbl>
          </a:graphicData>
        </a:graphic>
      </p:graphicFrame>
      <p:sp>
        <p:nvSpPr>
          <p:cNvPr id="15" name="Slide Number Placeholder 14"/>
          <p:cNvSpPr>
            <a:spLocks noGrp="1"/>
          </p:cNvSpPr>
          <p:nvPr>
            <p:ph type="sldNum" sz="quarter" idx="11"/>
          </p:nvPr>
        </p:nvSpPr>
        <p:spPr/>
        <p:txBody>
          <a:bodyPr/>
          <a:lstStyle/>
          <a:p>
            <a:pPr>
              <a:defRPr/>
            </a:pPr>
            <a:r>
              <a:rPr lang="en-US" smtClean="0"/>
              <a:t>Page </a:t>
            </a:r>
            <a:fld id="{1913FE45-FF94-7144-8FDD-D70A4DCF0C21}" type="slidenum">
              <a:rPr lang="en-US" smtClean="0"/>
              <a:pPr>
                <a:defRPr/>
              </a:pPr>
              <a:t>64</a:t>
            </a:fld>
            <a:endParaRPr lang="en-US"/>
          </a:p>
        </p:txBody>
      </p:sp>
      <p:sp>
        <p:nvSpPr>
          <p:cNvPr id="16" name="TextBox 15"/>
          <p:cNvSpPr txBox="1"/>
          <p:nvPr/>
        </p:nvSpPr>
        <p:spPr>
          <a:xfrm>
            <a:off x="609600" y="3352800"/>
            <a:ext cx="8305800" cy="2677656"/>
          </a:xfrm>
          <a:prstGeom prst="rect">
            <a:avLst/>
          </a:prstGeom>
          <a:noFill/>
        </p:spPr>
        <p:txBody>
          <a:bodyPr wrap="square" rtlCol="0">
            <a:spAutoFit/>
          </a:bodyPr>
          <a:lstStyle/>
          <a:p>
            <a:r>
              <a:rPr lang="en-US" sz="1400" dirty="0" smtClean="0"/>
              <a:t>MDM clusters</a:t>
            </a:r>
          </a:p>
          <a:p>
            <a:pPr marL="342900" indent="-342900" fontAlgn="base"/>
            <a:r>
              <a:rPr lang="en-US" sz="1400" dirty="0" smtClean="0"/>
              <a:t>Cluster1: YP_ID = 2304258 [1,2,3]</a:t>
            </a:r>
          </a:p>
          <a:p>
            <a:pPr fontAlgn="base"/>
            <a:r>
              <a:rPr lang="en-US" sz="1400" dirty="0" smtClean="0"/>
              <a:t>Standard Parking Corporation	(null)	(818) 956-5880</a:t>
            </a:r>
          </a:p>
          <a:p>
            <a:pPr fontAlgn="base"/>
            <a:r>
              <a:rPr lang="en-US" sz="1400" dirty="0" smtClean="0"/>
              <a:t>Cluster2: YP_ID = 8037494 [4,5,6,7]</a:t>
            </a:r>
            <a:endParaRPr lang="en-US" sz="1400" dirty="0" smtClean="0">
              <a:solidFill>
                <a:srgbClr val="4D4D4D"/>
              </a:solidFill>
              <a:latin typeface="Verdana" pitchFamily="-65" charset="0"/>
              <a:ea typeface="Arial" pitchFamily="-65" charset="0"/>
              <a:cs typeface="Arial" pitchFamily="-65" charset="0"/>
            </a:endParaRPr>
          </a:p>
          <a:p>
            <a:pPr fontAlgn="base"/>
            <a:r>
              <a:rPr lang="en-US" sz="1400" dirty="0" smtClean="0"/>
              <a:t>Standard Parking Corporation	330 N Brand Blvd	(818) 545-8560</a:t>
            </a:r>
          </a:p>
          <a:p>
            <a:pPr fontAlgn="base"/>
            <a:endParaRPr lang="en-US" sz="1400" dirty="0" smtClean="0"/>
          </a:p>
          <a:p>
            <a:pPr fontAlgn="base"/>
            <a:r>
              <a:rPr lang="en-US" sz="1400" dirty="0" smtClean="0"/>
              <a:t>Our cluster</a:t>
            </a:r>
          </a:p>
          <a:p>
            <a:pPr fontAlgn="base"/>
            <a:r>
              <a:rPr lang="en-US" sz="1400" dirty="0" smtClean="0"/>
              <a:t>Cluster1:</a:t>
            </a:r>
          </a:p>
          <a:p>
            <a:pPr fontAlgn="base"/>
            <a:r>
              <a:rPr lang="en-US" sz="1400" dirty="0" smtClean="0"/>
              <a:t>CLUSTER  REPRESENTATIVES={Standard Parking Corporation,  8189565880,  330 N BRAND BLVD}</a:t>
            </a:r>
          </a:p>
          <a:p>
            <a:pPr fontAlgn="base"/>
            <a:r>
              <a:rPr lang="en-US" sz="1400" dirty="0" smtClean="0"/>
              <a:t>  </a:t>
            </a:r>
            <a:r>
              <a:rPr lang="en-US" sz="1400" dirty="0" err="1" smtClean="0"/>
              <a:t>BUSINESS_NAME(s):Standard</a:t>
            </a:r>
            <a:r>
              <a:rPr lang="en-US" sz="1400" dirty="0" smtClean="0"/>
              <a:t> Parking Corp of </a:t>
            </a:r>
            <a:r>
              <a:rPr lang="en-US" sz="1400" dirty="0" err="1" smtClean="0"/>
              <a:t>Calif</a:t>
            </a:r>
            <a:r>
              <a:rPr lang="en-US" sz="1400" dirty="0" smtClean="0"/>
              <a:t>  |  Standard Parking  |  Standard Parking Corporation</a:t>
            </a:r>
          </a:p>
          <a:p>
            <a:pPr fontAlgn="base"/>
            <a:r>
              <a:rPr lang="en-US" sz="1400" dirty="0" smtClean="0"/>
              <a:t>  </a:t>
            </a:r>
            <a:r>
              <a:rPr lang="en-US" sz="1400" dirty="0" err="1" smtClean="0"/>
              <a:t>PHONE(s</a:t>
            </a:r>
            <a:r>
              <a:rPr lang="en-US" sz="1400" dirty="0" smtClean="0"/>
              <a:t>): 8189565880</a:t>
            </a:r>
          </a:p>
          <a:p>
            <a:pPr fontAlgn="base"/>
            <a:r>
              <a:rPr lang="en-US" sz="1400" dirty="0" smtClean="0"/>
              <a:t>  </a:t>
            </a:r>
            <a:r>
              <a:rPr lang="en-US" sz="1400" dirty="0" err="1" smtClean="0"/>
              <a:t>ADDRESS(es</a:t>
            </a:r>
            <a:r>
              <a:rPr lang="en-US" sz="1400" dirty="0" smtClean="0"/>
              <a:t>): 330 N BRAND BLVD</a:t>
            </a: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20" name="Rectangle 2"/>
          <p:cNvSpPr>
            <a:spLocks noGrp="1" noChangeArrowheads="1"/>
          </p:cNvSpPr>
          <p:nvPr>
            <p:ph type="title"/>
          </p:nvPr>
        </p:nvSpPr>
        <p:spPr/>
        <p:txBody>
          <a:bodyPr/>
          <a:lstStyle/>
          <a:p>
            <a:r>
              <a:rPr lang="en-US" dirty="0" smtClean="0">
                <a:ea typeface="ＭＳ Ｐゴシック" pitchFamily="-65" charset="-128"/>
                <a:cs typeface="ＭＳ Ｐゴシック" pitchFamily="-65" charset="-128"/>
              </a:rPr>
              <a:t>Example III (True Positive)</a:t>
            </a:r>
            <a:endParaRPr lang="en-US" dirty="0">
              <a:ea typeface="ＭＳ Ｐゴシック" pitchFamily="-65" charset="-128"/>
              <a:cs typeface="ＭＳ Ｐゴシック" pitchFamily="-65" charset="-128"/>
            </a:endParaRPr>
          </a:p>
        </p:txBody>
      </p:sp>
      <p:graphicFrame>
        <p:nvGraphicFramePr>
          <p:cNvPr id="6" name="Table 5"/>
          <p:cNvGraphicFramePr>
            <a:graphicFrameLocks noGrp="1"/>
          </p:cNvGraphicFramePr>
          <p:nvPr/>
        </p:nvGraphicFramePr>
        <p:xfrm>
          <a:off x="533400" y="1524001"/>
          <a:ext cx="8153399" cy="1925320"/>
        </p:xfrm>
        <a:graphic>
          <a:graphicData uri="http://schemas.openxmlformats.org/drawingml/2006/table">
            <a:tbl>
              <a:tblPr/>
              <a:tblGrid>
                <a:gridCol w="404363"/>
                <a:gridCol w="1049239"/>
                <a:gridCol w="565206"/>
                <a:gridCol w="2093968"/>
                <a:gridCol w="1659542"/>
                <a:gridCol w="2381081"/>
              </a:tblGrid>
              <a:tr h="215176">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FFFFFF"/>
                        </a:solidFill>
                        <a:effectLst/>
                        <a:latin typeface="Verdana" pitchFamily="-65" charset="0"/>
                        <a:ea typeface="Arial" pitchFamily="-65" charset="0"/>
                        <a:cs typeface="Arial" pitchFamily="-65"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Verdana" pitchFamily="-65" charset="0"/>
                          <a:ea typeface="Arial" pitchFamily="-65" charset="0"/>
                          <a:cs typeface="Arial" pitchFamily="-65" charset="0"/>
                        </a:rPr>
                        <a:t>SRC_ID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Verdana" pitchFamily="-65" charset="0"/>
                          <a:ea typeface="Arial" pitchFamily="-65" charset="0"/>
                          <a:cs typeface="Arial" pitchFamily="-65" charset="0"/>
                        </a:rPr>
                        <a:t>SRC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Verdana" pitchFamily="-65" charset="0"/>
                          <a:ea typeface="Arial" pitchFamily="-65" charset="0"/>
                          <a:cs typeface="Arial" pitchFamily="-65" charset="0"/>
                        </a:rPr>
                        <a:t>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Verdana" pitchFamily="-65" charset="0"/>
                          <a:ea typeface="Arial" pitchFamily="-65" charset="0"/>
                          <a:cs typeface="Arial" pitchFamily="-65" charset="0"/>
                        </a:rPr>
                        <a:t>PHONE#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Verdana" pitchFamily="-65" charset="0"/>
                          <a:ea typeface="Arial" pitchFamily="-65" charset="0"/>
                          <a:cs typeface="Arial" pitchFamily="-65" charset="0"/>
                        </a:rPr>
                        <a:t>ADDRESS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29504">
                <a:tc>
                  <a:txBody>
                    <a:bodyPr/>
                    <a:lstStyle/>
                    <a:p>
                      <a:pPr algn="l" fontAlgn="b"/>
                      <a:r>
                        <a:rPr lang="en-US" sz="1000" b="0" i="0" u="none" strike="noStrike" dirty="0">
                          <a:latin typeface="Verdana"/>
                        </a:rPr>
                        <a:t>1</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151827586</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dirty="0" smtClean="0">
                          <a:latin typeface="Verdana"/>
                        </a:rPr>
                        <a:t>D</a:t>
                      </a:r>
                      <a:endParaRPr lang="en-US" sz="1000" b="0" i="0" u="none" strike="noStrike" dirty="0">
                        <a:latin typeface="Verdana"/>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Brandwood Hotel</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8182443820</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33912 N BRAND BLVD</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r>
              <a:tr h="129504">
                <a:tc>
                  <a:txBody>
                    <a:bodyPr/>
                    <a:lstStyle/>
                    <a:p>
                      <a:pPr algn="l" fontAlgn="b"/>
                      <a:r>
                        <a:rPr lang="en-US" sz="1000" b="0" i="0" u="none" strike="noStrike">
                          <a:latin typeface="Verdana"/>
                        </a:rPr>
                        <a:t>2</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151827586</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dirty="0" smtClean="0">
                          <a:latin typeface="Verdana"/>
                        </a:rPr>
                        <a:t>A</a:t>
                      </a:r>
                      <a:endParaRPr lang="en-US" sz="1000" b="0" i="0" u="none" strike="noStrike" dirty="0">
                        <a:latin typeface="Verdana"/>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Brandwood Hotel</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8182443820</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3391  2 N BRAND BLVD   </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r>
              <a:tr h="129504">
                <a:tc>
                  <a:txBody>
                    <a:bodyPr/>
                    <a:lstStyle/>
                    <a:p>
                      <a:pPr algn="l" fontAlgn="b"/>
                      <a:r>
                        <a:rPr lang="en-US" sz="1000" b="0" i="0" u="none" strike="noStrike">
                          <a:latin typeface="Verdana"/>
                        </a:rPr>
                        <a:t>3</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245891</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CS</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Brentwood Hotel</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8182443820</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339 1/2 N BRAND BLVD</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r>
              <a:tr h="129504">
                <a:tc>
                  <a:txBody>
                    <a:bodyPr/>
                    <a:lstStyle/>
                    <a:p>
                      <a:pPr algn="l" fontAlgn="b"/>
                      <a:r>
                        <a:rPr lang="en-US" sz="1000" b="0" i="0" u="none" strike="noStrike">
                          <a:latin typeface="Verdana"/>
                        </a:rPr>
                        <a:t>4</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136879332</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dirty="0" smtClean="0">
                          <a:latin typeface="Verdana"/>
                        </a:rPr>
                        <a:t>D</a:t>
                      </a:r>
                      <a:endParaRPr lang="en-US" sz="1000" b="0" i="0" u="none" strike="noStrike" dirty="0">
                        <a:latin typeface="Verdana"/>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Brandwood Hotel</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8182443820</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339 1/2 N BRAND BLVD</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r>
              <a:tr h="129504">
                <a:tc>
                  <a:txBody>
                    <a:bodyPr/>
                    <a:lstStyle/>
                    <a:p>
                      <a:pPr algn="l" fontAlgn="b"/>
                      <a:r>
                        <a:rPr lang="en-US" sz="1000" b="0" i="0" u="none" strike="noStrike">
                          <a:latin typeface="Verdana"/>
                        </a:rPr>
                        <a:t>5</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12316985</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dirty="0" smtClean="0">
                          <a:latin typeface="Verdana"/>
                        </a:rPr>
                        <a:t>V</a:t>
                      </a:r>
                      <a:endParaRPr lang="en-US" sz="1000" b="0" i="0" u="none" strike="noStrike" dirty="0">
                        <a:latin typeface="Verdana"/>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Brandwood Hotel</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8182443820</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339 1/2 N BRAND BLVD</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r>
              <a:tr h="129504">
                <a:tc>
                  <a:txBody>
                    <a:bodyPr/>
                    <a:lstStyle/>
                    <a:p>
                      <a:pPr algn="l" fontAlgn="b"/>
                      <a:r>
                        <a:rPr lang="en-US" sz="1000" b="0" i="0" u="none" strike="noStrike">
                          <a:latin typeface="Verdana"/>
                        </a:rPr>
                        <a:t>6</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000" b="0" i="0" u="none" strike="noStrike">
                          <a:latin typeface="Verdana"/>
                        </a:rPr>
                        <a:t>37975338</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000" b="0" i="0" u="none" strike="noStrike" dirty="0" smtClean="0">
                          <a:latin typeface="Verdana"/>
                        </a:rPr>
                        <a:t>V</a:t>
                      </a:r>
                      <a:endParaRPr lang="en-US" sz="1000" b="0" i="0" u="none" strike="noStrike" dirty="0">
                        <a:latin typeface="Verdana"/>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000" b="0" i="0" u="none" strike="noStrike">
                          <a:latin typeface="Verdana"/>
                        </a:rPr>
                        <a:t>Brandwood Hotel</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000" b="0" i="0" u="none" strike="noStrike">
                          <a:latin typeface="Verdana"/>
                        </a:rPr>
                        <a:t>8182443820</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000" b="0" i="0" u="none" strike="noStrike">
                          <a:latin typeface="Verdana"/>
                        </a:rPr>
                        <a:t>339 1/2 N BRAND BLVD</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r>
              <a:tr h="129504">
                <a:tc>
                  <a:txBody>
                    <a:bodyPr/>
                    <a:lstStyle/>
                    <a:p>
                      <a:pPr algn="l" fontAlgn="b"/>
                      <a:r>
                        <a:rPr lang="en-US" sz="1000" b="0" i="0" u="none" strike="noStrike">
                          <a:latin typeface="Verdana"/>
                        </a:rPr>
                        <a:t>7</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136879332</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SP</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Brandwood Hotel</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8182443820</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339 1-2 N BRAND BL</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r>
              <a:tr h="129504">
                <a:tc>
                  <a:txBody>
                    <a:bodyPr/>
                    <a:lstStyle/>
                    <a:p>
                      <a:pPr algn="l" fontAlgn="b"/>
                      <a:r>
                        <a:rPr lang="en-US" sz="1000" b="0" i="0" u="none" strike="noStrike">
                          <a:latin typeface="Verdana"/>
                        </a:rPr>
                        <a:t>8</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000" b="0" i="0" u="none" strike="noStrike">
                          <a:latin typeface="Verdana"/>
                        </a:rPr>
                        <a:t>2031962</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000" b="0" i="0" u="none" strike="noStrike" dirty="0" smtClean="0">
                          <a:latin typeface="Verdana"/>
                        </a:rPr>
                        <a:t>A</a:t>
                      </a:r>
                      <a:endParaRPr lang="en-US" sz="1000" b="0" i="0" u="none" strike="noStrike" dirty="0">
                        <a:latin typeface="Verdana"/>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000" b="0" i="0" u="none" strike="noStrike">
                          <a:latin typeface="Verdana"/>
                        </a:rPr>
                        <a:t>Brandwood Hotel</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000" b="0" i="0" u="none" strike="noStrike">
                          <a:latin typeface="Verdana"/>
                        </a:rPr>
                        <a:t>8182443820</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000" b="0" i="0" u="none" strike="noStrike">
                          <a:latin typeface="Verdana"/>
                        </a:rPr>
                        <a:t>339 1/2 N BRAND BLVD</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r>
              <a:tr h="129504">
                <a:tc>
                  <a:txBody>
                    <a:bodyPr/>
                    <a:lstStyle/>
                    <a:p>
                      <a:pPr algn="l" fontAlgn="b"/>
                      <a:r>
                        <a:rPr lang="en-US" sz="1000" b="0" i="0" u="none" strike="noStrike">
                          <a:latin typeface="Verdana"/>
                        </a:rPr>
                        <a:t>9</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159061355</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dirty="0" smtClean="0">
                          <a:latin typeface="Verdana"/>
                        </a:rPr>
                        <a:t>A</a:t>
                      </a:r>
                      <a:endParaRPr lang="en-US" sz="1000" b="0" i="0" u="none" strike="noStrike" dirty="0">
                        <a:latin typeface="Verdana"/>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dirty="0" err="1">
                          <a:latin typeface="Verdana"/>
                        </a:rPr>
                        <a:t>Brandwood</a:t>
                      </a:r>
                      <a:r>
                        <a:rPr lang="en-US" sz="1000" b="0" i="0" u="none" strike="noStrike" dirty="0">
                          <a:latin typeface="Verdana"/>
                        </a:rPr>
                        <a:t> Hotel</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8182443820</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000" b="0" i="0" u="none" strike="noStrike">
                          <a:latin typeface="Verdana"/>
                        </a:rPr>
                        <a:t>302 N BRAND BLVD</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r>
              <a:tr h="150800">
                <a:tc>
                  <a:txBody>
                    <a:bodyPr/>
                    <a:lstStyle/>
                    <a:p>
                      <a:pPr algn="l" fontAlgn="b"/>
                      <a:r>
                        <a:rPr lang="en-US" sz="1000" b="0" i="0" u="none" strike="noStrike">
                          <a:latin typeface="Verdana"/>
                        </a:rPr>
                        <a:t>10</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000" b="0" i="0" u="none" strike="noStrike" dirty="0">
                          <a:latin typeface="Verdana"/>
                        </a:rPr>
                        <a:t>159061355</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000" b="0" i="0" u="none" strike="noStrike" dirty="0" smtClean="0">
                          <a:latin typeface="Verdana"/>
                        </a:rPr>
                        <a:t>A</a:t>
                      </a:r>
                      <a:endParaRPr lang="en-US" sz="1000" b="0" i="0" u="none" strike="noStrike" dirty="0">
                        <a:latin typeface="Verdana"/>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000" b="0" i="0" u="none" strike="noStrike">
                          <a:latin typeface="Verdana"/>
                        </a:rPr>
                        <a:t>Brandwood Hotel</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000" b="0" i="0" u="none" strike="noStrike">
                          <a:latin typeface="Verdana"/>
                        </a:rPr>
                        <a:t>8182443820</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000" b="0" i="0" u="none" strike="noStrike" dirty="0">
                          <a:latin typeface="Verdana"/>
                        </a:rPr>
                        <a:t>302 N BRAND BLVD</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r>
            </a:tbl>
          </a:graphicData>
        </a:graphic>
      </p:graphicFrame>
      <p:sp>
        <p:nvSpPr>
          <p:cNvPr id="15" name="Slide Number Placeholder 14"/>
          <p:cNvSpPr>
            <a:spLocks noGrp="1"/>
          </p:cNvSpPr>
          <p:nvPr>
            <p:ph type="sldNum" sz="quarter" idx="11"/>
          </p:nvPr>
        </p:nvSpPr>
        <p:spPr/>
        <p:txBody>
          <a:bodyPr/>
          <a:lstStyle/>
          <a:p>
            <a:pPr>
              <a:defRPr/>
            </a:pPr>
            <a:r>
              <a:rPr lang="en-US" smtClean="0"/>
              <a:t>Page </a:t>
            </a:r>
            <a:fld id="{1913FE45-FF94-7144-8FDD-D70A4DCF0C21}" type="slidenum">
              <a:rPr lang="en-US" smtClean="0"/>
              <a:pPr>
                <a:defRPr/>
              </a:pPr>
              <a:t>65</a:t>
            </a:fld>
            <a:endParaRPr lang="en-US"/>
          </a:p>
        </p:txBody>
      </p:sp>
      <p:sp>
        <p:nvSpPr>
          <p:cNvPr id="16" name="TextBox 15"/>
          <p:cNvSpPr txBox="1"/>
          <p:nvPr/>
        </p:nvSpPr>
        <p:spPr>
          <a:xfrm>
            <a:off x="609600" y="3657600"/>
            <a:ext cx="8305800" cy="3108543"/>
          </a:xfrm>
          <a:prstGeom prst="rect">
            <a:avLst/>
          </a:prstGeom>
          <a:noFill/>
        </p:spPr>
        <p:txBody>
          <a:bodyPr wrap="square" rtlCol="0">
            <a:spAutoFit/>
          </a:bodyPr>
          <a:lstStyle/>
          <a:p>
            <a:r>
              <a:rPr lang="en-US" sz="1400" dirty="0" smtClean="0"/>
              <a:t>MDM clusters</a:t>
            </a:r>
          </a:p>
          <a:p>
            <a:pPr marL="342900" indent="-342900" fontAlgn="base"/>
            <a:r>
              <a:rPr lang="en-US" sz="1400" dirty="0" smtClean="0"/>
              <a:t>Cluster1: YP_ID = 20464165 [1,2]</a:t>
            </a:r>
          </a:p>
          <a:p>
            <a:pPr fontAlgn="base"/>
            <a:r>
              <a:rPr lang="en-US" sz="1400" dirty="0" err="1" smtClean="0"/>
              <a:t>Brandwood</a:t>
            </a:r>
            <a:r>
              <a:rPr lang="en-US" sz="1400" dirty="0" smtClean="0"/>
              <a:t> Hotel	(null)	(818) 244-3820</a:t>
            </a:r>
          </a:p>
          <a:p>
            <a:pPr fontAlgn="base"/>
            <a:r>
              <a:rPr lang="en-US" sz="1400" dirty="0" smtClean="0"/>
              <a:t>Cluster2: YP_ID = 1045190 [3,4,5,6,7,8]</a:t>
            </a:r>
            <a:endParaRPr lang="en-US" sz="1400" dirty="0" smtClean="0">
              <a:solidFill>
                <a:srgbClr val="4D4D4D"/>
              </a:solidFill>
              <a:latin typeface="Verdana" pitchFamily="-65" charset="0"/>
              <a:ea typeface="Arial" pitchFamily="-65" charset="0"/>
              <a:cs typeface="Arial" pitchFamily="-65" charset="0"/>
            </a:endParaRPr>
          </a:p>
          <a:p>
            <a:pPr fontAlgn="base"/>
            <a:r>
              <a:rPr lang="en-US" sz="1400" dirty="0" err="1" smtClean="0"/>
              <a:t>Brandwood</a:t>
            </a:r>
            <a:r>
              <a:rPr lang="en-US" sz="1400" dirty="0" smtClean="0"/>
              <a:t> Hotel	 339 1/2 N Brand Blvd	(818) 244-3820</a:t>
            </a:r>
          </a:p>
          <a:p>
            <a:pPr fontAlgn="base"/>
            <a:r>
              <a:rPr lang="en-US" sz="1400" dirty="0" smtClean="0"/>
              <a:t>Cluster3: YP_ID = 17959938 [9,10]</a:t>
            </a:r>
          </a:p>
          <a:p>
            <a:pPr fontAlgn="base"/>
            <a:r>
              <a:rPr lang="en-US" sz="1400" dirty="0" err="1" smtClean="0"/>
              <a:t>Brandwood</a:t>
            </a:r>
            <a:r>
              <a:rPr lang="en-US" sz="1400" dirty="0" smtClean="0"/>
              <a:t> Hotel	 302 N Brand Blvd	(818) 244-3820</a:t>
            </a:r>
          </a:p>
          <a:p>
            <a:pPr fontAlgn="base"/>
            <a:endParaRPr lang="en-US" sz="1400" dirty="0" smtClean="0"/>
          </a:p>
          <a:p>
            <a:pPr fontAlgn="base"/>
            <a:r>
              <a:rPr lang="en-US" sz="1400" dirty="0" smtClean="0"/>
              <a:t>Our cluster</a:t>
            </a:r>
          </a:p>
          <a:p>
            <a:pPr fontAlgn="base"/>
            <a:r>
              <a:rPr lang="en-US" sz="1400" dirty="0" smtClean="0"/>
              <a:t>Cluster1:</a:t>
            </a:r>
          </a:p>
          <a:p>
            <a:pPr fontAlgn="base"/>
            <a:r>
              <a:rPr lang="en-US" sz="1400" dirty="0" smtClean="0"/>
              <a:t>CLUSTER  REPRESENTATIVES={</a:t>
            </a:r>
            <a:r>
              <a:rPr lang="en-US" sz="1400" dirty="0" err="1" smtClean="0"/>
              <a:t>Brandwood</a:t>
            </a:r>
            <a:r>
              <a:rPr lang="en-US" sz="1400" dirty="0" smtClean="0"/>
              <a:t> Hotel,	8182443820,	339 1/2 N BRAND BLVD}</a:t>
            </a:r>
          </a:p>
          <a:p>
            <a:pPr fontAlgn="base"/>
            <a:r>
              <a:rPr lang="en-US" sz="1400" dirty="0" smtClean="0"/>
              <a:t>  </a:t>
            </a:r>
            <a:r>
              <a:rPr lang="en-US" sz="1400" dirty="0" err="1" smtClean="0"/>
              <a:t>BUSINESS_NAME(s</a:t>
            </a:r>
            <a:r>
              <a:rPr lang="en-US" sz="1400" dirty="0" smtClean="0"/>
              <a:t>): </a:t>
            </a:r>
            <a:r>
              <a:rPr lang="en-US" sz="1400" dirty="0" err="1" smtClean="0"/>
              <a:t>Brandwood</a:t>
            </a:r>
            <a:r>
              <a:rPr lang="en-US" sz="1400" dirty="0" smtClean="0"/>
              <a:t> </a:t>
            </a:r>
            <a:r>
              <a:rPr lang="en-US" sz="1400" dirty="0" err="1" smtClean="0"/>
              <a:t>Hotel|Brentwood</a:t>
            </a:r>
            <a:r>
              <a:rPr lang="en-US" sz="1400" dirty="0" smtClean="0"/>
              <a:t> Hotel</a:t>
            </a:r>
          </a:p>
          <a:p>
            <a:pPr fontAlgn="base"/>
            <a:r>
              <a:rPr lang="en-US" sz="1400" dirty="0" smtClean="0"/>
              <a:t>  PHONE(s):8182443820</a:t>
            </a:r>
          </a:p>
          <a:p>
            <a:pPr fontAlgn="base"/>
            <a:r>
              <a:rPr lang="en-US" sz="1400" dirty="0" smtClean="0"/>
              <a:t>  ADDRESS(es): 33912 N BRAND BLVD|3391  2 N BRAND BLVD|339 1/2 N BRAND BLVD|339 1-2 N BRAND BL</a:t>
            </a: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20" name="Rectangle 2"/>
          <p:cNvSpPr>
            <a:spLocks noGrp="1" noChangeArrowheads="1"/>
          </p:cNvSpPr>
          <p:nvPr>
            <p:ph type="title"/>
          </p:nvPr>
        </p:nvSpPr>
        <p:spPr/>
        <p:txBody>
          <a:bodyPr/>
          <a:lstStyle/>
          <a:p>
            <a:r>
              <a:rPr lang="en-US" dirty="0" smtClean="0">
                <a:ea typeface="ＭＳ Ｐゴシック" pitchFamily="-65" charset="-128"/>
                <a:cs typeface="ＭＳ Ｐゴシック" pitchFamily="-65" charset="-128"/>
              </a:rPr>
              <a:t>Example IV (False Positive)</a:t>
            </a:r>
            <a:endParaRPr lang="en-US" dirty="0">
              <a:ea typeface="ＭＳ Ｐゴシック" pitchFamily="-65" charset="-128"/>
              <a:cs typeface="ＭＳ Ｐゴシック" pitchFamily="-65" charset="-128"/>
            </a:endParaRPr>
          </a:p>
        </p:txBody>
      </p:sp>
      <p:graphicFrame>
        <p:nvGraphicFramePr>
          <p:cNvPr id="6" name="Table 5"/>
          <p:cNvGraphicFramePr>
            <a:graphicFrameLocks noGrp="1"/>
          </p:cNvGraphicFramePr>
          <p:nvPr/>
        </p:nvGraphicFramePr>
        <p:xfrm>
          <a:off x="533400" y="1524001"/>
          <a:ext cx="8280498" cy="4130040"/>
        </p:xfrm>
        <a:graphic>
          <a:graphicData uri="http://schemas.openxmlformats.org/drawingml/2006/table">
            <a:tbl>
              <a:tblPr/>
              <a:tblGrid>
                <a:gridCol w="404363"/>
                <a:gridCol w="1176338"/>
                <a:gridCol w="565206"/>
                <a:gridCol w="2093968"/>
                <a:gridCol w="1659542"/>
                <a:gridCol w="2381081"/>
              </a:tblGrid>
              <a:tr h="215176">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FFFFFF"/>
                        </a:solidFill>
                        <a:effectLst/>
                        <a:latin typeface="Verdana" pitchFamily="-65" charset="0"/>
                        <a:ea typeface="Arial" pitchFamily="-65" charset="0"/>
                        <a:cs typeface="Arial" pitchFamily="-65"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Verdana" pitchFamily="-65" charset="0"/>
                          <a:ea typeface="Arial" pitchFamily="-65" charset="0"/>
                          <a:cs typeface="Arial" pitchFamily="-65" charset="0"/>
                        </a:rPr>
                        <a:t>SRC_ID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Verdana" pitchFamily="-65" charset="0"/>
                          <a:ea typeface="Arial" pitchFamily="-65" charset="0"/>
                          <a:cs typeface="Arial" pitchFamily="-65" charset="0"/>
                        </a:rPr>
                        <a:t>SRC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Verdana" pitchFamily="-65" charset="0"/>
                          <a:ea typeface="Arial" pitchFamily="-65" charset="0"/>
                          <a:cs typeface="Arial" pitchFamily="-65" charset="0"/>
                        </a:rPr>
                        <a:t>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Verdana" pitchFamily="-65" charset="0"/>
                          <a:ea typeface="Arial" pitchFamily="-65" charset="0"/>
                          <a:cs typeface="Arial" pitchFamily="-65" charset="0"/>
                        </a:rPr>
                        <a:t>PHONE#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Verdana" pitchFamily="-65" charset="0"/>
                          <a:ea typeface="Arial" pitchFamily="-65" charset="0"/>
                          <a:cs typeface="Arial" pitchFamily="-65" charset="0"/>
                        </a:rPr>
                        <a:t>ADDRESS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29504">
                <a:tc>
                  <a:txBody>
                    <a:bodyPr/>
                    <a:lstStyle/>
                    <a:p>
                      <a:pPr algn="l" fontAlgn="b"/>
                      <a:r>
                        <a:rPr lang="en-US" sz="1000" b="0" i="0" u="none" strike="noStrike" dirty="0">
                          <a:latin typeface="Verdana"/>
                        </a:rPr>
                        <a:t>1</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dirty="0">
                          <a:solidFill>
                            <a:srgbClr val="000000"/>
                          </a:solidFill>
                          <a:latin typeface="Calibri"/>
                        </a:rPr>
                        <a:t>247195</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dirty="0">
                          <a:solidFill>
                            <a:srgbClr val="000000"/>
                          </a:solidFill>
                          <a:latin typeface="Calibri"/>
                        </a:rPr>
                        <a:t>CS</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dirty="0">
                          <a:solidFill>
                            <a:srgbClr val="000000"/>
                          </a:solidFill>
                          <a:latin typeface="Calibri"/>
                        </a:rPr>
                        <a:t>Gwynn Allen Chevrolet</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dirty="0">
                          <a:solidFill>
                            <a:srgbClr val="000000"/>
                          </a:solidFill>
                          <a:latin typeface="Calibri"/>
                        </a:rPr>
                        <a:t>(818) 240-5720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dirty="0">
                          <a:solidFill>
                            <a:srgbClr val="000000"/>
                          </a:solidFill>
                          <a:latin typeface="Calibri"/>
                        </a:rPr>
                        <a:t>1400 S BRAND BLVD</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r>
              <a:tr h="129504">
                <a:tc>
                  <a:txBody>
                    <a:bodyPr/>
                    <a:lstStyle/>
                    <a:p>
                      <a:pPr algn="l" fontAlgn="b"/>
                      <a:r>
                        <a:rPr lang="en-US" sz="1000" b="0" i="0" u="none" strike="noStrike">
                          <a:latin typeface="Verdana"/>
                        </a:rPr>
                        <a:t>2</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dirty="0">
                          <a:solidFill>
                            <a:srgbClr val="000000"/>
                          </a:solidFill>
                          <a:latin typeface="Calibri"/>
                        </a:rPr>
                        <a:t>24963507</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VLT</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Allen Gwynn Chevrolet</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(818) 240-5720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dirty="0">
                          <a:solidFill>
                            <a:srgbClr val="000000"/>
                          </a:solidFill>
                          <a:latin typeface="Calibri"/>
                        </a:rPr>
                        <a:t>1400 S BRAND BLVD</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r>
              <a:tr h="129504">
                <a:tc>
                  <a:txBody>
                    <a:bodyPr/>
                    <a:lstStyle/>
                    <a:p>
                      <a:pPr algn="l" fontAlgn="b"/>
                      <a:r>
                        <a:rPr lang="en-US" sz="1000" b="0" i="0" u="none" strike="noStrike">
                          <a:latin typeface="Verdana"/>
                        </a:rPr>
                        <a:t>3</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dirty="0">
                          <a:solidFill>
                            <a:srgbClr val="000000"/>
                          </a:solidFill>
                          <a:latin typeface="Calibri"/>
                        </a:rPr>
                        <a:t>25807138</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VLT</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Allen Gwynn Chevrolet</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(818) 551-7266</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dirty="0">
                          <a:solidFill>
                            <a:srgbClr val="000000"/>
                          </a:solidFill>
                          <a:latin typeface="Calibri"/>
                        </a:rPr>
                        <a:t>1400 S BRAND BLVD</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r>
              <a:tr h="129504">
                <a:tc>
                  <a:txBody>
                    <a:bodyPr/>
                    <a:lstStyle/>
                    <a:p>
                      <a:pPr algn="l" fontAlgn="b"/>
                      <a:r>
                        <a:rPr lang="en-US" sz="1000" b="0" i="0" u="none" strike="noStrike">
                          <a:latin typeface="Verdana"/>
                        </a:rPr>
                        <a:t>4</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dirty="0">
                          <a:solidFill>
                            <a:srgbClr val="000000"/>
                          </a:solidFill>
                          <a:latin typeface="Calibri"/>
                        </a:rPr>
                        <a:t>147986010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SP</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Allen Gwynn Chevrolet</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(818) 241-0440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dirty="0">
                          <a:solidFill>
                            <a:srgbClr val="000000"/>
                          </a:solidFill>
                          <a:latin typeface="Calibri"/>
                        </a:rPr>
                        <a:t>1400 S BRAND BLVD</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r>
              <a:tr h="129504">
                <a:tc>
                  <a:txBody>
                    <a:bodyPr/>
                    <a:lstStyle/>
                    <a:p>
                      <a:pPr algn="l" fontAlgn="b"/>
                      <a:r>
                        <a:rPr lang="en-US" sz="1000" b="0" i="0" u="none" strike="noStrike" dirty="0">
                          <a:latin typeface="Verdana"/>
                        </a:rPr>
                        <a:t>5</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dirty="0">
                          <a:solidFill>
                            <a:srgbClr val="000000"/>
                          </a:solidFill>
                          <a:latin typeface="Calibri"/>
                        </a:rPr>
                        <a:t>147986009</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SP</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Allen Gwynn Chevrolet</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(818) 240-2878</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dirty="0">
                          <a:solidFill>
                            <a:srgbClr val="000000"/>
                          </a:solidFill>
                          <a:latin typeface="Calibri"/>
                        </a:rPr>
                        <a:t>1400 S BRAND BLVD</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r>
              <a:tr h="129504">
                <a:tc>
                  <a:txBody>
                    <a:bodyPr/>
                    <a:lstStyle/>
                    <a:p>
                      <a:pPr algn="l" fontAlgn="b"/>
                      <a:r>
                        <a:rPr lang="en-US" sz="1000" b="0" i="0" u="none" strike="noStrike">
                          <a:latin typeface="Verdana"/>
                        </a:rPr>
                        <a:t>6</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a:solidFill>
                            <a:srgbClr val="000000"/>
                          </a:solidFill>
                          <a:latin typeface="Calibri"/>
                        </a:rPr>
                        <a:t>200901140JPMW61</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CMR</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Allen Gwynn Chevrolet</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(888) 799-7733</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1400 S BRAND BLVD</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r>
              <a:tr h="129504">
                <a:tc>
                  <a:txBody>
                    <a:bodyPr/>
                    <a:lstStyle/>
                    <a:p>
                      <a:pPr algn="l" fontAlgn="b"/>
                      <a:r>
                        <a:rPr lang="en-US" sz="1000" b="0" i="0" u="none" strike="noStrike">
                          <a:latin typeface="Verdana"/>
                        </a:rPr>
                        <a:t>7</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dirty="0">
                          <a:solidFill>
                            <a:srgbClr val="000000"/>
                          </a:solidFill>
                          <a:latin typeface="Calibri"/>
                        </a:rPr>
                        <a:t>37977470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VLT</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Chevrolet Authorized Sales &amp; Service Allen Gwynn Chevrolet</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(818) 551-7266</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dirty="0">
                          <a:solidFill>
                            <a:srgbClr val="000000"/>
                          </a:solidFill>
                          <a:latin typeface="Calibri"/>
                        </a:rPr>
                        <a:t>1400 S BRAND BLVD</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r>
              <a:tr h="129504">
                <a:tc>
                  <a:txBody>
                    <a:bodyPr/>
                    <a:lstStyle/>
                    <a:p>
                      <a:pPr algn="l" fontAlgn="b"/>
                      <a:r>
                        <a:rPr lang="en-US" sz="1000" b="0" i="0" u="none" strike="noStrike">
                          <a:latin typeface="Verdana"/>
                        </a:rPr>
                        <a:t>8</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a:solidFill>
                            <a:srgbClr val="000000"/>
                          </a:solidFill>
                          <a:latin typeface="Calibri"/>
                        </a:rPr>
                        <a:t>22779608</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VLT</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Chevrolet Authorized Sales &amp; Service /Allen Gwynn Chevrolet</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(818) 551-7266</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a:solidFill>
                            <a:srgbClr val="000000"/>
                          </a:solidFill>
                          <a:latin typeface="Calibri"/>
                        </a:rPr>
                        <a:t>1400 S BRAND BLVD</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r>
              <a:tr h="129504">
                <a:tc>
                  <a:txBody>
                    <a:bodyPr/>
                    <a:lstStyle/>
                    <a:p>
                      <a:pPr algn="l" fontAlgn="b"/>
                      <a:r>
                        <a:rPr lang="en-US" sz="1000" b="0" i="0" u="none" strike="noStrike">
                          <a:latin typeface="Verdana"/>
                        </a:rPr>
                        <a:t>9</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dirty="0">
                          <a:solidFill>
                            <a:srgbClr val="000000"/>
                          </a:solidFill>
                          <a:latin typeface="Calibri"/>
                        </a:rPr>
                        <a:t>12319256</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VLT</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Gwynn Allen Chevrolet</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(818) 240-5720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1400 S BRAND BLVD</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r>
              <a:tr h="150800">
                <a:tc>
                  <a:txBody>
                    <a:bodyPr/>
                    <a:lstStyle/>
                    <a:p>
                      <a:pPr algn="l" fontAlgn="b"/>
                      <a:r>
                        <a:rPr lang="en-US" sz="1000" b="0" i="0" u="none" strike="noStrike">
                          <a:latin typeface="Verdana"/>
                        </a:rPr>
                        <a:t>10</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a:solidFill>
                            <a:srgbClr val="000000"/>
                          </a:solidFill>
                          <a:latin typeface="Calibri"/>
                        </a:rPr>
                        <a:t>12319255</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VLT</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Chevrolet Authorized Sales &amp; Service</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(818) 240-5720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a:solidFill>
                            <a:srgbClr val="000000"/>
                          </a:solidFill>
                          <a:latin typeface="Calibri"/>
                        </a:rPr>
                        <a:t>1400 S BRAND BLVD</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r>
              <a:tr h="150800">
                <a:tc>
                  <a:txBody>
                    <a:bodyPr/>
                    <a:lstStyle/>
                    <a:p>
                      <a:pPr algn="l" fontAlgn="b"/>
                      <a:r>
                        <a:rPr lang="en-US" sz="1000" b="0" i="0" u="none" strike="noStrike" dirty="0" smtClean="0">
                          <a:latin typeface="Verdana"/>
                        </a:rPr>
                        <a:t>11</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a:solidFill>
                            <a:srgbClr val="000000"/>
                          </a:solidFill>
                          <a:latin typeface="Calibri"/>
                        </a:rPr>
                        <a:t>144348375</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SP</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Chevy Authorized Sales &amp; Service</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(818) 551-7266</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1400 S BRAND BLVD</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r>
              <a:tr h="150800">
                <a:tc>
                  <a:txBody>
                    <a:bodyPr/>
                    <a:lstStyle/>
                    <a:p>
                      <a:pPr algn="l" fontAlgn="b"/>
                      <a:r>
                        <a:rPr lang="en-US" sz="1000" b="0" i="0" u="none" strike="noStrike" dirty="0" smtClean="0">
                          <a:latin typeface="Verdana"/>
                        </a:rPr>
                        <a:t>12</a:t>
                      </a:r>
                      <a:endParaRPr lang="en-US" sz="1000" b="0" i="0" u="none" strike="noStrike" dirty="0">
                        <a:latin typeface="Verdana"/>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a:solidFill>
                            <a:srgbClr val="000000"/>
                          </a:solidFill>
                          <a:latin typeface="Calibri"/>
                        </a:rPr>
                        <a:t>85774433</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SP</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Chevy Authorized Sales &amp; Service</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(818) 551-7266</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a:solidFill>
                            <a:srgbClr val="000000"/>
                          </a:solidFill>
                          <a:latin typeface="Calibri"/>
                        </a:rPr>
                        <a:t>1400 S BRAND BLVD</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r>
              <a:tr h="150800">
                <a:tc>
                  <a:txBody>
                    <a:bodyPr/>
                    <a:lstStyle/>
                    <a:p>
                      <a:pPr algn="l" fontAlgn="b"/>
                      <a:r>
                        <a:rPr lang="en-US" sz="1000" b="0" i="0" u="none" strike="noStrike" dirty="0" smtClean="0">
                          <a:latin typeface="Verdana"/>
                        </a:rPr>
                        <a:t>13</a:t>
                      </a:r>
                      <a:endParaRPr lang="en-US" sz="1000" b="0" i="0" u="none" strike="noStrike" dirty="0">
                        <a:latin typeface="Verdana"/>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a:solidFill>
                            <a:srgbClr val="000000"/>
                          </a:solidFill>
                          <a:latin typeface="Calibri"/>
                        </a:rPr>
                        <a:t>67270550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AMA</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Allen Gwynn Chevrolet</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(818) 240-0000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1400 S BRAND BLVD</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r>
              <a:tr h="150800">
                <a:tc>
                  <a:txBody>
                    <a:bodyPr/>
                    <a:lstStyle/>
                    <a:p>
                      <a:pPr algn="l" fontAlgn="b"/>
                      <a:r>
                        <a:rPr lang="en-US" sz="1000" b="0" i="0" u="none" strike="noStrike" dirty="0" smtClean="0">
                          <a:latin typeface="Verdana"/>
                        </a:rPr>
                        <a:t>14</a:t>
                      </a:r>
                      <a:endParaRPr lang="en-US" sz="1000" b="0" i="0" u="none" strike="noStrike" dirty="0">
                        <a:latin typeface="Verdana"/>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22779606</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VLT</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Allen Gwynn Chevrolet</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(818) 551-7266</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1400 S BRAND BLVD</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r>
              <a:tr h="150800">
                <a:tc>
                  <a:txBody>
                    <a:bodyPr/>
                    <a:lstStyle/>
                    <a:p>
                      <a:pPr algn="l" fontAlgn="b"/>
                      <a:r>
                        <a:rPr lang="en-US" sz="1000" b="0" i="0" u="none" strike="noStrike" dirty="0" smtClean="0">
                          <a:latin typeface="Verdana"/>
                        </a:rPr>
                        <a:t>15</a:t>
                      </a:r>
                      <a:endParaRPr lang="en-US" sz="1000" b="0" i="0" u="none" strike="noStrike" dirty="0">
                        <a:latin typeface="Verdana"/>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a:solidFill>
                            <a:srgbClr val="000000"/>
                          </a:solidFill>
                          <a:latin typeface="Calibri"/>
                        </a:rPr>
                        <a:t>21348765</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VLT</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Allen Gwynn Chevrolet</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(818) 242-2232</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a:solidFill>
                            <a:srgbClr val="000000"/>
                          </a:solidFill>
                          <a:latin typeface="Calibri"/>
                        </a:rPr>
                        <a:t>1400 S BRAND BLVD</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r>
              <a:tr h="150800">
                <a:tc>
                  <a:txBody>
                    <a:bodyPr/>
                    <a:lstStyle/>
                    <a:p>
                      <a:pPr algn="l" fontAlgn="b"/>
                      <a:r>
                        <a:rPr lang="en-US" sz="1000" b="0" i="0" u="none" strike="noStrike" dirty="0" smtClean="0">
                          <a:latin typeface="Verdana"/>
                        </a:rPr>
                        <a:t>16</a:t>
                      </a:r>
                      <a:endParaRPr lang="en-US" sz="1000" b="0" i="0" u="none" strike="noStrike" dirty="0">
                        <a:latin typeface="Verdana"/>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a:solidFill>
                            <a:srgbClr val="000000"/>
                          </a:solidFill>
                          <a:latin typeface="Calibri"/>
                        </a:rPr>
                        <a:t>12319301</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VLT</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Allen Gwynn Chevrolet</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(818) 240-0000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a:solidFill>
                            <a:srgbClr val="000000"/>
                          </a:solidFill>
                          <a:latin typeface="Calibri"/>
                        </a:rPr>
                        <a:t>1400 S BRAND BLVD</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r>
              <a:tr h="150800">
                <a:tc>
                  <a:txBody>
                    <a:bodyPr/>
                    <a:lstStyle/>
                    <a:p>
                      <a:pPr algn="l" fontAlgn="b"/>
                      <a:r>
                        <a:rPr lang="en-US" sz="1000" b="0" i="0" u="none" strike="noStrike" dirty="0" smtClean="0">
                          <a:latin typeface="Verdana"/>
                        </a:rPr>
                        <a:t>17</a:t>
                      </a:r>
                      <a:endParaRPr lang="en-US" sz="1000" b="0" i="0" u="none" strike="noStrike" dirty="0">
                        <a:latin typeface="Verdana"/>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a:solidFill>
                            <a:srgbClr val="000000"/>
                          </a:solidFill>
                          <a:latin typeface="Calibri"/>
                        </a:rPr>
                        <a:t>147049159</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SP</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Allen Gwynn Chevrolet</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(818) 242-2232</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1400 S BRAND BL</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r>
              <a:tr h="150800">
                <a:tc>
                  <a:txBody>
                    <a:bodyPr/>
                    <a:lstStyle/>
                    <a:p>
                      <a:pPr algn="l" fontAlgn="b"/>
                      <a:r>
                        <a:rPr lang="en-US" sz="1000" b="0" i="0" u="none" strike="noStrike" dirty="0" smtClean="0">
                          <a:latin typeface="Verdana"/>
                        </a:rPr>
                        <a:t>18</a:t>
                      </a:r>
                      <a:endParaRPr lang="en-US" sz="1000" b="0" i="0" u="none" strike="noStrike" dirty="0">
                        <a:latin typeface="Verdana"/>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a:solidFill>
                            <a:srgbClr val="000000"/>
                          </a:solidFill>
                          <a:latin typeface="Calibri"/>
                        </a:rPr>
                        <a:t>147137314</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SP</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Allen Gwynn Chevrolet</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(818) 240-5720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a:solidFill>
                            <a:srgbClr val="000000"/>
                          </a:solidFill>
                          <a:latin typeface="Calibri"/>
                        </a:rPr>
                        <a:t>1400 S BRAND BL</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r>
              <a:tr h="150800">
                <a:tc>
                  <a:txBody>
                    <a:bodyPr/>
                    <a:lstStyle/>
                    <a:p>
                      <a:pPr algn="l" fontAlgn="b"/>
                      <a:r>
                        <a:rPr lang="en-US" sz="1000" b="0" i="0" u="none" strike="noStrike" dirty="0" smtClean="0">
                          <a:latin typeface="Verdana"/>
                        </a:rPr>
                        <a:t>19</a:t>
                      </a:r>
                      <a:endParaRPr lang="en-US" sz="1000" b="0" i="0" u="none" strike="noStrike" dirty="0">
                        <a:latin typeface="Verdana"/>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a:solidFill>
                            <a:srgbClr val="000000"/>
                          </a:solidFill>
                          <a:latin typeface="Calibri"/>
                        </a:rPr>
                        <a:t>42595980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CS</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Chevrolet-Allen Gwynn</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(818) 240-5612</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a:solidFill>
                            <a:srgbClr val="000000"/>
                          </a:solidFill>
                          <a:latin typeface="Calibri"/>
                        </a:rPr>
                        <a:t>1400 S BRAND BLVD</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r>
              <a:tr h="150800">
                <a:tc>
                  <a:txBody>
                    <a:bodyPr/>
                    <a:lstStyle/>
                    <a:p>
                      <a:pPr algn="l" fontAlgn="b"/>
                      <a:r>
                        <a:rPr lang="en-US" sz="1000" b="0" i="0" u="none" strike="noStrike" dirty="0" smtClean="0">
                          <a:latin typeface="Verdana"/>
                        </a:rPr>
                        <a:t>20</a:t>
                      </a:r>
                      <a:endParaRPr lang="en-US" sz="1000" b="0" i="0" u="none" strike="noStrike" dirty="0">
                        <a:latin typeface="Verdana"/>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a:solidFill>
                            <a:srgbClr val="000000"/>
                          </a:solidFill>
                          <a:latin typeface="Calibri"/>
                        </a:rPr>
                        <a:t>19561543</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SP</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Chevrolet-Allen Gwynn</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(818) 240-5612</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a:solidFill>
                            <a:srgbClr val="000000"/>
                          </a:solidFill>
                          <a:latin typeface="Calibri"/>
                        </a:rPr>
                        <a:t>1400 S BRAND BLVD</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r>
              <a:tr h="150800">
                <a:tc>
                  <a:txBody>
                    <a:bodyPr/>
                    <a:lstStyle/>
                    <a:p>
                      <a:pPr algn="l" fontAlgn="b"/>
                      <a:r>
                        <a:rPr lang="en-US" sz="1000" b="0" i="0" u="none" strike="noStrike" dirty="0" smtClean="0">
                          <a:latin typeface="Verdana"/>
                        </a:rPr>
                        <a:t>21</a:t>
                      </a:r>
                      <a:endParaRPr lang="en-US" sz="1000" b="0" i="0" u="none" strike="noStrike" dirty="0">
                        <a:latin typeface="Verdana"/>
                      </a:endParaRP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a:solidFill>
                            <a:srgbClr val="000000"/>
                          </a:solidFill>
                          <a:latin typeface="Calibri"/>
                        </a:rPr>
                        <a:t>143813191</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a:solidFill>
                            <a:srgbClr val="000000"/>
                          </a:solidFill>
                          <a:latin typeface="Calibri"/>
                        </a:rPr>
                        <a:t>SP</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a:solidFill>
                            <a:srgbClr val="000000"/>
                          </a:solidFill>
                          <a:latin typeface="Calibri"/>
                        </a:rPr>
                        <a:t>Chevrolet-Allen Gwynn</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a:solidFill>
                            <a:srgbClr val="000000"/>
                          </a:solidFill>
                          <a:latin typeface="Calibri"/>
                        </a:rPr>
                        <a:t>(818) 240-5612</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a:solidFill>
                            <a:srgbClr val="000000"/>
                          </a:solidFill>
                          <a:latin typeface="Calibri"/>
                        </a:rPr>
                        <a:t>1400 S BRAND BL</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r>
            </a:tbl>
          </a:graphicData>
        </a:graphic>
      </p:graphicFrame>
      <p:sp>
        <p:nvSpPr>
          <p:cNvPr id="15" name="Slide Number Placeholder 14"/>
          <p:cNvSpPr>
            <a:spLocks noGrp="1"/>
          </p:cNvSpPr>
          <p:nvPr>
            <p:ph type="sldNum" sz="quarter" idx="11"/>
          </p:nvPr>
        </p:nvSpPr>
        <p:spPr/>
        <p:txBody>
          <a:bodyPr/>
          <a:lstStyle/>
          <a:p>
            <a:pPr>
              <a:defRPr/>
            </a:pPr>
            <a:r>
              <a:rPr lang="en-US" smtClean="0"/>
              <a:t>Page </a:t>
            </a:r>
            <a:fld id="{1913FE45-FF94-7144-8FDD-D70A4DCF0C21}" type="slidenum">
              <a:rPr lang="en-US" smtClean="0"/>
              <a:pPr>
                <a:defRPr/>
              </a:pPr>
              <a:t>66</a:t>
            </a:fld>
            <a:endParaRPr lang="en-US"/>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620" name="Rectangle 2"/>
          <p:cNvSpPr>
            <a:spLocks noGrp="1" noChangeArrowheads="1"/>
          </p:cNvSpPr>
          <p:nvPr>
            <p:ph type="title"/>
          </p:nvPr>
        </p:nvSpPr>
        <p:spPr/>
        <p:txBody>
          <a:bodyPr/>
          <a:lstStyle/>
          <a:p>
            <a:r>
              <a:rPr lang="en-US" dirty="0" smtClean="0">
                <a:ea typeface="ＭＳ Ｐゴシック" pitchFamily="-65" charset="-128"/>
                <a:cs typeface="ＭＳ Ｐゴシック" pitchFamily="-65" charset="-128"/>
              </a:rPr>
              <a:t>Example V (False Positive)</a:t>
            </a:r>
            <a:endParaRPr lang="en-US" dirty="0">
              <a:ea typeface="ＭＳ Ｐゴシック" pitchFamily="-65" charset="-128"/>
              <a:cs typeface="ＭＳ Ｐゴシック" pitchFamily="-65" charset="-128"/>
            </a:endParaRPr>
          </a:p>
        </p:txBody>
      </p:sp>
      <p:graphicFrame>
        <p:nvGraphicFramePr>
          <p:cNvPr id="6" name="Table 5"/>
          <p:cNvGraphicFramePr>
            <a:graphicFrameLocks noGrp="1"/>
          </p:cNvGraphicFramePr>
          <p:nvPr/>
        </p:nvGraphicFramePr>
        <p:xfrm>
          <a:off x="533400" y="1524001"/>
          <a:ext cx="8280498" cy="2286000"/>
        </p:xfrm>
        <a:graphic>
          <a:graphicData uri="http://schemas.openxmlformats.org/drawingml/2006/table">
            <a:tbl>
              <a:tblPr/>
              <a:tblGrid>
                <a:gridCol w="404363"/>
                <a:gridCol w="1176338"/>
                <a:gridCol w="565206"/>
                <a:gridCol w="2093968"/>
                <a:gridCol w="1659542"/>
                <a:gridCol w="2381081"/>
              </a:tblGrid>
              <a:tr h="215176">
                <a:tc>
                  <a:txBody>
                    <a:body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sz="1200" b="1" i="0" u="none" strike="noStrike" cap="none" normalizeH="0" baseline="0" dirty="0">
                        <a:ln>
                          <a:noFill/>
                        </a:ln>
                        <a:solidFill>
                          <a:srgbClr val="FFFFFF"/>
                        </a:solidFill>
                        <a:effectLst/>
                        <a:latin typeface="Verdana" pitchFamily="-65" charset="0"/>
                        <a:ea typeface="Arial" pitchFamily="-65" charset="0"/>
                        <a:cs typeface="Arial" pitchFamily="-65"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Verdana" pitchFamily="-65" charset="0"/>
                          <a:ea typeface="Arial" pitchFamily="-65" charset="0"/>
                          <a:cs typeface="Arial" pitchFamily="-65" charset="0"/>
                        </a:rPr>
                        <a:t>SRC_ID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Verdana" pitchFamily="-65" charset="0"/>
                          <a:ea typeface="Arial" pitchFamily="-65" charset="0"/>
                          <a:cs typeface="Arial" pitchFamily="-65" charset="0"/>
                        </a:rPr>
                        <a:t>SRC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Verdana" pitchFamily="-65" charset="0"/>
                          <a:ea typeface="Arial" pitchFamily="-65" charset="0"/>
                          <a:cs typeface="Arial" pitchFamily="-65" charset="0"/>
                        </a:rPr>
                        <a:t>NAME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FFFFFF"/>
                          </a:solidFill>
                          <a:effectLst/>
                          <a:latin typeface="Verdana" pitchFamily="-65" charset="0"/>
                          <a:ea typeface="Arial" pitchFamily="-65" charset="0"/>
                          <a:cs typeface="Arial" pitchFamily="-65" charset="0"/>
                        </a:rPr>
                        <a:t>PHONE#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smtClean="0">
                          <a:ln>
                            <a:noFill/>
                          </a:ln>
                          <a:solidFill>
                            <a:srgbClr val="FFFFFF"/>
                          </a:solidFill>
                          <a:effectLst/>
                          <a:latin typeface="Verdana" pitchFamily="-65" charset="0"/>
                          <a:ea typeface="Arial" pitchFamily="-65" charset="0"/>
                          <a:cs typeface="Arial" pitchFamily="-65" charset="0"/>
                        </a:rPr>
                        <a:t>ADDRESS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29504">
                <a:tc>
                  <a:txBody>
                    <a:bodyPr/>
                    <a:lstStyle/>
                    <a:p>
                      <a:pPr algn="l" fontAlgn="b"/>
                      <a:r>
                        <a:rPr lang="en-US" sz="1000" b="0" i="0" u="none" strike="noStrike" dirty="0">
                          <a:latin typeface="Verdana"/>
                        </a:rPr>
                        <a:t>1</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dirty="0">
                          <a:solidFill>
                            <a:srgbClr val="000000"/>
                          </a:solidFill>
                          <a:latin typeface="Calibri"/>
                        </a:rPr>
                        <a:t>37973654</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dirty="0">
                          <a:solidFill>
                            <a:srgbClr val="000000"/>
                          </a:solidFill>
                          <a:latin typeface="Calibri"/>
                        </a:rPr>
                        <a:t>VLT</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dirty="0">
                          <a:solidFill>
                            <a:srgbClr val="000000"/>
                          </a:solidFill>
                          <a:latin typeface="Calibri"/>
                        </a:rPr>
                        <a:t>Geo Systems of Calif. Inc.</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dirty="0">
                          <a:solidFill>
                            <a:srgbClr val="000000"/>
                          </a:solidFill>
                          <a:latin typeface="Calibri"/>
                        </a:rPr>
                        <a:t>(818) 500-9533</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dirty="0">
                          <a:solidFill>
                            <a:srgbClr val="000000"/>
                          </a:solidFill>
                          <a:latin typeface="Calibri"/>
                        </a:rPr>
                        <a:t>312 WESTERN AVE</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r>
              <a:tr h="129504">
                <a:tc>
                  <a:txBody>
                    <a:bodyPr/>
                    <a:lstStyle/>
                    <a:p>
                      <a:pPr algn="l" fontAlgn="b"/>
                      <a:r>
                        <a:rPr lang="en-US" sz="1000" b="0" i="0" u="none" strike="noStrike">
                          <a:latin typeface="Verdana"/>
                        </a:rPr>
                        <a:t>2</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dirty="0">
                          <a:solidFill>
                            <a:srgbClr val="000000"/>
                          </a:solidFill>
                          <a:latin typeface="Calibri"/>
                        </a:rPr>
                        <a:t>12315143</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VLT</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Geo Systems of Calif. Inc.</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(818) 500-9533</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312 WESTERN AVE</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r>
              <a:tr h="129504">
                <a:tc>
                  <a:txBody>
                    <a:bodyPr/>
                    <a:lstStyle/>
                    <a:p>
                      <a:pPr algn="l" fontAlgn="b"/>
                      <a:r>
                        <a:rPr lang="en-US" sz="1000" b="0" i="0" u="none" strike="noStrike">
                          <a:latin typeface="Verdana"/>
                        </a:rPr>
                        <a:t>3</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dirty="0">
                          <a:solidFill>
                            <a:srgbClr val="000000"/>
                          </a:solidFill>
                          <a:latin typeface="Calibri"/>
                        </a:rPr>
                        <a:t>143812833</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SP</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Geo Systems of Calif. Inc.</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(818) 500-9533</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312 WESTERN AVE</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r>
              <a:tr h="129504">
                <a:tc>
                  <a:txBody>
                    <a:bodyPr/>
                    <a:lstStyle/>
                    <a:p>
                      <a:pPr algn="l" fontAlgn="b"/>
                      <a:r>
                        <a:rPr lang="en-US" sz="1000" b="0" i="0" u="none" strike="noStrike">
                          <a:latin typeface="Verdana"/>
                        </a:rPr>
                        <a:t>4</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dirty="0">
                          <a:solidFill>
                            <a:srgbClr val="000000"/>
                          </a:solidFill>
                          <a:latin typeface="Calibri"/>
                        </a:rPr>
                        <a:t>12315142</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VLT</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Cal Geosystems Inc.</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(818) 500-9533</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312 WESTERN AVE</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r>
              <a:tr h="129504">
                <a:tc>
                  <a:txBody>
                    <a:bodyPr/>
                    <a:lstStyle/>
                    <a:p>
                      <a:pPr algn="l" fontAlgn="b"/>
                      <a:r>
                        <a:rPr lang="en-US" sz="1000" b="0" i="0" u="none" strike="noStrike" dirty="0">
                          <a:latin typeface="Verdana"/>
                        </a:rPr>
                        <a:t>5</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dirty="0">
                          <a:solidFill>
                            <a:srgbClr val="000000"/>
                          </a:solidFill>
                          <a:latin typeface="Calibri"/>
                        </a:rPr>
                        <a:t>85156451</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SP</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Cal. Geosystems Inc.</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(818) 500-9533</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dirty="0">
                          <a:solidFill>
                            <a:srgbClr val="000000"/>
                          </a:solidFill>
                          <a:latin typeface="Calibri"/>
                        </a:rPr>
                        <a:t>312 WESTERN AVE</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r>
              <a:tr h="129504">
                <a:tc>
                  <a:txBody>
                    <a:bodyPr/>
                    <a:lstStyle/>
                    <a:p>
                      <a:pPr algn="l" fontAlgn="b"/>
                      <a:r>
                        <a:rPr lang="en-US" sz="1000" b="0" i="0" u="none" strike="noStrike">
                          <a:latin typeface="Verdana"/>
                        </a:rPr>
                        <a:t>6</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a:solidFill>
                            <a:srgbClr val="000000"/>
                          </a:solidFill>
                          <a:latin typeface="Calibri"/>
                        </a:rPr>
                        <a:t>12315274</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VLT</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Geosystems Of California</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(818) 500-9533</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a:solidFill>
                            <a:srgbClr val="000000"/>
                          </a:solidFill>
                          <a:latin typeface="Calibri"/>
                        </a:rPr>
                        <a:t>1545 VICTORY BLVD</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r>
              <a:tr h="129504">
                <a:tc>
                  <a:txBody>
                    <a:bodyPr/>
                    <a:lstStyle/>
                    <a:p>
                      <a:pPr algn="l" fontAlgn="b"/>
                      <a:r>
                        <a:rPr lang="en-US" sz="1000" b="0" i="0" u="none" strike="noStrike">
                          <a:latin typeface="Verdana"/>
                        </a:rPr>
                        <a:t>7</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37973770</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VLT</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Geosystems of California</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(818) 500-9533</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dirty="0">
                          <a:solidFill>
                            <a:srgbClr val="000000"/>
                          </a:solidFill>
                          <a:latin typeface="Calibri"/>
                        </a:rPr>
                        <a:t>1545 VICTORY BLVD</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r>
              <a:tr h="129504">
                <a:tc>
                  <a:txBody>
                    <a:bodyPr/>
                    <a:lstStyle/>
                    <a:p>
                      <a:pPr algn="l" fontAlgn="b"/>
                      <a:r>
                        <a:rPr lang="en-US" sz="1000" b="0" i="0" u="none" strike="noStrike">
                          <a:latin typeface="Verdana"/>
                        </a:rPr>
                        <a:t>8</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a:solidFill>
                            <a:srgbClr val="000000"/>
                          </a:solidFill>
                          <a:latin typeface="Calibri"/>
                        </a:rPr>
                        <a:t>144127258</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SP</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Calif. Geo-Systems Inc</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(818) 500-9533</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endParaRPr lang="en-US" sz="1100" b="0" i="0" u="none" strike="noStrike" dirty="0">
                        <a:solidFill>
                          <a:srgbClr val="000000"/>
                        </a:solidFill>
                        <a:latin typeface="Calibri"/>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r>
              <a:tr h="129504">
                <a:tc>
                  <a:txBody>
                    <a:bodyPr/>
                    <a:lstStyle/>
                    <a:p>
                      <a:pPr algn="l" fontAlgn="b"/>
                      <a:r>
                        <a:rPr lang="en-US" sz="1000" b="0" i="0" u="none" strike="noStrike">
                          <a:latin typeface="Verdana"/>
                        </a:rPr>
                        <a:t>9</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dirty="0">
                          <a:solidFill>
                            <a:srgbClr val="000000"/>
                          </a:solidFill>
                          <a:latin typeface="Calibri"/>
                        </a:rPr>
                        <a:t>143812831</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SP</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Calif Geo-Systems Inc</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r>
                        <a:rPr lang="en-US" sz="1100" b="0" i="0" u="none" strike="noStrike">
                          <a:solidFill>
                            <a:srgbClr val="000000"/>
                          </a:solidFill>
                          <a:latin typeface="Calibri"/>
                        </a:rPr>
                        <a:t>(818) 500-9533</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c>
                  <a:txBody>
                    <a:bodyPr/>
                    <a:lstStyle/>
                    <a:p>
                      <a:pPr algn="l" fontAlgn="b"/>
                      <a:endParaRPr lang="en-US" sz="1100" b="0" i="0" u="none" strike="noStrike" dirty="0">
                        <a:solidFill>
                          <a:srgbClr val="000000"/>
                        </a:solidFill>
                        <a:latin typeface="Calibri"/>
                      </a:endParaRP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D7E5"/>
                    </a:solidFill>
                  </a:tcPr>
                </a:tc>
              </a:tr>
              <a:tr h="150800">
                <a:tc>
                  <a:txBody>
                    <a:bodyPr/>
                    <a:lstStyle/>
                    <a:p>
                      <a:pPr algn="l" fontAlgn="b"/>
                      <a:r>
                        <a:rPr lang="en-US" sz="1000" b="0" i="0" u="none" strike="noStrike">
                          <a:latin typeface="Verdana"/>
                        </a:rPr>
                        <a:t>10</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a:solidFill>
                            <a:srgbClr val="000000"/>
                          </a:solidFill>
                          <a:latin typeface="Calibri"/>
                        </a:rPr>
                        <a:t>685180616</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AMA</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Cal Geosystems Inc</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a:solidFill>
                            <a:srgbClr val="000000"/>
                          </a:solidFill>
                          <a:latin typeface="Calibri"/>
                        </a:rPr>
                        <a:t>(818) 500-9533</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a:solidFill>
                            <a:srgbClr val="000000"/>
                          </a:solidFill>
                          <a:latin typeface="Calibri"/>
                        </a:rPr>
                        <a:t>1545 VICTORY BLVD</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r>
              <a:tr h="150800">
                <a:tc>
                  <a:txBody>
                    <a:bodyPr/>
                    <a:lstStyle/>
                    <a:p>
                      <a:pPr algn="l" fontAlgn="b"/>
                      <a:r>
                        <a:rPr lang="en-US" sz="1000" b="0" i="0" u="none" strike="noStrike" dirty="0" smtClean="0">
                          <a:latin typeface="Verdana"/>
                        </a:rPr>
                        <a:t>11</a:t>
                      </a:r>
                    </a:p>
                  </a:txBody>
                  <a:tcPr marL="12700" marR="12700" marT="1270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a:solidFill>
                            <a:srgbClr val="000000"/>
                          </a:solidFill>
                          <a:latin typeface="Calibri"/>
                        </a:rPr>
                        <a:t>685180617</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a:solidFill>
                            <a:srgbClr val="000000"/>
                          </a:solidFill>
                          <a:latin typeface="Calibri"/>
                        </a:rPr>
                        <a:t>AMA</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err="1">
                          <a:solidFill>
                            <a:srgbClr val="000000"/>
                          </a:solidFill>
                          <a:latin typeface="Calibri"/>
                        </a:rPr>
                        <a:t>Calif</a:t>
                      </a:r>
                      <a:r>
                        <a:rPr lang="en-US" sz="1100" b="0" i="0" u="none" strike="noStrike" dirty="0">
                          <a:solidFill>
                            <a:srgbClr val="000000"/>
                          </a:solidFill>
                          <a:latin typeface="Calibri"/>
                        </a:rPr>
                        <a:t> Geo Systems Inc See Geo Systems of </a:t>
                      </a:r>
                      <a:r>
                        <a:rPr lang="en-US" sz="1100" b="0" i="0" u="none" strike="noStrike" dirty="0" err="1">
                          <a:solidFill>
                            <a:srgbClr val="000000"/>
                          </a:solidFill>
                          <a:latin typeface="Calibri"/>
                        </a:rPr>
                        <a:t>Calif</a:t>
                      </a:r>
                      <a:r>
                        <a:rPr lang="en-US" sz="1100" b="0" i="0" u="none" strike="noStrike" dirty="0">
                          <a:solidFill>
                            <a:srgbClr val="000000"/>
                          </a:solidFill>
                          <a:latin typeface="Calibri"/>
                        </a:rPr>
                        <a:t> Inc</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a:solidFill>
                            <a:srgbClr val="000000"/>
                          </a:solidFill>
                          <a:latin typeface="Calibri"/>
                        </a:rPr>
                        <a:t>(818) 500-9533</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c>
                  <a:txBody>
                    <a:bodyPr/>
                    <a:lstStyle/>
                    <a:p>
                      <a:pPr algn="l" fontAlgn="b"/>
                      <a:r>
                        <a:rPr lang="en-US" sz="1100" b="0" i="0" u="none" strike="noStrike" dirty="0">
                          <a:solidFill>
                            <a:srgbClr val="000000"/>
                          </a:solidFill>
                          <a:latin typeface="Calibri"/>
                        </a:rPr>
                        <a:t>1545 VICTORY BLVD</a:t>
                      </a:r>
                    </a:p>
                  </a:txBody>
                  <a:tcPr marL="0" marR="0" marT="0" marB="0" anchor="b">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CF2"/>
                    </a:solidFill>
                  </a:tcPr>
                </a:tc>
              </a:tr>
            </a:tbl>
          </a:graphicData>
        </a:graphic>
      </p:graphicFrame>
      <p:sp>
        <p:nvSpPr>
          <p:cNvPr id="15" name="Slide Number Placeholder 14"/>
          <p:cNvSpPr>
            <a:spLocks noGrp="1"/>
          </p:cNvSpPr>
          <p:nvPr>
            <p:ph type="sldNum" sz="quarter" idx="11"/>
          </p:nvPr>
        </p:nvSpPr>
        <p:spPr/>
        <p:txBody>
          <a:bodyPr/>
          <a:lstStyle/>
          <a:p>
            <a:pPr>
              <a:defRPr/>
            </a:pPr>
            <a:r>
              <a:rPr lang="en-US" smtClean="0"/>
              <a:t>Page </a:t>
            </a:r>
            <a:fld id="{1913FE45-FF94-7144-8FDD-D70A4DCF0C21}" type="slidenum">
              <a:rPr lang="en-US" smtClean="0"/>
              <a:pPr>
                <a:defRPr/>
              </a:pPr>
              <a:t>67</a:t>
            </a:fld>
            <a:endParaRPr lang="en-US"/>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lstStyle/>
          <a:p>
            <a:r>
              <a:rPr lang="en-US" b="1" dirty="0" smtClean="0"/>
              <a:t>Record similarity: </a:t>
            </a:r>
          </a:p>
          <a:p>
            <a:pPr lvl="1"/>
            <a:r>
              <a:rPr lang="en-US" b="1" dirty="0" smtClean="0"/>
              <a:t>Probabilistic linkage</a:t>
            </a:r>
          </a:p>
          <a:p>
            <a:pPr lvl="2"/>
            <a:r>
              <a:rPr lang="en-US" i="1" u="sng" dirty="0" smtClean="0"/>
              <a:t>Classification-based approaches</a:t>
            </a:r>
            <a:r>
              <a:rPr lang="en-US" dirty="0" smtClean="0"/>
              <a:t>: classify records by probabilistic model [</a:t>
            </a:r>
            <a:r>
              <a:rPr lang="en-US" dirty="0" err="1" smtClean="0"/>
              <a:t>Felligi</a:t>
            </a:r>
            <a:r>
              <a:rPr lang="en-US" dirty="0" smtClean="0"/>
              <a:t>, ’69]</a:t>
            </a:r>
            <a:endParaRPr lang="en-US" b="1" dirty="0" smtClean="0"/>
          </a:p>
          <a:p>
            <a:pPr lvl="1"/>
            <a:r>
              <a:rPr lang="en-US" b="1" dirty="0" smtClean="0"/>
              <a:t>Deterministic linkage</a:t>
            </a:r>
            <a:endParaRPr lang="en-US" dirty="0" smtClean="0"/>
          </a:p>
          <a:p>
            <a:pPr lvl="2"/>
            <a:r>
              <a:rPr lang="en-US" i="1" u="sng" dirty="0" smtClean="0"/>
              <a:t>Distance-base approaches</a:t>
            </a:r>
            <a:r>
              <a:rPr lang="en-US" dirty="0" smtClean="0"/>
              <a:t>: apply distance metric to compute similarity of each attribute, and take the weighted sum as record similarity [Dey,08]</a:t>
            </a:r>
          </a:p>
          <a:p>
            <a:pPr lvl="2"/>
            <a:r>
              <a:rPr lang="en-US" i="1" u="sng" dirty="0" smtClean="0"/>
              <a:t>Rule-based approaches</a:t>
            </a:r>
            <a:r>
              <a:rPr lang="en-US" dirty="0" smtClean="0"/>
              <a:t>: apply domain </a:t>
            </a:r>
            <a:r>
              <a:rPr lang="en-US" dirty="0" err="1" smtClean="0"/>
              <a:t>knolwedge</a:t>
            </a:r>
            <a:r>
              <a:rPr lang="en-US" dirty="0" smtClean="0"/>
              <a:t> to match record [Hernandez,98]</a:t>
            </a:r>
          </a:p>
          <a:p>
            <a:pPr marL="342900" lvl="1" indent="-342900"/>
            <a:r>
              <a:rPr lang="en-US" b="1" dirty="0" smtClean="0"/>
              <a:t>Record clustering</a:t>
            </a:r>
          </a:p>
          <a:p>
            <a:pPr lvl="1"/>
            <a:r>
              <a:rPr lang="en-US" i="1" u="sng" dirty="0" smtClean="0"/>
              <a:t>Transitive rule</a:t>
            </a:r>
            <a:r>
              <a:rPr lang="en-US" dirty="0" smtClean="0"/>
              <a:t> [Hernandez,98]</a:t>
            </a:r>
          </a:p>
          <a:p>
            <a:pPr lvl="1"/>
            <a:r>
              <a:rPr lang="en-US" i="1" u="sng" dirty="0" smtClean="0"/>
              <a:t>Optimization  problem</a:t>
            </a:r>
            <a:r>
              <a:rPr lang="en-US" dirty="0" smtClean="0"/>
              <a:t> [Wijaya,09]</a:t>
            </a:r>
          </a:p>
          <a:p>
            <a:pPr lvl="1"/>
            <a:r>
              <a:rPr lang="en-US" dirty="0" smtClean="0"/>
              <a:t>…</a:t>
            </a:r>
          </a:p>
        </p:txBody>
      </p:sp>
      <p:sp>
        <p:nvSpPr>
          <p:cNvPr id="5" name="Slide Number Placeholder 4"/>
          <p:cNvSpPr>
            <a:spLocks noGrp="1"/>
          </p:cNvSpPr>
          <p:nvPr>
            <p:ph type="sldNum" sz="quarter" idx="11"/>
          </p:nvPr>
        </p:nvSpPr>
        <p:spPr/>
        <p:txBody>
          <a:bodyPr/>
          <a:lstStyle/>
          <a:p>
            <a:pPr>
              <a:defRPr/>
            </a:pPr>
            <a:r>
              <a:rPr lang="fr-FR" smtClean="0">
                <a:solidFill>
                  <a:srgbClr val="FFFFFF"/>
                </a:solidFill>
              </a:rPr>
              <a:t>•••</a:t>
            </a:r>
            <a:r>
              <a:rPr lang="fr-FR" smtClean="0">
                <a:solidFill>
                  <a:srgbClr val="FFCC66"/>
                </a:solidFill>
              </a:rPr>
              <a:t> </a:t>
            </a:r>
            <a:fld id="{177843A4-1041-4596-AC67-A94DB8AF36B8}" type="slidenum">
              <a:rPr lang="fr-FR" smtClean="0">
                <a:solidFill>
                  <a:srgbClr val="FFFFFF"/>
                </a:solidFill>
              </a:rPr>
              <a:pPr>
                <a:defRPr/>
              </a:pPr>
              <a:t>68</a:t>
            </a:fld>
            <a:endParaRPr lang="fr-FR">
              <a:solidFill>
                <a:srgbClr val="000000"/>
              </a:solidFill>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304800" y="1447800"/>
            <a:ext cx="8534400" cy="5105400"/>
          </a:xfrm>
        </p:spPr>
        <p:txBody>
          <a:bodyPr/>
          <a:lstStyle/>
          <a:p>
            <a:r>
              <a:rPr lang="en-US" dirty="0" smtClean="0"/>
              <a:t>In some applications record linkage needs to be tolerant with </a:t>
            </a:r>
            <a:r>
              <a:rPr lang="en-US" b="1" dirty="0" smtClean="0"/>
              <a:t>value diversity</a:t>
            </a:r>
          </a:p>
          <a:p>
            <a:pPr>
              <a:buNone/>
            </a:pPr>
            <a:endParaRPr lang="en-US" dirty="0" smtClean="0"/>
          </a:p>
          <a:p>
            <a:r>
              <a:rPr lang="en-US" dirty="0" smtClean="0"/>
              <a:t>When linking </a:t>
            </a:r>
            <a:r>
              <a:rPr lang="en-US" i="1" dirty="0" smtClean="0"/>
              <a:t>temporal records</a:t>
            </a:r>
            <a:r>
              <a:rPr lang="en-US" dirty="0" smtClean="0"/>
              <a:t>, </a:t>
            </a:r>
            <a:r>
              <a:rPr lang="en-US" b="1" dirty="0" smtClean="0"/>
              <a:t>time decay </a:t>
            </a:r>
            <a:r>
              <a:rPr lang="en-US" dirty="0" smtClean="0"/>
              <a:t>allows tolerance on evolving values</a:t>
            </a:r>
            <a:endParaRPr lang="en-US" b="1" dirty="0" smtClean="0"/>
          </a:p>
          <a:p>
            <a:endParaRPr lang="en-US" dirty="0" smtClean="0"/>
          </a:p>
          <a:p>
            <a:r>
              <a:rPr lang="en-US" dirty="0" smtClean="0"/>
              <a:t>When linking </a:t>
            </a:r>
            <a:r>
              <a:rPr lang="en-US" i="1" dirty="0" smtClean="0"/>
              <a:t>group members</a:t>
            </a:r>
            <a:r>
              <a:rPr lang="en-US" dirty="0" smtClean="0"/>
              <a:t>, </a:t>
            </a:r>
            <a:r>
              <a:rPr lang="en-US" b="1" dirty="0" smtClean="0"/>
              <a:t>two-stage linkage </a:t>
            </a:r>
            <a:r>
              <a:rPr lang="en-US" dirty="0" smtClean="0"/>
              <a:t>allows leveraging strong evidence and allows tolerance on different local values</a:t>
            </a:r>
          </a:p>
          <a:p>
            <a:endParaRPr lang="en-US" dirty="0"/>
          </a:p>
        </p:txBody>
      </p:sp>
      <p:sp>
        <p:nvSpPr>
          <p:cNvPr id="5" name="Slide Number Placeholder 4"/>
          <p:cNvSpPr>
            <a:spLocks noGrp="1"/>
          </p:cNvSpPr>
          <p:nvPr>
            <p:ph type="sldNum" sz="quarter" idx="11"/>
          </p:nvPr>
        </p:nvSpPr>
        <p:spPr/>
        <p:txBody>
          <a:bodyPr/>
          <a:lstStyle/>
          <a:p>
            <a:pPr>
              <a:defRPr/>
            </a:pPr>
            <a:r>
              <a:rPr lang="fr-FR" smtClean="0">
                <a:solidFill>
                  <a:srgbClr val="FFFFFF"/>
                </a:solidFill>
              </a:rPr>
              <a:t>•••</a:t>
            </a:r>
            <a:r>
              <a:rPr lang="fr-FR" smtClean="0">
                <a:solidFill>
                  <a:srgbClr val="FFCC66"/>
                </a:solidFill>
              </a:rPr>
              <a:t> </a:t>
            </a:r>
            <a:fld id="{177843A4-1041-4596-AC67-A94DB8AF36B8}" type="slidenum">
              <a:rPr lang="fr-FR" smtClean="0">
                <a:solidFill>
                  <a:srgbClr val="FFFFFF"/>
                </a:solidFill>
              </a:rPr>
              <a:pPr>
                <a:defRPr/>
              </a:pPr>
              <a:t>69</a:t>
            </a:fld>
            <a:endParaRPr lang="fr-FR">
              <a:solidFill>
                <a:srgbClr val="00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latin typeface="Corbel" pitchFamily="34" charset="0"/>
              </a:rPr>
              <a:t>Another Example from YP.com</a:t>
            </a:r>
            <a:endParaRPr lang="en-US" dirty="0"/>
          </a:p>
        </p:txBody>
      </p:sp>
      <p:sp>
        <p:nvSpPr>
          <p:cNvPr id="5" name="Slide Number Placeholder 4"/>
          <p:cNvSpPr>
            <a:spLocks noGrp="1"/>
          </p:cNvSpPr>
          <p:nvPr>
            <p:ph type="sldNum" sz="quarter" idx="11"/>
          </p:nvPr>
        </p:nvSpPr>
        <p:spPr/>
        <p:txBody>
          <a:bodyPr/>
          <a:lstStyle/>
          <a:p>
            <a:pPr>
              <a:defRPr/>
            </a:pPr>
            <a:r>
              <a:rPr lang="fr-FR" smtClean="0">
                <a:solidFill>
                  <a:srgbClr val="FFFFFF"/>
                </a:solidFill>
              </a:rPr>
              <a:t>•••</a:t>
            </a:r>
            <a:r>
              <a:rPr lang="fr-FR" smtClean="0">
                <a:solidFill>
                  <a:srgbClr val="FFCC66"/>
                </a:solidFill>
              </a:rPr>
              <a:t> </a:t>
            </a:r>
            <a:fld id="{177843A4-1041-4596-AC67-A94DB8AF36B8}" type="slidenum">
              <a:rPr lang="fr-FR" smtClean="0">
                <a:solidFill>
                  <a:srgbClr val="FFFFFF"/>
                </a:solidFill>
              </a:rPr>
              <a:pPr>
                <a:defRPr/>
              </a:pPr>
              <a:t>7</a:t>
            </a:fld>
            <a:endParaRPr lang="fr-FR">
              <a:solidFill>
                <a:srgbClr val="000000"/>
              </a:solidFill>
            </a:endParaRPr>
          </a:p>
        </p:txBody>
      </p:sp>
      <p:pic>
        <p:nvPicPr>
          <p:cNvPr id="4098" name="Picture 2"/>
          <p:cNvPicPr>
            <a:picLocks noChangeAspect="1" noChangeArrowheads="1"/>
          </p:cNvPicPr>
          <p:nvPr/>
        </p:nvPicPr>
        <p:blipFill>
          <a:blip r:embed="rId3" cstate="print"/>
          <a:srcRect/>
          <a:stretch>
            <a:fillRect/>
          </a:stretch>
        </p:blipFill>
        <p:spPr bwMode="auto">
          <a:xfrm>
            <a:off x="1066800" y="1066800"/>
            <a:ext cx="6096000" cy="5514975"/>
          </a:xfrm>
          <a:prstGeom prst="rect">
            <a:avLst/>
          </a:prstGeom>
          <a:noFill/>
          <a:ln w="9525">
            <a:noFill/>
            <a:miter lim="800000"/>
            <a:headEnd/>
            <a:tailEnd/>
          </a:ln>
        </p:spPr>
      </p:pic>
      <p:sp>
        <p:nvSpPr>
          <p:cNvPr id="7" name="Oval 6"/>
          <p:cNvSpPr/>
          <p:nvPr/>
        </p:nvSpPr>
        <p:spPr>
          <a:xfrm>
            <a:off x="1905000" y="1295400"/>
            <a:ext cx="457200" cy="304800"/>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685800" y="2743200"/>
            <a:ext cx="8077200" cy="1371600"/>
          </a:xfrm>
          <a:prstGeom prst="rect">
            <a:avLst/>
          </a:prstGeom>
          <a:solidFill>
            <a:schemeClr val="bg1"/>
          </a:solidFill>
          <a:ln>
            <a:solidFill>
              <a:schemeClr val="bg1"/>
            </a:solidFill>
          </a:ln>
        </p:spPr>
        <p:txBody>
          <a:bodyPr wrap="square" rtlCol="0">
            <a:spAutoFit/>
          </a:bodyPr>
          <a:lstStyle/>
          <a:p>
            <a:pPr>
              <a:buFontTx/>
              <a:buChar char="-"/>
            </a:pPr>
            <a:r>
              <a:rPr lang="en-US" sz="2800" b="1" dirty="0" smtClean="0">
                <a:solidFill>
                  <a:srgbClr val="C00000"/>
                </a:solidFill>
                <a:ea typeface="ＭＳ Ｐゴシック" pitchFamily="34" charset="-128"/>
              </a:rPr>
              <a:t>Are there any business chains?</a:t>
            </a:r>
          </a:p>
          <a:p>
            <a:pPr>
              <a:buFontTx/>
              <a:buChar char="-"/>
            </a:pPr>
            <a:r>
              <a:rPr lang="en-US" sz="2800" b="1" dirty="0" smtClean="0">
                <a:solidFill>
                  <a:srgbClr val="C00000"/>
                </a:solidFill>
                <a:ea typeface="ＭＳ Ｐゴシック" pitchFamily="34" charset="-128"/>
              </a:rPr>
              <a:t>If yes, which businesses are their members?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idx="1"/>
          </p:nvPr>
        </p:nvSpPr>
        <p:spPr>
          <a:xfrm>
            <a:off x="609600" y="2667000"/>
            <a:ext cx="7772400" cy="750887"/>
          </a:xfrm>
        </p:spPr>
        <p:txBody>
          <a:bodyPr/>
          <a:lstStyle/>
          <a:p>
            <a:pPr algn="ctr"/>
            <a:r>
              <a:rPr lang="en-US" sz="3400" b="1" dirty="0" smtClean="0"/>
              <a:t>Thanks!</a:t>
            </a:r>
            <a:endParaRPr lang="en-US" sz="3400" b="1" dirty="0"/>
          </a:p>
        </p:txBody>
      </p:sp>
      <p:sp>
        <p:nvSpPr>
          <p:cNvPr id="5" name="Slide Number Placeholder 4"/>
          <p:cNvSpPr>
            <a:spLocks noGrp="1"/>
          </p:cNvSpPr>
          <p:nvPr>
            <p:ph type="sldNum" sz="quarter" idx="11"/>
          </p:nvPr>
        </p:nvSpPr>
        <p:spPr/>
        <p:txBody>
          <a:bodyPr/>
          <a:lstStyle/>
          <a:p>
            <a:pPr>
              <a:defRPr/>
            </a:pPr>
            <a:r>
              <a:rPr lang="fr-FR" smtClean="0">
                <a:solidFill>
                  <a:srgbClr val="FFFFFF"/>
                </a:solidFill>
              </a:rPr>
              <a:t>•••</a:t>
            </a:r>
            <a:r>
              <a:rPr lang="fr-FR" smtClean="0">
                <a:solidFill>
                  <a:srgbClr val="FFCC66"/>
                </a:solidFill>
              </a:rPr>
              <a:t> </a:t>
            </a:r>
            <a:fld id="{177843A4-1041-4596-AC67-A94DB8AF36B8}" type="slidenum">
              <a:rPr lang="fr-FR" smtClean="0">
                <a:solidFill>
                  <a:srgbClr val="FFFFFF"/>
                </a:solidFill>
              </a:rPr>
              <a:pPr>
                <a:defRPr/>
              </a:pPr>
              <a:t>70</a:t>
            </a:fld>
            <a:endParaRPr lang="fr-FR">
              <a:solidFill>
                <a:srgbClr val="00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noProof="0" dirty="0" smtClean="0"/>
              <a:t>Record Linkage</a:t>
            </a:r>
            <a:endParaRPr lang="en-US" noProof="0" dirty="0"/>
          </a:p>
        </p:txBody>
      </p:sp>
      <p:sp>
        <p:nvSpPr>
          <p:cNvPr id="7" name="Content Placeholder 6"/>
          <p:cNvSpPr>
            <a:spLocks noGrp="1"/>
          </p:cNvSpPr>
          <p:nvPr>
            <p:ph idx="1"/>
          </p:nvPr>
        </p:nvSpPr>
        <p:spPr>
          <a:xfrm>
            <a:off x="251520" y="2090192"/>
            <a:ext cx="8534400" cy="4615408"/>
          </a:xfrm>
        </p:spPr>
        <p:txBody>
          <a:bodyPr/>
          <a:lstStyle/>
          <a:p>
            <a:r>
              <a:rPr lang="en-US" noProof="0" dirty="0" smtClean="0"/>
              <a:t>What is record linkage (entity resolution)?</a:t>
            </a:r>
          </a:p>
          <a:p>
            <a:pPr lvl="1"/>
            <a:r>
              <a:rPr lang="en-US" noProof="0" dirty="0" smtClean="0"/>
              <a:t>Input: a set of records</a:t>
            </a:r>
          </a:p>
          <a:p>
            <a:pPr lvl="1"/>
            <a:r>
              <a:rPr lang="en-US" dirty="0" smtClean="0"/>
              <a:t>Output: clustering of records </a:t>
            </a:r>
          </a:p>
          <a:p>
            <a:pPr lvl="1"/>
            <a:r>
              <a:rPr lang="en-US" b="1" dirty="0" smtClean="0"/>
              <a:t>A critical problem </a:t>
            </a:r>
            <a:r>
              <a:rPr lang="en-US" dirty="0" smtClean="0"/>
              <a:t>in data integration and data cleaning</a:t>
            </a:r>
          </a:p>
          <a:p>
            <a:pPr lvl="2"/>
            <a:r>
              <a:rPr lang="en-US" dirty="0" smtClean="0"/>
              <a:t>“A reputation for world-class quality is profitable, a ‘business maker’.” – William E. Winkler</a:t>
            </a:r>
          </a:p>
          <a:p>
            <a:pPr lvl="1"/>
            <a:endParaRPr lang="en-US" noProof="0" dirty="0" smtClean="0"/>
          </a:p>
          <a:p>
            <a:r>
              <a:rPr lang="en-US" dirty="0" smtClean="0"/>
              <a:t>Current work </a:t>
            </a:r>
            <a:r>
              <a:rPr lang="en-US" sz="1800" dirty="0" smtClean="0"/>
              <a:t>(surveyed in [</a:t>
            </a:r>
            <a:r>
              <a:rPr lang="en-US" sz="1800" dirty="0" err="1" smtClean="0"/>
              <a:t>Elmagarmid</a:t>
            </a:r>
            <a:r>
              <a:rPr lang="en-US" sz="1800" dirty="0" smtClean="0"/>
              <a:t>, 07], [</a:t>
            </a:r>
            <a:r>
              <a:rPr lang="en-US" sz="1800" dirty="0" err="1" smtClean="0"/>
              <a:t>Koudas</a:t>
            </a:r>
            <a:r>
              <a:rPr lang="en-US" sz="1800" dirty="0" smtClean="0"/>
              <a:t>, 06]) </a:t>
            </a:r>
            <a:r>
              <a:rPr lang="en-US" dirty="0" smtClean="0"/>
              <a:t>:</a:t>
            </a:r>
          </a:p>
          <a:p>
            <a:pPr lvl="1"/>
            <a:r>
              <a:rPr lang="en-US" dirty="0" smtClean="0"/>
              <a:t>assume that records of the same entities are </a:t>
            </a:r>
            <a:r>
              <a:rPr lang="en-US" i="1" u="sng" dirty="0" smtClean="0"/>
              <a:t>consistent </a:t>
            </a:r>
            <a:endParaRPr lang="en-US" dirty="0" smtClean="0"/>
          </a:p>
          <a:p>
            <a:pPr lvl="1"/>
            <a:r>
              <a:rPr lang="en-US" dirty="0" smtClean="0"/>
              <a:t>often focus on </a:t>
            </a:r>
            <a:r>
              <a:rPr lang="en-US" i="1" u="sng" dirty="0" smtClean="0"/>
              <a:t>different representations </a:t>
            </a:r>
            <a:r>
              <a:rPr lang="en-US" dirty="0" smtClean="0"/>
              <a:t>of the same value </a:t>
            </a:r>
          </a:p>
          <a:p>
            <a:pPr lvl="1">
              <a:buNone/>
            </a:pPr>
            <a:r>
              <a:rPr lang="en-US" dirty="0" smtClean="0"/>
              <a:t>	E.g., “IBM” and “International Business Machines”</a:t>
            </a:r>
          </a:p>
          <a:p>
            <a:endParaRPr lang="en-US" dirty="0" smtClean="0"/>
          </a:p>
          <a:p>
            <a:endParaRPr lang="en-US" noProof="0" dirty="0" smtClean="0"/>
          </a:p>
          <a:p>
            <a:endParaRPr lang="en-US" dirty="0" smtClean="0"/>
          </a:p>
        </p:txBody>
      </p:sp>
      <p:sp>
        <p:nvSpPr>
          <p:cNvPr id="5" name="Slide Number Placeholder 4"/>
          <p:cNvSpPr>
            <a:spLocks noGrp="1"/>
          </p:cNvSpPr>
          <p:nvPr>
            <p:ph type="sldNum" sz="quarter" idx="11"/>
          </p:nvPr>
        </p:nvSpPr>
        <p:spPr/>
        <p:txBody>
          <a:bodyPr/>
          <a:lstStyle/>
          <a:p>
            <a:pPr>
              <a:defRPr/>
            </a:pPr>
            <a:r>
              <a:rPr lang="fr-FR" dirty="0" smtClean="0"/>
              <a:t>•••</a:t>
            </a:r>
            <a:r>
              <a:rPr lang="fr-FR" dirty="0" smtClean="0">
                <a:solidFill>
                  <a:srgbClr val="FFCC66"/>
                </a:solidFill>
              </a:rPr>
              <a:t> </a:t>
            </a:r>
            <a:fld id="{DE91FE90-9206-418D-9CCC-0311FA4FC901}" type="slidenum">
              <a:rPr lang="fr-FR" smtClean="0"/>
              <a:pPr>
                <a:defRPr/>
              </a:pPr>
              <a:t>8</a:t>
            </a:fld>
            <a:endParaRPr lang="fr-FR" dirty="0">
              <a:solidFill>
                <a:schemeClr val="tx1"/>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2400"/>
            <a:ext cx="8229600" cy="762000"/>
          </a:xfrm>
        </p:spPr>
        <p:txBody>
          <a:bodyPr/>
          <a:lstStyle/>
          <a:p>
            <a:r>
              <a:rPr lang="en-US" dirty="0" smtClean="0">
                <a:effectLst/>
              </a:rPr>
              <a:t>New Challenges</a:t>
            </a:r>
            <a:endParaRPr lang="en-US" dirty="0">
              <a:effectLst/>
            </a:endParaRPr>
          </a:p>
        </p:txBody>
      </p:sp>
      <p:sp>
        <p:nvSpPr>
          <p:cNvPr id="3" name="Content Placeholder 2"/>
          <p:cNvSpPr>
            <a:spLocks noGrp="1"/>
          </p:cNvSpPr>
          <p:nvPr>
            <p:ph idx="1"/>
          </p:nvPr>
        </p:nvSpPr>
        <p:spPr>
          <a:xfrm>
            <a:off x="0" y="990600"/>
            <a:ext cx="8839200" cy="5105400"/>
          </a:xfrm>
        </p:spPr>
        <p:txBody>
          <a:bodyPr/>
          <a:lstStyle/>
          <a:p>
            <a:r>
              <a:rPr lang="en-US" dirty="0" smtClean="0"/>
              <a:t>In reality, we observe value diversity of entities</a:t>
            </a:r>
          </a:p>
          <a:p>
            <a:pPr lvl="1"/>
            <a:r>
              <a:rPr lang="en-US" dirty="0" smtClean="0"/>
              <a:t>Values can evolve over </a:t>
            </a:r>
            <a:r>
              <a:rPr lang="en-US" b="1" dirty="0" smtClean="0"/>
              <a:t>time</a:t>
            </a:r>
            <a:r>
              <a:rPr lang="en-US" dirty="0" smtClean="0"/>
              <a:t> </a:t>
            </a:r>
          </a:p>
          <a:p>
            <a:pPr lvl="2"/>
            <a:r>
              <a:rPr lang="en-US" dirty="0" smtClean="0">
                <a:sym typeface="Wingdings" pitchFamily="2" charset="2"/>
              </a:rPr>
              <a:t>Catholic Healthcare (1986 - 2012)  Dignity Health (2012 -)</a:t>
            </a:r>
          </a:p>
          <a:p>
            <a:pPr lvl="1"/>
            <a:r>
              <a:rPr lang="en-US" b="1" dirty="0" smtClean="0"/>
              <a:t>Different records </a:t>
            </a:r>
            <a:r>
              <a:rPr lang="en-US" dirty="0" smtClean="0"/>
              <a:t>of the same group can have “local” values </a:t>
            </a:r>
          </a:p>
          <a:p>
            <a:pPr lvl="2"/>
            <a:endParaRPr lang="en-US" dirty="0" smtClean="0"/>
          </a:p>
          <a:p>
            <a:pPr lvl="2"/>
            <a:endParaRPr lang="en-US" dirty="0" smtClean="0"/>
          </a:p>
          <a:p>
            <a:pPr lvl="1"/>
            <a:endParaRPr lang="en-US" b="1" dirty="0" smtClean="0"/>
          </a:p>
          <a:p>
            <a:pPr lvl="1"/>
            <a:endParaRPr lang="en-US" b="1" dirty="0" smtClean="0"/>
          </a:p>
          <a:p>
            <a:pPr lvl="1"/>
            <a:endParaRPr lang="en-US" dirty="0" smtClean="0"/>
          </a:p>
          <a:p>
            <a:pPr lvl="1"/>
            <a:r>
              <a:rPr lang="en-US" dirty="0" smtClean="0"/>
              <a:t>Some sources may provide </a:t>
            </a:r>
            <a:r>
              <a:rPr lang="en-US" b="1" dirty="0" smtClean="0"/>
              <a:t>erroneous values</a:t>
            </a:r>
          </a:p>
          <a:p>
            <a:pPr lvl="1">
              <a:buNone/>
            </a:pPr>
            <a:endParaRPr lang="en-US" dirty="0" smtClean="0"/>
          </a:p>
          <a:p>
            <a:endParaRPr lang="en-US" dirty="0"/>
          </a:p>
        </p:txBody>
      </p:sp>
      <p:sp>
        <p:nvSpPr>
          <p:cNvPr id="5" name="Slide Number Placeholder 4"/>
          <p:cNvSpPr>
            <a:spLocks noGrp="1"/>
          </p:cNvSpPr>
          <p:nvPr>
            <p:ph type="sldNum" sz="quarter" idx="11"/>
          </p:nvPr>
        </p:nvSpPr>
        <p:spPr>
          <a:xfrm>
            <a:off x="8077200" y="5867400"/>
            <a:ext cx="1066800" cy="304800"/>
          </a:xfrm>
        </p:spPr>
        <p:txBody>
          <a:bodyPr/>
          <a:lstStyle/>
          <a:p>
            <a:pPr>
              <a:defRPr/>
            </a:pPr>
            <a:r>
              <a:rPr lang="fr-FR" smtClean="0">
                <a:solidFill>
                  <a:srgbClr val="FFFFFF"/>
                </a:solidFill>
              </a:rPr>
              <a:t>•••</a:t>
            </a:r>
            <a:r>
              <a:rPr lang="fr-FR" smtClean="0">
                <a:solidFill>
                  <a:srgbClr val="FFCC66"/>
                </a:solidFill>
              </a:rPr>
              <a:t> </a:t>
            </a:r>
            <a:fld id="{177843A4-1041-4596-AC67-A94DB8AF36B8}" type="slidenum">
              <a:rPr lang="fr-FR" smtClean="0">
                <a:solidFill>
                  <a:srgbClr val="FFFFFF"/>
                </a:solidFill>
              </a:rPr>
              <a:pPr>
                <a:defRPr/>
              </a:pPr>
              <a:t>9</a:t>
            </a:fld>
            <a:endParaRPr lang="fr-FR">
              <a:solidFill>
                <a:srgbClr val="000000"/>
              </a:solidFill>
            </a:endParaRPr>
          </a:p>
        </p:txBody>
      </p:sp>
      <p:graphicFrame>
        <p:nvGraphicFramePr>
          <p:cNvPr id="6" name="Table 5"/>
          <p:cNvGraphicFramePr>
            <a:graphicFrameLocks noGrp="1"/>
          </p:cNvGraphicFramePr>
          <p:nvPr/>
        </p:nvGraphicFramePr>
        <p:xfrm>
          <a:off x="609600" y="2971800"/>
          <a:ext cx="8077200" cy="1483360"/>
        </p:xfrm>
        <a:graphic>
          <a:graphicData uri="http://schemas.openxmlformats.org/drawingml/2006/table">
            <a:tbl>
              <a:tblPr firstRow="1" bandRow="1">
                <a:tableStyleId>{5C22544A-7EE6-4342-B048-85BDC9FD1C3A}</a:tableStyleId>
              </a:tblPr>
              <a:tblGrid>
                <a:gridCol w="611216"/>
                <a:gridCol w="2055784"/>
                <a:gridCol w="2133600"/>
                <a:gridCol w="1752600"/>
                <a:gridCol w="1524000"/>
              </a:tblGrid>
              <a:tr h="370840">
                <a:tc>
                  <a:txBody>
                    <a:bodyPr/>
                    <a:lstStyle/>
                    <a:p>
                      <a:r>
                        <a:rPr lang="en-US" b="1" dirty="0" smtClean="0">
                          <a:solidFill>
                            <a:schemeClr val="tx1"/>
                          </a:solidFill>
                        </a:rPr>
                        <a:t>ID</a:t>
                      </a:r>
                      <a:endParaRPr lang="en-US" b="1" dirty="0">
                        <a:solidFill>
                          <a:schemeClr val="tx1"/>
                        </a:solidFill>
                      </a:endParaRPr>
                    </a:p>
                  </a:txBody>
                  <a:tcPr/>
                </a:tc>
                <a:tc>
                  <a:txBody>
                    <a:bodyPr/>
                    <a:lstStyle/>
                    <a:p>
                      <a:r>
                        <a:rPr lang="en-US" b="1" dirty="0" smtClean="0">
                          <a:solidFill>
                            <a:schemeClr val="tx1"/>
                          </a:solidFill>
                        </a:rPr>
                        <a:t>Name</a:t>
                      </a:r>
                      <a:endParaRPr lang="en-US" b="1" dirty="0">
                        <a:solidFill>
                          <a:schemeClr val="tx1"/>
                        </a:solidFill>
                      </a:endParaRPr>
                    </a:p>
                  </a:txBody>
                  <a:tcPr/>
                </a:tc>
                <a:tc>
                  <a:txBody>
                    <a:bodyPr/>
                    <a:lstStyle/>
                    <a:p>
                      <a:r>
                        <a:rPr lang="en-US" b="1" dirty="0" smtClean="0">
                          <a:solidFill>
                            <a:schemeClr val="tx1"/>
                          </a:solidFill>
                        </a:rPr>
                        <a:t>Address</a:t>
                      </a:r>
                      <a:endParaRPr lang="en-US" b="1" dirty="0">
                        <a:solidFill>
                          <a:schemeClr val="tx1"/>
                        </a:solidFill>
                      </a:endParaRPr>
                    </a:p>
                  </a:txBody>
                  <a:tcPr/>
                </a:tc>
                <a:tc>
                  <a:txBody>
                    <a:bodyPr/>
                    <a:lstStyle/>
                    <a:p>
                      <a:r>
                        <a:rPr lang="en-US" b="1" dirty="0" smtClean="0">
                          <a:solidFill>
                            <a:schemeClr val="tx1"/>
                          </a:solidFill>
                        </a:rPr>
                        <a:t>Phone</a:t>
                      </a:r>
                      <a:endParaRPr lang="en-US" b="1" dirty="0">
                        <a:solidFill>
                          <a:schemeClr val="tx1"/>
                        </a:solidFill>
                      </a:endParaRPr>
                    </a:p>
                  </a:txBody>
                  <a:tcPr/>
                </a:tc>
                <a:tc>
                  <a:txBody>
                    <a:bodyPr/>
                    <a:lstStyle/>
                    <a:p>
                      <a:r>
                        <a:rPr lang="en-US" b="1" dirty="0" smtClean="0">
                          <a:solidFill>
                            <a:schemeClr val="tx1"/>
                          </a:solidFill>
                        </a:rPr>
                        <a:t>URL</a:t>
                      </a:r>
                      <a:endParaRPr lang="en-US" b="1" dirty="0">
                        <a:solidFill>
                          <a:schemeClr val="tx1"/>
                        </a:solidFill>
                      </a:endParaRPr>
                    </a:p>
                  </a:txBody>
                  <a:tcPr/>
                </a:tc>
              </a:tr>
              <a:tr h="370840">
                <a:tc>
                  <a:txBody>
                    <a:bodyPr/>
                    <a:lstStyle/>
                    <a:p>
                      <a:r>
                        <a:rPr lang="en-US" sz="1600" b="0" kern="1200" dirty="0" smtClean="0">
                          <a:solidFill>
                            <a:schemeClr val="tx1"/>
                          </a:solidFill>
                          <a:latin typeface="+mn-lt"/>
                          <a:ea typeface="+mn-ea"/>
                          <a:cs typeface="+mn-cs"/>
                        </a:rPr>
                        <a:t>001</a:t>
                      </a:r>
                    </a:p>
                  </a:txBody>
                  <a:tcPr/>
                </a:tc>
                <a:tc>
                  <a:txBody>
                    <a:bodyPr/>
                    <a:lstStyle/>
                    <a:p>
                      <a:r>
                        <a:rPr lang="en-US" sz="1600" b="0" kern="1200" dirty="0" smtClean="0">
                          <a:solidFill>
                            <a:schemeClr val="tx1"/>
                          </a:solidFill>
                          <a:latin typeface="+mn-lt"/>
                          <a:ea typeface="+mn-ea"/>
                          <a:cs typeface="+mn-cs"/>
                        </a:rPr>
                        <a:t>F.B. Insurance</a:t>
                      </a:r>
                    </a:p>
                  </a:txBody>
                  <a:tcPr/>
                </a:tc>
                <a:tc>
                  <a:txBody>
                    <a:bodyPr/>
                    <a:lstStyle/>
                    <a:p>
                      <a:r>
                        <a:rPr lang="en-US" sz="1600" b="0" kern="1200" dirty="0" smtClean="0">
                          <a:solidFill>
                            <a:schemeClr val="tx1"/>
                          </a:solidFill>
                          <a:latin typeface="+mn-lt"/>
                          <a:ea typeface="+mn-ea"/>
                          <a:cs typeface="+mn-cs"/>
                        </a:rPr>
                        <a:t>Vernon 76384 TX</a:t>
                      </a:r>
                    </a:p>
                  </a:txBody>
                  <a:tcPr/>
                </a:tc>
                <a:tc>
                  <a:txBody>
                    <a:bodyPr/>
                    <a:lstStyle/>
                    <a:p>
                      <a:r>
                        <a:rPr lang="en-US" sz="1600" b="0" kern="1200" dirty="0" smtClean="0">
                          <a:solidFill>
                            <a:schemeClr val="tx1"/>
                          </a:solidFill>
                          <a:latin typeface="+mn-lt"/>
                          <a:ea typeface="+mn-ea"/>
                          <a:cs typeface="+mn-cs"/>
                        </a:rPr>
                        <a:t>877 635-4684</a:t>
                      </a:r>
                    </a:p>
                  </a:txBody>
                  <a:tcPr/>
                </a:tc>
                <a:tc>
                  <a:txBody>
                    <a:bodyPr/>
                    <a:lstStyle/>
                    <a:p>
                      <a:r>
                        <a:rPr lang="en-US" sz="1600" b="0" kern="1200" dirty="0" smtClean="0">
                          <a:solidFill>
                            <a:schemeClr val="tx1"/>
                          </a:solidFill>
                          <a:latin typeface="+mn-lt"/>
                          <a:ea typeface="+mn-ea"/>
                          <a:cs typeface="+mn-cs"/>
                        </a:rPr>
                        <a:t>txfb-ins.com</a:t>
                      </a:r>
                    </a:p>
                  </a:txBody>
                  <a:tcPr/>
                </a:tc>
              </a:tr>
              <a:tr h="370840">
                <a:tc>
                  <a:txBody>
                    <a:bodyPr/>
                    <a:lstStyle/>
                    <a:p>
                      <a:r>
                        <a:rPr lang="en-US" sz="1600" b="0" kern="1200" dirty="0" smtClean="0">
                          <a:solidFill>
                            <a:schemeClr val="tx1"/>
                          </a:solidFill>
                          <a:latin typeface="+mn-lt"/>
                          <a:ea typeface="+mn-ea"/>
                          <a:cs typeface="+mn-cs"/>
                        </a:rPr>
                        <a:t>002</a:t>
                      </a:r>
                    </a:p>
                  </a:txBody>
                  <a:tcPr/>
                </a:tc>
                <a:tc>
                  <a:txBody>
                    <a:bodyPr/>
                    <a:lstStyle/>
                    <a:p>
                      <a:r>
                        <a:rPr lang="en-US" sz="1600" b="0" kern="1200" dirty="0" smtClean="0">
                          <a:solidFill>
                            <a:schemeClr val="tx1"/>
                          </a:solidFill>
                          <a:latin typeface="+mn-lt"/>
                          <a:ea typeface="+mn-ea"/>
                          <a:cs typeface="+mn-cs"/>
                        </a:rPr>
                        <a:t>F.B. Insurance #1</a:t>
                      </a:r>
                    </a:p>
                  </a:txBody>
                  <a:tcPr/>
                </a:tc>
                <a:tc>
                  <a:txBody>
                    <a:bodyPr/>
                    <a:lstStyle/>
                    <a:p>
                      <a:r>
                        <a:rPr lang="en-US" sz="1600" b="0" kern="1200" dirty="0" smtClean="0">
                          <a:solidFill>
                            <a:schemeClr val="tx1"/>
                          </a:solidFill>
                          <a:latin typeface="+mn-lt"/>
                          <a:ea typeface="+mn-ea"/>
                          <a:cs typeface="+mn-cs"/>
                        </a:rPr>
                        <a:t>Lufkin 75901 TX</a:t>
                      </a:r>
                    </a:p>
                  </a:txBody>
                  <a:tcPr/>
                </a:tc>
                <a:tc>
                  <a:txBody>
                    <a:bodyPr/>
                    <a:lstStyle/>
                    <a:p>
                      <a:r>
                        <a:rPr lang="en-US" sz="1600" b="0" kern="1200" dirty="0" smtClean="0">
                          <a:solidFill>
                            <a:schemeClr val="tx1"/>
                          </a:solidFill>
                          <a:latin typeface="+mn-lt"/>
                          <a:ea typeface="+mn-ea"/>
                          <a:cs typeface="+mn-cs"/>
                        </a:rPr>
                        <a:t>936 634-7285</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latin typeface="+mn-lt"/>
                          <a:ea typeface="+mn-ea"/>
                          <a:cs typeface="+mn-cs"/>
                        </a:rPr>
                        <a:t>txfb.org</a:t>
                      </a:r>
                    </a:p>
                  </a:txBody>
                  <a:tcPr/>
                </a:tc>
              </a:tr>
              <a:tr h="370840">
                <a:tc>
                  <a:txBody>
                    <a:bodyPr/>
                    <a:lstStyle/>
                    <a:p>
                      <a:r>
                        <a:rPr lang="en-US" sz="1600" b="0" kern="1200" dirty="0" smtClean="0">
                          <a:solidFill>
                            <a:schemeClr val="tx1"/>
                          </a:solidFill>
                          <a:latin typeface="+mn-lt"/>
                          <a:ea typeface="+mn-ea"/>
                          <a:cs typeface="+mn-cs"/>
                        </a:rPr>
                        <a:t>003</a:t>
                      </a:r>
                    </a:p>
                  </a:txBody>
                  <a:tcPr/>
                </a:tc>
                <a:tc>
                  <a:txBody>
                    <a:bodyPr/>
                    <a:lstStyle/>
                    <a:p>
                      <a:r>
                        <a:rPr lang="en-US" sz="1600" b="0" kern="1200" dirty="0" smtClean="0">
                          <a:solidFill>
                            <a:schemeClr val="tx1"/>
                          </a:solidFill>
                          <a:latin typeface="+mn-lt"/>
                          <a:ea typeface="+mn-ea"/>
                          <a:cs typeface="+mn-cs"/>
                        </a:rPr>
                        <a:t>F.B. Insurance #5</a:t>
                      </a:r>
                    </a:p>
                  </a:txBody>
                  <a:tcPr/>
                </a:tc>
                <a:tc>
                  <a:txBody>
                    <a:bodyPr/>
                    <a:lstStyle/>
                    <a:p>
                      <a:r>
                        <a:rPr lang="en-US" sz="1600" b="0" kern="1200" dirty="0" smtClean="0">
                          <a:solidFill>
                            <a:schemeClr val="tx1"/>
                          </a:solidFill>
                          <a:latin typeface="+mn-lt"/>
                          <a:ea typeface="+mn-ea"/>
                          <a:cs typeface="+mn-cs"/>
                        </a:rPr>
                        <a:t>Cibolo 78108 TX</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kern="1200" dirty="0" smtClean="0">
                          <a:solidFill>
                            <a:schemeClr val="tx1"/>
                          </a:solidFill>
                          <a:latin typeface="+mn-lt"/>
                          <a:ea typeface="+mn-ea"/>
                          <a:cs typeface="+mn-cs"/>
                        </a:rPr>
                        <a:t>877 635-4684</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1600" b="0" kern="1200" dirty="0" smtClean="0">
                        <a:solidFill>
                          <a:schemeClr val="tx1"/>
                        </a:solidFill>
                        <a:latin typeface="+mn-lt"/>
                        <a:ea typeface="+mn-ea"/>
                        <a:cs typeface="+mn-cs"/>
                      </a:endParaRPr>
                    </a:p>
                  </a:txBody>
                  <a:tcPr/>
                </a:tc>
              </a:tr>
            </a:tbl>
          </a:graphicData>
        </a:graphic>
      </p:graphicFrame>
      <p:graphicFrame>
        <p:nvGraphicFramePr>
          <p:cNvPr id="7" name="Table 6"/>
          <p:cNvGraphicFramePr>
            <a:graphicFrameLocks noGrp="1"/>
          </p:cNvGraphicFramePr>
          <p:nvPr/>
        </p:nvGraphicFramePr>
        <p:xfrm>
          <a:off x="609600" y="5059680"/>
          <a:ext cx="8077200" cy="1112520"/>
        </p:xfrm>
        <a:graphic>
          <a:graphicData uri="http://schemas.openxmlformats.org/drawingml/2006/table">
            <a:tbl>
              <a:tblPr firstRow="1" bandRow="1">
                <a:tableStyleId>{5C22544A-7EE6-4342-B048-85BDC9FD1C3A}</a:tableStyleId>
              </a:tblPr>
              <a:tblGrid>
                <a:gridCol w="611216"/>
                <a:gridCol w="3579784"/>
                <a:gridCol w="2743200"/>
                <a:gridCol w="1143000"/>
              </a:tblGrid>
              <a:tr h="370840">
                <a:tc>
                  <a:txBody>
                    <a:bodyPr/>
                    <a:lstStyle/>
                    <a:p>
                      <a:r>
                        <a:rPr lang="en-US" b="1" dirty="0" smtClean="0">
                          <a:solidFill>
                            <a:schemeClr val="tx1"/>
                          </a:solidFill>
                        </a:rPr>
                        <a:t>ID</a:t>
                      </a:r>
                      <a:endParaRPr lang="en-US" b="1" dirty="0">
                        <a:solidFill>
                          <a:schemeClr val="tx1"/>
                        </a:solidFill>
                      </a:endParaRPr>
                    </a:p>
                  </a:txBody>
                  <a:tcPr/>
                </a:tc>
                <a:tc>
                  <a:txBody>
                    <a:bodyPr/>
                    <a:lstStyle/>
                    <a:p>
                      <a:r>
                        <a:rPr lang="en-US" sz="1800" b="1" kern="1200" dirty="0" smtClean="0">
                          <a:solidFill>
                            <a:schemeClr val="tx1"/>
                          </a:solidFill>
                          <a:latin typeface="+mn-lt"/>
                          <a:ea typeface="+mn-ea"/>
                          <a:cs typeface="+mn-cs"/>
                        </a:rPr>
                        <a:t>Name</a:t>
                      </a:r>
                    </a:p>
                  </a:txBody>
                  <a:tcPr/>
                </a:tc>
                <a:tc>
                  <a:txBody>
                    <a:bodyPr/>
                    <a:lstStyle/>
                    <a:p>
                      <a:r>
                        <a:rPr lang="en-US" sz="1800" b="1" kern="1200" dirty="0" smtClean="0">
                          <a:solidFill>
                            <a:schemeClr val="tx1"/>
                          </a:solidFill>
                          <a:latin typeface="+mn-lt"/>
                          <a:ea typeface="+mn-ea"/>
                          <a:cs typeface="+mn-cs"/>
                        </a:rPr>
                        <a:t>URL</a:t>
                      </a:r>
                    </a:p>
                  </a:txBody>
                  <a:tcPr/>
                </a:tc>
                <a:tc>
                  <a:txBody>
                    <a:bodyPr/>
                    <a:lstStyle/>
                    <a:p>
                      <a:r>
                        <a:rPr lang="en-US" b="1" dirty="0" smtClean="0">
                          <a:solidFill>
                            <a:schemeClr val="tx1"/>
                          </a:solidFill>
                        </a:rPr>
                        <a:t>Source</a:t>
                      </a:r>
                      <a:endParaRPr lang="en-US" b="1" dirty="0">
                        <a:solidFill>
                          <a:schemeClr val="tx1"/>
                        </a:solidFill>
                      </a:endParaRPr>
                    </a:p>
                  </a:txBody>
                  <a:tcPr/>
                </a:tc>
              </a:tr>
              <a:tr h="370840">
                <a:tc>
                  <a:txBody>
                    <a:bodyPr/>
                    <a:lstStyle/>
                    <a:p>
                      <a:pPr marL="0" algn="l" defTabSz="457200" rtl="0" eaLnBrk="1" latinLnBrk="0" hangingPunct="1"/>
                      <a:r>
                        <a:rPr lang="en-US" sz="1600" b="0" kern="1200" dirty="0" smtClean="0">
                          <a:solidFill>
                            <a:schemeClr val="tx1"/>
                          </a:solidFill>
                          <a:latin typeface="+mn-lt"/>
                          <a:ea typeface="+mn-ea"/>
                          <a:cs typeface="+mn-cs"/>
                        </a:rPr>
                        <a:t>001</a:t>
                      </a:r>
                    </a:p>
                  </a:txBody>
                  <a:tcPr/>
                </a:tc>
                <a:tc>
                  <a:txBody>
                    <a:bodyPr/>
                    <a:lstStyle/>
                    <a:p>
                      <a:pPr marL="0" algn="l" defTabSz="457200" rtl="0" eaLnBrk="1" latinLnBrk="0" hangingPunct="1"/>
                      <a:r>
                        <a:rPr lang="en-US" sz="1600" b="0" kern="1200" dirty="0" err="1" smtClean="0">
                          <a:solidFill>
                            <a:schemeClr val="tx1"/>
                          </a:solidFill>
                          <a:latin typeface="+mn-lt"/>
                          <a:ea typeface="+mn-ea"/>
                          <a:cs typeface="+mn-cs"/>
                        </a:rPr>
                        <a:t>Meekhof</a:t>
                      </a:r>
                      <a:r>
                        <a:rPr lang="en-US" sz="1600" b="0" kern="1200" dirty="0" smtClean="0">
                          <a:solidFill>
                            <a:schemeClr val="tx1"/>
                          </a:solidFill>
                          <a:latin typeface="+mn-lt"/>
                          <a:ea typeface="+mn-ea"/>
                          <a:cs typeface="+mn-cs"/>
                        </a:rPr>
                        <a:t> Tire Sales &amp; Service Inc</a:t>
                      </a:r>
                    </a:p>
                  </a:txBody>
                  <a:tcPr/>
                </a:tc>
                <a:tc>
                  <a:txBody>
                    <a:bodyPr/>
                    <a:lstStyle/>
                    <a:p>
                      <a:pPr marL="0" algn="l" defTabSz="457200" rtl="0" eaLnBrk="1" latinLnBrk="0" hangingPunct="1"/>
                      <a:r>
                        <a:rPr lang="en-US" sz="1600" b="0" kern="1200" dirty="0" smtClean="0">
                          <a:solidFill>
                            <a:schemeClr val="tx1"/>
                          </a:solidFill>
                          <a:latin typeface="+mn-lt"/>
                          <a:ea typeface="+mn-ea"/>
                          <a:cs typeface="+mn-cs"/>
                        </a:rPr>
                        <a:t>www.meekhoftire.com</a:t>
                      </a:r>
                    </a:p>
                  </a:txBody>
                  <a:tcPr/>
                </a:tc>
                <a:tc>
                  <a:txBody>
                    <a:bodyPr/>
                    <a:lstStyle/>
                    <a:p>
                      <a:pPr marL="0" algn="l" defTabSz="457200" rtl="0" eaLnBrk="1" latinLnBrk="0" hangingPunct="1"/>
                      <a:r>
                        <a:rPr lang="en-US" sz="1600" b="0" kern="1200" dirty="0" err="1" smtClean="0">
                          <a:solidFill>
                            <a:schemeClr val="tx1"/>
                          </a:solidFill>
                          <a:latin typeface="+mn-lt"/>
                          <a:ea typeface="+mn-ea"/>
                          <a:cs typeface="+mn-cs"/>
                        </a:rPr>
                        <a:t>Src</a:t>
                      </a:r>
                      <a:r>
                        <a:rPr lang="en-US" sz="1600" b="0" kern="1200" dirty="0" smtClean="0">
                          <a:solidFill>
                            <a:schemeClr val="tx1"/>
                          </a:solidFill>
                          <a:latin typeface="+mn-lt"/>
                          <a:ea typeface="+mn-ea"/>
                          <a:cs typeface="+mn-cs"/>
                        </a:rPr>
                        <a:t>. 1</a:t>
                      </a:r>
                    </a:p>
                  </a:txBody>
                  <a:tcPr/>
                </a:tc>
              </a:tr>
              <a:tr h="370840">
                <a:tc>
                  <a:txBody>
                    <a:bodyPr/>
                    <a:lstStyle/>
                    <a:p>
                      <a:pPr marL="0" algn="l" defTabSz="457200" rtl="0" eaLnBrk="1" latinLnBrk="0" hangingPunct="1"/>
                      <a:r>
                        <a:rPr lang="en-US" sz="1600" b="0" kern="1200" dirty="0" smtClean="0">
                          <a:solidFill>
                            <a:schemeClr val="tx1"/>
                          </a:solidFill>
                          <a:latin typeface="+mn-lt"/>
                          <a:ea typeface="+mn-ea"/>
                          <a:cs typeface="+mn-cs"/>
                        </a:rPr>
                        <a:t>002</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b="0" kern="1200" dirty="0" err="1" smtClean="0">
                          <a:solidFill>
                            <a:schemeClr val="tx1"/>
                          </a:solidFill>
                          <a:latin typeface="+mn-lt"/>
                          <a:ea typeface="+mn-ea"/>
                          <a:cs typeface="+mn-cs"/>
                        </a:rPr>
                        <a:t>Meekhof</a:t>
                      </a:r>
                      <a:r>
                        <a:rPr lang="en-US" sz="1600" b="0" kern="1200" dirty="0" smtClean="0">
                          <a:solidFill>
                            <a:schemeClr val="tx1"/>
                          </a:solidFill>
                          <a:latin typeface="+mn-lt"/>
                          <a:ea typeface="+mn-ea"/>
                          <a:cs typeface="+mn-cs"/>
                        </a:rPr>
                        <a:t> Tire Sales &amp; Service Inc</a:t>
                      </a:r>
                    </a:p>
                  </a:txBody>
                  <a:tcPr/>
                </a:tc>
                <a:tc>
                  <a:txBody>
                    <a:bodyPr/>
                    <a:lstStyle/>
                    <a:p>
                      <a:pPr marL="0" algn="l" defTabSz="457200" rtl="0" eaLnBrk="1" latinLnBrk="0" hangingPunct="1"/>
                      <a:r>
                        <a:rPr lang="en-US" sz="1600" b="0" kern="1200" dirty="0" smtClean="0">
                          <a:solidFill>
                            <a:schemeClr val="tx1"/>
                          </a:solidFill>
                          <a:latin typeface="+mn-lt"/>
                          <a:ea typeface="+mn-ea"/>
                          <a:cs typeface="+mn-cs"/>
                        </a:rPr>
                        <a:t>www.napaautocare.com</a:t>
                      </a:r>
                      <a:r>
                        <a:rPr lang="en-US" sz="1600" b="0" kern="1200" baseline="0" dirty="0" smtClean="0">
                          <a:solidFill>
                            <a:schemeClr val="tx1"/>
                          </a:solidFill>
                          <a:latin typeface="+mn-lt"/>
                          <a:ea typeface="+mn-ea"/>
                          <a:cs typeface="+mn-cs"/>
                        </a:rPr>
                        <a:t> </a:t>
                      </a:r>
                      <a:endParaRPr lang="en-US" sz="1600" b="0" kern="1200" dirty="0" smtClean="0">
                        <a:solidFill>
                          <a:schemeClr val="tx1"/>
                        </a:solidFill>
                        <a:latin typeface="+mn-lt"/>
                        <a:ea typeface="+mn-ea"/>
                        <a:cs typeface="+mn-cs"/>
                      </a:endParaRPr>
                    </a:p>
                  </a:txBody>
                  <a:tcPr/>
                </a:tc>
                <a:tc>
                  <a:txBody>
                    <a:bodyPr/>
                    <a:lstStyle/>
                    <a:p>
                      <a:pPr marL="0" algn="l" defTabSz="457200" rtl="0" eaLnBrk="1" latinLnBrk="0" hangingPunct="1"/>
                      <a:r>
                        <a:rPr lang="en-US" sz="1600" b="0" kern="1200" dirty="0" err="1" smtClean="0">
                          <a:solidFill>
                            <a:schemeClr val="tx1"/>
                          </a:solidFill>
                          <a:latin typeface="+mn-lt"/>
                          <a:ea typeface="+mn-ea"/>
                          <a:cs typeface="+mn-cs"/>
                        </a:rPr>
                        <a:t>Src</a:t>
                      </a:r>
                      <a:r>
                        <a:rPr lang="en-US" sz="1600" b="0" kern="1200" dirty="0" smtClean="0">
                          <a:solidFill>
                            <a:schemeClr val="tx1"/>
                          </a:solidFill>
                          <a:latin typeface="+mn-lt"/>
                          <a:ea typeface="+mn-ea"/>
                          <a:cs typeface="+mn-cs"/>
                        </a:rPr>
                        <a:t>. 2</a:t>
                      </a:r>
                    </a:p>
                  </a:txBody>
                  <a:tcPr/>
                </a:tc>
              </a:tr>
            </a:tbl>
          </a:graphicData>
        </a:graphic>
      </p:graphicFrame>
      <p:sp>
        <p:nvSpPr>
          <p:cNvPr id="8" name="Rounded Rectangle 7"/>
          <p:cNvSpPr/>
          <p:nvPr/>
        </p:nvSpPr>
        <p:spPr bwMode="auto">
          <a:xfrm>
            <a:off x="5257800" y="3352800"/>
            <a:ext cx="1905000" cy="1066800"/>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9" name="Rounded Rectangle 8"/>
          <p:cNvSpPr/>
          <p:nvPr/>
        </p:nvSpPr>
        <p:spPr bwMode="auto">
          <a:xfrm>
            <a:off x="4876800" y="5791200"/>
            <a:ext cx="2590800" cy="381000"/>
          </a:xfrm>
          <a:prstGeom prst="round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11" charset="0"/>
            </a:endParaRPr>
          </a:p>
        </p:txBody>
      </p:sp>
      <p:sp>
        <p:nvSpPr>
          <p:cNvPr id="10" name="Slide Number Placeholder 4"/>
          <p:cNvSpPr txBox="1">
            <a:spLocks/>
          </p:cNvSpPr>
          <p:nvPr/>
        </p:nvSpPr>
        <p:spPr bwMode="auto">
          <a:xfrm>
            <a:off x="8077200" y="6553200"/>
            <a:ext cx="1066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r" defTabSz="914400" rtl="0" eaLnBrk="0" fontAlgn="auto" latinLnBrk="0" hangingPunct="0">
              <a:lnSpc>
                <a:spcPct val="100000"/>
              </a:lnSpc>
              <a:spcBef>
                <a:spcPts val="0"/>
              </a:spcBef>
              <a:spcAft>
                <a:spcPts val="0"/>
              </a:spcAft>
              <a:buClrTx/>
              <a:buSzTx/>
              <a:buFontTx/>
              <a:buNone/>
              <a:tabLst/>
              <a:defRPr/>
            </a:pPr>
            <a:r>
              <a:rPr kumimoji="0" lang="fr-FR" sz="1200" b="1" i="0" u="none" strike="noStrike" kern="1200" cap="none" spc="0" normalizeH="0" baseline="0" noProof="0" smtClean="0">
                <a:ln>
                  <a:noFill/>
                </a:ln>
                <a:solidFill>
                  <a:schemeClr val="bg1"/>
                </a:solidFill>
                <a:effectLst/>
                <a:uLnTx/>
                <a:uFillTx/>
                <a:latin typeface="Verdana" charset="0"/>
                <a:ea typeface="ＭＳ Ｐゴシック" charset="-128"/>
                <a:cs typeface="+mn-cs"/>
              </a:rPr>
              <a:t>•••</a:t>
            </a:r>
            <a:r>
              <a:rPr kumimoji="0" lang="fr-FR" sz="1200" b="1" i="0" u="none" strike="noStrike" kern="1200" cap="none" spc="0" normalizeH="0" baseline="0" noProof="0" smtClean="0">
                <a:ln>
                  <a:noFill/>
                </a:ln>
                <a:solidFill>
                  <a:srgbClr val="FFCC66"/>
                </a:solidFill>
                <a:effectLst/>
                <a:uLnTx/>
                <a:uFillTx/>
                <a:latin typeface="Verdana" charset="0"/>
                <a:ea typeface="ＭＳ Ｐゴシック" charset="-128"/>
                <a:cs typeface="+mn-cs"/>
              </a:rPr>
              <a:t> </a:t>
            </a:r>
            <a:fld id="{DE91FE90-9206-418D-9CCC-0311FA4FC901}" type="slidenum">
              <a:rPr kumimoji="0" lang="fr-FR" sz="1200" b="1" i="0" u="none" strike="noStrike" kern="1200" cap="none" spc="0" normalizeH="0" baseline="0" noProof="0" smtClean="0">
                <a:ln>
                  <a:noFill/>
                </a:ln>
                <a:solidFill>
                  <a:schemeClr val="bg1"/>
                </a:solidFill>
                <a:effectLst/>
                <a:uLnTx/>
                <a:uFillTx/>
                <a:latin typeface="Verdana" charset="0"/>
                <a:ea typeface="ＭＳ Ｐゴシック" charset="-128"/>
                <a:cs typeface="+mn-cs"/>
              </a:rPr>
              <a:pPr marL="0" marR="0" lvl="0" indent="0" algn="r" defTabSz="914400" rtl="0" eaLnBrk="0" fontAlgn="auto" latinLnBrk="0" hangingPunct="0">
                <a:lnSpc>
                  <a:spcPct val="100000"/>
                </a:lnSpc>
                <a:spcBef>
                  <a:spcPts val="0"/>
                </a:spcBef>
                <a:spcAft>
                  <a:spcPts val="0"/>
                </a:spcAft>
                <a:buClrTx/>
                <a:buSzTx/>
                <a:buFontTx/>
                <a:buNone/>
                <a:tabLst/>
                <a:defRPr/>
              </a:pPr>
              <a:t>9</a:t>
            </a:fld>
            <a:endParaRPr kumimoji="0" lang="fr-FR" sz="1200" b="1" i="0" u="none" strike="noStrike" kern="1200" cap="none" spc="0" normalizeH="0" baseline="0" noProof="0" dirty="0">
              <a:ln>
                <a:noFill/>
              </a:ln>
              <a:solidFill>
                <a:schemeClr val="tx1"/>
              </a:solidFill>
              <a:effectLst/>
              <a:uLnTx/>
              <a:uFillTx/>
              <a:latin typeface="Verdana" charset="0"/>
              <a:ea typeface="ＭＳ Ｐゴシック" charset="-128"/>
              <a:cs typeface="+mn-cs"/>
            </a:endParaRPr>
          </a:p>
        </p:txBody>
      </p:sp>
    </p:spTree>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ouvelle présentatio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5E8EB8"/>
      </a:hlink>
      <a:folHlink>
        <a:srgbClr val="66CCFF"/>
      </a:folHlink>
    </a:clrScheme>
    <a:fontScheme name="Nouvelle pré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Times"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chemeClr val="tx1"/>
            </a:solidFill>
            <a:effectLst/>
            <a:latin typeface="Times" pitchFamily="-111"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7815</TotalTime>
  <Words>7784</Words>
  <Application>Microsoft Office PowerPoint</Application>
  <PresentationFormat>On-screen Show (4:3)</PresentationFormat>
  <Paragraphs>2362</Paragraphs>
  <Slides>70</Slides>
  <Notes>63</Notes>
  <HiddenSlides>0</HiddenSlides>
  <MMClips>0</MMClips>
  <ScaleCrop>false</ScaleCrop>
  <HeadingPairs>
    <vt:vector size="4" baseType="variant">
      <vt:variant>
        <vt:lpstr>Theme</vt:lpstr>
      </vt:variant>
      <vt:variant>
        <vt:i4>3</vt:i4>
      </vt:variant>
      <vt:variant>
        <vt:lpstr>Slide Titles</vt:lpstr>
      </vt:variant>
      <vt:variant>
        <vt:i4>70</vt:i4>
      </vt:variant>
    </vt:vector>
  </HeadingPairs>
  <TitlesOfParts>
    <vt:vector size="73" baseType="lpstr">
      <vt:lpstr>Office Theme</vt:lpstr>
      <vt:lpstr>Nouvelle présentation</vt:lpstr>
      <vt:lpstr>Equity</vt:lpstr>
      <vt:lpstr>Linking Records with Value Diversity</vt:lpstr>
      <vt:lpstr>Real Stories (I)</vt:lpstr>
      <vt:lpstr>Real Stories (II)</vt:lpstr>
      <vt:lpstr>Real Stories (III)</vt:lpstr>
      <vt:lpstr>Another Example from DBLP</vt:lpstr>
      <vt:lpstr>An Example from YP.com</vt:lpstr>
      <vt:lpstr>Another Example from YP.com</vt:lpstr>
      <vt:lpstr>Record Linkage</vt:lpstr>
      <vt:lpstr>New Challenges</vt:lpstr>
      <vt:lpstr>Our Goal</vt:lpstr>
      <vt:lpstr>Outline</vt:lpstr>
      <vt:lpstr>Slide 12</vt:lpstr>
      <vt:lpstr>Slide 13</vt:lpstr>
      <vt:lpstr>Slide 14</vt:lpstr>
      <vt:lpstr>Slide 15</vt:lpstr>
      <vt:lpstr>Opportunities</vt:lpstr>
      <vt:lpstr>Intuitions</vt:lpstr>
      <vt:lpstr>Outline</vt:lpstr>
      <vt:lpstr>Disagreement Decay</vt:lpstr>
      <vt:lpstr>Agreement Decay</vt:lpstr>
      <vt:lpstr>Decay Curves</vt:lpstr>
      <vt:lpstr>Learning Disagreement Decay </vt:lpstr>
      <vt:lpstr>Applying Decay </vt:lpstr>
      <vt:lpstr>Applying Decay </vt:lpstr>
      <vt:lpstr>Decayed Similarity &amp; Traditional Clustering</vt:lpstr>
      <vt:lpstr>Outline</vt:lpstr>
      <vt:lpstr>Early Binding</vt:lpstr>
      <vt:lpstr>Early Binding</vt:lpstr>
      <vt:lpstr>Late Binding</vt:lpstr>
      <vt:lpstr>Late Binding</vt:lpstr>
      <vt:lpstr>Late Binding</vt:lpstr>
      <vt:lpstr>Adjusted Binding</vt:lpstr>
      <vt:lpstr>Adjusted Binding</vt:lpstr>
      <vt:lpstr>Adjusted Binding</vt:lpstr>
      <vt:lpstr>Adjusted Binding</vt:lpstr>
      <vt:lpstr>Temporal Clustering</vt:lpstr>
      <vt:lpstr>Comparison of Clustering Algorithms</vt:lpstr>
      <vt:lpstr>Accuracy on DBLP Data – Xin Dong</vt:lpstr>
      <vt:lpstr>Error We Fixed</vt:lpstr>
      <vt:lpstr>We Only Made One Mistake</vt:lpstr>
      <vt:lpstr>Accuracy on DBLP Data (Wei Wang) </vt:lpstr>
      <vt:lpstr>Mistakes We Made</vt:lpstr>
      <vt:lpstr>Mistakes We Made</vt:lpstr>
      <vt:lpstr>Errors We Fixed … despite some mistakes</vt:lpstr>
      <vt:lpstr>Demonstration</vt:lpstr>
      <vt:lpstr>Outline</vt:lpstr>
      <vt:lpstr>Slide 47</vt:lpstr>
      <vt:lpstr>Slide 48</vt:lpstr>
      <vt:lpstr>Slide 49</vt:lpstr>
      <vt:lpstr>Slide 50</vt:lpstr>
      <vt:lpstr>Challenges</vt:lpstr>
      <vt:lpstr>Two-Stage Linkage – Stage I</vt:lpstr>
      <vt:lpstr>Two-Stage Linkage – Stage II</vt:lpstr>
      <vt:lpstr>Two-Stage Linkage – Stage II</vt:lpstr>
      <vt:lpstr>Two-Stage Linkage – Stage II</vt:lpstr>
      <vt:lpstr>Two-Stage Linkage – Stage II</vt:lpstr>
      <vt:lpstr>Experimental Evaluation </vt:lpstr>
      <vt:lpstr>Experimental Evaluation II</vt:lpstr>
      <vt:lpstr>Outline</vt:lpstr>
      <vt:lpstr>Limitations of Current Solution</vt:lpstr>
      <vt:lpstr>Our Solution</vt:lpstr>
      <vt:lpstr>Clustering Performance</vt:lpstr>
      <vt:lpstr>Example I (True Positive)</vt:lpstr>
      <vt:lpstr>Example II (True Positive)</vt:lpstr>
      <vt:lpstr>Example III (True Positive)</vt:lpstr>
      <vt:lpstr>Example IV (False Positive)</vt:lpstr>
      <vt:lpstr>Example V (False Positive)</vt:lpstr>
      <vt:lpstr>Related Work</vt:lpstr>
      <vt:lpstr>Conclusions</vt:lpstr>
      <vt:lpstr>Slide 70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DONG, XIN  (LUNA)</dc:creator>
  <cp:lastModifiedBy>lunadong</cp:lastModifiedBy>
  <cp:revision>794</cp:revision>
  <dcterms:created xsi:type="dcterms:W3CDTF">2006-08-16T00:00:00Z</dcterms:created>
  <dcterms:modified xsi:type="dcterms:W3CDTF">2012-12-07T18:11:47Z</dcterms:modified>
</cp:coreProperties>
</file>