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84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83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80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</p:sldIdLst>
  <p:sldSz cy="5143500" cx="9144000"/>
  <p:notesSz cx="6858000" cy="9144000"/>
  <p:embeddedFontLst>
    <p:embeddedFont>
      <p:font typeface="Roboto"/>
      <p:regular r:id="rId95"/>
      <p:bold r:id="rId96"/>
      <p:italic r:id="rId97"/>
      <p:boldItalic r:id="rId98"/>
    </p:embeddedFont>
    <p:embeddedFont>
      <p:font typeface="Proxima Nova"/>
      <p:regular r:id="rId99"/>
      <p:bold r:id="rId100"/>
      <p:italic r:id="rId101"/>
      <p:boldItalic r:id="rId102"/>
    </p:embeddedFont>
    <p:embeddedFont>
      <p:font typeface="Lato"/>
      <p:regular r:id="rId103"/>
      <p:bold r:id="rId104"/>
      <p:italic r:id="rId105"/>
      <p:boldItalic r:id="rId106"/>
    </p:embeddedFont>
    <p:embeddedFont>
      <p:font typeface="Pacifico"/>
      <p:regular r:id="rId107"/>
    </p:embeddedFont>
    <p:embeddedFont>
      <p:font typeface="Optimistic Display"/>
      <p:bold r:id="rId10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97A5A97-8E28-4526-8393-4210DC0F2FCA}">
  <a:tblStyle styleId="{C97A5A97-8E28-4526-8393-4210DC0F2FC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AECE6"/>
          </a:solidFill>
        </a:fill>
      </a:tcStyle>
    </a:wholeTbl>
    <a:band1H>
      <a:tcTxStyle/>
      <a:tcStyle>
        <a:fill>
          <a:solidFill>
            <a:srgbClr val="F5D8CA"/>
          </a:solidFill>
        </a:fill>
      </a:tcStyle>
    </a:band1H>
    <a:band2H>
      <a:tcTxStyle/>
    </a:band2H>
    <a:band1V>
      <a:tcTxStyle/>
      <a:tcStyle>
        <a:fill>
          <a:solidFill>
            <a:srgbClr val="F5D8C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font" Target="fonts/Pacifico-regular.fntdata"/><Relationship Id="rId106" Type="http://schemas.openxmlformats.org/officeDocument/2006/relationships/font" Target="fonts/Lato-boldItalic.fntdata"/><Relationship Id="rId105" Type="http://schemas.openxmlformats.org/officeDocument/2006/relationships/font" Target="fonts/Lato-italic.fntdata"/><Relationship Id="rId104" Type="http://schemas.openxmlformats.org/officeDocument/2006/relationships/font" Target="fonts/Lato-bold.fntdata"/><Relationship Id="rId108" Type="http://schemas.openxmlformats.org/officeDocument/2006/relationships/font" Target="fonts/OptimisticDisplay-bold.fntdata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103" Type="http://schemas.openxmlformats.org/officeDocument/2006/relationships/font" Target="fonts/Lato-regular.fntdata"/><Relationship Id="rId102" Type="http://schemas.openxmlformats.org/officeDocument/2006/relationships/font" Target="fonts/ProximaNova-boldItalic.fntdata"/><Relationship Id="rId101" Type="http://schemas.openxmlformats.org/officeDocument/2006/relationships/font" Target="fonts/ProximaNova-italic.fntdata"/><Relationship Id="rId100" Type="http://schemas.openxmlformats.org/officeDocument/2006/relationships/font" Target="fonts/ProximaNova-bold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95" Type="http://schemas.openxmlformats.org/officeDocument/2006/relationships/font" Target="fonts/Roboto-regular.fntdata"/><Relationship Id="rId94" Type="http://schemas.openxmlformats.org/officeDocument/2006/relationships/slide" Target="slides/slide87.xml"/><Relationship Id="rId97" Type="http://schemas.openxmlformats.org/officeDocument/2006/relationships/font" Target="fonts/Roboto-italic.fntdata"/><Relationship Id="rId96" Type="http://schemas.openxmlformats.org/officeDocument/2006/relationships/font" Target="fonts/Roboto-bold.fntdata"/><Relationship Id="rId11" Type="http://schemas.openxmlformats.org/officeDocument/2006/relationships/slide" Target="slides/slide4.xml"/><Relationship Id="rId99" Type="http://schemas.openxmlformats.org/officeDocument/2006/relationships/font" Target="fonts/ProximaNova-regular.fntdata"/><Relationship Id="rId10" Type="http://schemas.openxmlformats.org/officeDocument/2006/relationships/slide" Target="slides/slide3.xml"/><Relationship Id="rId98" Type="http://schemas.openxmlformats.org/officeDocument/2006/relationships/font" Target="fonts/Roboto-boldItalic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slide" Target="slides/slide84.xml"/><Relationship Id="rId90" Type="http://schemas.openxmlformats.org/officeDocument/2006/relationships/slide" Target="slides/slide83.xml"/><Relationship Id="rId93" Type="http://schemas.openxmlformats.org/officeDocument/2006/relationships/slide" Target="slides/slide86.xml"/><Relationship Id="rId92" Type="http://schemas.openxmlformats.org/officeDocument/2006/relationships/slide" Target="slides/slide85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84" Type="http://schemas.openxmlformats.org/officeDocument/2006/relationships/slide" Target="slides/slide77.xml"/><Relationship Id="rId83" Type="http://schemas.openxmlformats.org/officeDocument/2006/relationships/slide" Target="slides/slide76.xml"/><Relationship Id="rId86" Type="http://schemas.openxmlformats.org/officeDocument/2006/relationships/slide" Target="slides/slide79.xml"/><Relationship Id="rId85" Type="http://schemas.openxmlformats.org/officeDocument/2006/relationships/slide" Target="slides/slide78.xml"/><Relationship Id="rId88" Type="http://schemas.openxmlformats.org/officeDocument/2006/relationships/slide" Target="slides/slide81.xml"/><Relationship Id="rId87" Type="http://schemas.openxmlformats.org/officeDocument/2006/relationships/slide" Target="slides/slide80.xml"/><Relationship Id="rId89" Type="http://schemas.openxmlformats.org/officeDocument/2006/relationships/slide" Target="slides/slide82.xml"/><Relationship Id="rId80" Type="http://schemas.openxmlformats.org/officeDocument/2006/relationships/slide" Target="slides/slide73.xml"/><Relationship Id="rId82" Type="http://schemas.openxmlformats.org/officeDocument/2006/relationships/slide" Target="slides/slide75.xml"/><Relationship Id="rId81" Type="http://schemas.openxmlformats.org/officeDocument/2006/relationships/slide" Target="slides/slide74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slide" Target="slides/slide66.xml"/><Relationship Id="rId72" Type="http://schemas.openxmlformats.org/officeDocument/2006/relationships/slide" Target="slides/slide65.xml"/><Relationship Id="rId75" Type="http://schemas.openxmlformats.org/officeDocument/2006/relationships/slide" Target="slides/slide68.xml"/><Relationship Id="rId74" Type="http://schemas.openxmlformats.org/officeDocument/2006/relationships/slide" Target="slides/slide67.xml"/><Relationship Id="rId77" Type="http://schemas.openxmlformats.org/officeDocument/2006/relationships/slide" Target="slides/slide70.xml"/><Relationship Id="rId76" Type="http://schemas.openxmlformats.org/officeDocument/2006/relationships/slide" Target="slides/slide69.xml"/><Relationship Id="rId79" Type="http://schemas.openxmlformats.org/officeDocument/2006/relationships/slide" Target="slides/slide72.xml"/><Relationship Id="rId78" Type="http://schemas.openxmlformats.org/officeDocument/2006/relationships/slide" Target="slides/slide71.xml"/><Relationship Id="rId71" Type="http://schemas.openxmlformats.org/officeDocument/2006/relationships/slide" Target="slides/slide64.xml"/><Relationship Id="rId70" Type="http://schemas.openxmlformats.org/officeDocument/2006/relationships/slide" Target="slides/slide63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64" Type="http://schemas.openxmlformats.org/officeDocument/2006/relationships/slide" Target="slides/slide57.xml"/><Relationship Id="rId63" Type="http://schemas.openxmlformats.org/officeDocument/2006/relationships/slide" Target="slides/slide56.xml"/><Relationship Id="rId66" Type="http://schemas.openxmlformats.org/officeDocument/2006/relationships/slide" Target="slides/slide59.xml"/><Relationship Id="rId65" Type="http://schemas.openxmlformats.org/officeDocument/2006/relationships/slide" Target="slides/slide58.xml"/><Relationship Id="rId68" Type="http://schemas.openxmlformats.org/officeDocument/2006/relationships/slide" Target="slides/slide61.xml"/><Relationship Id="rId67" Type="http://schemas.openxmlformats.org/officeDocument/2006/relationships/slide" Target="slides/slide60.xml"/><Relationship Id="rId60" Type="http://schemas.openxmlformats.org/officeDocument/2006/relationships/slide" Target="slides/slide53.xml"/><Relationship Id="rId69" Type="http://schemas.openxmlformats.org/officeDocument/2006/relationships/slide" Target="slides/slide6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55" Type="http://schemas.openxmlformats.org/officeDocument/2006/relationships/slide" Target="slides/slide48.xml"/><Relationship Id="rId54" Type="http://schemas.openxmlformats.org/officeDocument/2006/relationships/slide" Target="slides/slide47.xml"/><Relationship Id="rId57" Type="http://schemas.openxmlformats.org/officeDocument/2006/relationships/slide" Target="slides/slide50.xml"/><Relationship Id="rId56" Type="http://schemas.openxmlformats.org/officeDocument/2006/relationships/slide" Target="slides/slide49.xml"/><Relationship Id="rId59" Type="http://schemas.openxmlformats.org/officeDocument/2006/relationships/slide" Target="slides/slide52.xml"/><Relationship Id="rId58" Type="http://schemas.openxmlformats.org/officeDocument/2006/relationships/slide" Target="slides/slide5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81be13c683_0_37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" name="Google Shape;331;g181be13c683_0_37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Entity ID </a:t>
            </a:r>
            <a:endParaRPr/>
          </a:p>
        </p:txBody>
      </p:sp>
      <p:sp>
        <p:nvSpPr>
          <p:cNvPr id="332" name="Google Shape;332;g181be13c683_0_37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81be13c683_0_3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181be13c683_0_3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27f8080f647_0_7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27f8080f647_0_7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7f8080f64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7f8080f64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27f8080f647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27f8080f647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81be13c683_0_3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81be13c683_0_3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81be13c683_0_34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81be13c683_0_34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7f8080f647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7f8080f647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181c0c419a3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181c0c419a3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27f8080f647_0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27f8080f647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181be13c683_0_3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181be13c683_0_3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181be13c683_0_6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181be13c683_0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g27f8080f647_0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" name="Google Shape;542;g27f8080f647_0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81c0c419a3_0_7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181c0c419a3_0_7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81be13c683_0_6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181be13c683_0_6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g181c0c419a3_0_2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Google Shape;565;g181c0c419a3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27f8080f647_0_4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Google Shape;573;g27f8080f647_0_4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181c0c419a3_0_10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9" name="Google Shape;579;g181c0c419a3_0_10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0" name="Google Shape;580;g181c0c419a3_0_10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181c0c419a3_0_108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8" name="Google Shape;588;g181c0c419a3_0_108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g181c0c419a3_0_108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181c0c419a3_0_109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9" name="Google Shape;599;g181c0c419a3_0_109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g181c0c419a3_0_109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181c0c419a3_0_10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8" name="Google Shape;608;g181c0c419a3_0_10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9" name="Google Shape;609;g181c0c419a3_0_10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81be13c683_0_33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81be13c683_0_3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g181c0c419a3_0_11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g181c0c419a3_0_11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4" name="Google Shape;624;g181c0c419a3_0_11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181c0c419a3_0_1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4" name="Google Shape;634;g181c0c419a3_0_1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181c0c419a3_0_2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181c0c419a3_0_2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181c0c419a3_0_28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49" name="Google Shape;649;g181c0c419a3_0_28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0" name="Google Shape;650;g181c0c419a3_0_28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81c0c419a3_0_3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g181c0c419a3_0_33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2" name="Google Shape;702;g181c0c419a3_0_33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7f8080f647_0_5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27f8080f647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81be13c683_0_14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7" name="Google Shape;767;g181be13c683_0_14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68" name="Google Shape;768;g181be13c683_0_14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181be13c683_0_14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2" name="Google Shape;782;g181be13c683_0_14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783" name="Google Shape;783;g181be13c683_0_14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5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81be13c683_0_14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7" name="Google Shape;797;g181be13c683_0_14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the numbers here</a:t>
            </a:r>
            <a:endParaRPr/>
          </a:p>
        </p:txBody>
      </p:sp>
      <p:sp>
        <p:nvSpPr>
          <p:cNvPr id="798" name="Google Shape;798;g181be13c683_0_147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181be13c683_0_147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5" name="Google Shape;805;g181be13c683_0_147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the numbers here</a:t>
            </a:r>
            <a:endParaRPr/>
          </a:p>
        </p:txBody>
      </p:sp>
      <p:sp>
        <p:nvSpPr>
          <p:cNvPr id="806" name="Google Shape;806;g181be13c683_0_147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81be13c683_0_32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81be13c683_0_32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181be13c683_0_14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2" name="Google Shape;822;g181be13c683_0_14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Change the numbers here</a:t>
            </a:r>
            <a:endParaRPr/>
          </a:p>
        </p:txBody>
      </p:sp>
      <p:sp>
        <p:nvSpPr>
          <p:cNvPr id="823" name="Google Shape;823;g181be13c683_0_14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16abd82504e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16abd82504e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6abd82504e_0_2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6" name="Google Shape;866;g16abd82504e_0_2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16abd82504e_0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16abd82504e_0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6abd82504e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1" name="Google Shape;931;g16abd82504e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g16abd82504e_0_4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2" name="Google Shape;972;g16abd82504e_0_4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g16abd82504e_0_4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g16abd82504e_0_4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2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g181c0c419a3_0_7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54" name="Google Shape;1054;g181c0c419a3_0_7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5" name="Google Shape;1055;g181c0c419a3_0_76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2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181c0c419a3_0_7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64" name="Google Shape;1064;g181c0c419a3_0_7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5" name="Google Shape;1065;g181c0c419a3_0_7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181c0c419a3_0_7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1" name="Google Shape;1081;g181c0c419a3_0_7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g181c0c419a3_0_7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81be13c683_0_3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81be13c683_0_3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8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181c0c419a3_0_80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0" name="Google Shape;1090;g181c0c419a3_0_80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g181c0c419a3_0_80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181c0c419a3_0_8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1" name="Google Shape;1101;g181c0c419a3_0_8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g181c0c419a3_0_8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16abd82504e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0" name="Google Shape;1110;g16abd82504e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181c0c419a3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1" name="Google Shape;1131;g181c0c419a3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181c0c419a3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181c0c419a3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9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" name="Google Shape;1180;g181c0c419a3_0_5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1" name="Google Shape;1181;g181c0c419a3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81c0c419a3_0_5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181c0c419a3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g181c0c419a3_0_5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5" name="Google Shape;1205;g181c0c419a3_0_5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g181c0c419a3_0_5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8" name="Google Shape;1218;g181c0c419a3_0_5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9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g16abd82504e_0_5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1" name="Google Shape;1231;g16abd82504e_0_5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81be13c683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81be13c683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g181c0c419a3_0_9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4" name="Google Shape;1244;g181c0c419a3_0_9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g181c0c419a3_0_9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7" name="Google Shape;1257;g181c0c419a3_0_9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g23d35ac797f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6" name="Google Shape;1266;g23d35ac797f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g23d35ac797f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2" name="Google Shape;1272;g23d35ac797f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g23d35ac797f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0" name="Google Shape;1280;g23d35ac797f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23d35ac797f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9" name="Google Shape;1289;g23d35ac797f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0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g2c0c9bed85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2" name="Google Shape;1302;g2c0c9bed85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7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2c0c9bed858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2c0c9bed858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5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2c0c9bed85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2c0c9bed85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2c0c9bed858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5" name="Google Shape;1325;g2c0c9bed85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6abd82504e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16abd82504e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0" name="Shape 1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" name="Google Shape;1331;g2c0c9bed85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2" name="Google Shape;1332;g2c0c9bed85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7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g2c0c9bed858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9" name="Google Shape;1349;g2c0c9bed858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2c0c9bed858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2c0c9bed858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8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g2c0c9bed858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0" name="Google Shape;1370;g2c0c9bed858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7" name="Google Shape;1377;g2c0c9bed858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8" name="Google Shape;1378;g2c0c9bed858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2c0c9bed858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2c0c9bed858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2c0c9bed858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2c0c9bed858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5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2c0c9bed858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7" name="Google Shape;1407;g2c0c9bed858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g2c0c9bed858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6" name="Google Shape;1416;g2c0c9bed858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0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g2c0c9bed858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2" name="Google Shape;1442;g2c0c9bed858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81be13c683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81be13c683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8" name="Shape 1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9" name="Google Shape;1469;g2c0c9bed858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0" name="Google Shape;1470;g2c0c9bed858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2c0c9bed858_0_2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2c0c9bed858_0_2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g2c0c9bed858_0_2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8" name="Google Shape;1488;g2c0c9bed858_0_2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g2c0c9bed858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6" name="Google Shape;1496;g2c0c9bed858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1" name="Shape 1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2" name="Google Shape;1502;g2c0c9bed858_0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3" name="Google Shape;1503;g2c0c9bed858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9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23d35ac797f_0_5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23d35ac797f_0_5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0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g181c0c419a3_0_1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2" name="Google Shape;1522;g181c0c419a3_0_1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4" name="Shape 1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5" name="Google Shape;1555;g123c2b756ac_0_8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6" name="Google Shape;1556;g123c2b756ac_0_8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181be13c683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181be13c683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6" name="Google Shape;76;p11"/>
          <p:cNvSpPr txBox="1"/>
          <p:nvPr>
            <p:ph hasCustomPrompt="1"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/>
          <p:nvPr>
            <p:ph idx="1" type="body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8" name="Google Shape;78;p1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83" name="Google Shape;83;p13"/>
          <p:cNvSpPr txBox="1"/>
          <p:nvPr>
            <p:ph idx="1" type="body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4" name="Google Shape;84;p13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5" name="Google Shape;85;p13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86" name="Google Shape;86;p13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showMasterSp="0" type="title">
  <p:cSld name="TITLE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5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5"/>
          <p:cNvSpPr txBox="1"/>
          <p:nvPr>
            <p:ph type="ctr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0" name="Google Shape;100;p15"/>
          <p:cNvSpPr txBox="1"/>
          <p:nvPr>
            <p:ph idx="1" type="subTitle"/>
          </p:nvPr>
        </p:nvSpPr>
        <p:spPr>
          <a:xfrm>
            <a:off x="825038" y="3341715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rtl="0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rtl="0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/>
        </p:txBody>
      </p:sp>
      <p:sp>
        <p:nvSpPr>
          <p:cNvPr id="101" name="Google Shape;101;p15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2" name="Google Shape;102;p15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3" name="Google Shape;103;p15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04" name="Google Shape;104;p15"/>
          <p:cNvCxnSpPr/>
          <p:nvPr/>
        </p:nvCxnSpPr>
        <p:spPr>
          <a:xfrm>
            <a:off x="905743" y="3257550"/>
            <a:ext cx="7406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7" name="Google Shape;107;p16"/>
          <p:cNvSpPr txBox="1"/>
          <p:nvPr>
            <p:ph idx="1" type="body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08" name="Google Shape;108;p16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09" name="Google Shape;109;p16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0" name="Google Shape;110;p16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showMasterSp="0" type="secHead">
  <p:cSld name="SECTION_HEADER">
    <p:bg>
      <p:bgPr>
        <a:solidFill>
          <a:schemeClr val="lt1"/>
        </a:solid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17"/>
          <p:cNvSpPr txBox="1"/>
          <p:nvPr>
            <p:ph type="title"/>
          </p:nvPr>
        </p:nvSpPr>
        <p:spPr>
          <a:xfrm>
            <a:off x="822960" y="569214"/>
            <a:ext cx="7543800" cy="267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b="0" sz="6000">
                <a:solidFill>
                  <a:srgbClr val="26262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5" name="Google Shape;115;p17"/>
          <p:cNvSpPr txBox="1"/>
          <p:nvPr>
            <p:ph idx="1" type="body"/>
          </p:nvPr>
        </p:nvSpPr>
        <p:spPr>
          <a:xfrm>
            <a:off x="822960" y="3339846"/>
            <a:ext cx="75438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1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16" name="Google Shape;116;p17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7" name="Google Shape;117;p17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18" name="Google Shape;118;p17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119" name="Google Shape;119;p17"/>
          <p:cNvCxnSpPr/>
          <p:nvPr/>
        </p:nvCxnSpPr>
        <p:spPr>
          <a:xfrm>
            <a:off x="905743" y="3257550"/>
            <a:ext cx="74064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8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2" name="Google Shape;122;p18"/>
          <p:cNvSpPr txBox="1"/>
          <p:nvPr>
            <p:ph idx="1" type="body"/>
          </p:nvPr>
        </p:nvSpPr>
        <p:spPr>
          <a:xfrm>
            <a:off x="82296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23" name="Google Shape;123;p18"/>
          <p:cNvSpPr txBox="1"/>
          <p:nvPr>
            <p:ph idx="2" type="body"/>
          </p:nvPr>
        </p:nvSpPr>
        <p:spPr>
          <a:xfrm>
            <a:off x="822960" y="1936750"/>
            <a:ext cx="3703200" cy="25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24" name="Google Shape;124;p18"/>
          <p:cNvSpPr txBox="1"/>
          <p:nvPr>
            <p:ph idx="3" type="body"/>
          </p:nvPr>
        </p:nvSpPr>
        <p:spPr>
          <a:xfrm>
            <a:off x="4663440" y="1384539"/>
            <a:ext cx="3703200" cy="55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b="0" sz="1500" cap="none">
                <a:solidFill>
                  <a:schemeClr val="dk2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500"/>
              <a:buNone/>
              <a:defRPr b="1" sz="15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None/>
              <a:defRPr b="1" sz="14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b="1" sz="12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b="1" sz="1200"/>
            </a:lvl9pPr>
          </a:lstStyle>
          <a:p/>
        </p:txBody>
      </p:sp>
      <p:sp>
        <p:nvSpPr>
          <p:cNvPr id="125" name="Google Shape;125;p18"/>
          <p:cNvSpPr txBox="1"/>
          <p:nvPr>
            <p:ph idx="4" type="body"/>
          </p:nvPr>
        </p:nvSpPr>
        <p:spPr>
          <a:xfrm>
            <a:off x="4663440" y="1936750"/>
            <a:ext cx="3703200" cy="253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26" name="Google Shape;126;p18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7" name="Google Shape;127;p18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28" name="Google Shape;128;p18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showMasterSp="0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9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9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9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3" name="Google Shape;133;p19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rgbClr val="FFFFFF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4" name="Google Shape;134;p19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37" name="Google Shape;137;p20"/>
          <p:cNvSpPr txBox="1"/>
          <p:nvPr>
            <p:ph idx="1" type="body"/>
          </p:nvPr>
        </p:nvSpPr>
        <p:spPr>
          <a:xfrm>
            <a:off x="822959" y="1384300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38" name="Google Shape;138;p20"/>
          <p:cNvSpPr txBox="1"/>
          <p:nvPr>
            <p:ph idx="2" type="body"/>
          </p:nvPr>
        </p:nvSpPr>
        <p:spPr>
          <a:xfrm>
            <a:off x="4663440" y="1384301"/>
            <a:ext cx="37032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39" name="Google Shape;139;p20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0" name="Google Shape;140;p20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1" name="Google Shape;141;p20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1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4" name="Google Shape;144;p21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5" name="Google Shape;145;p21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46" name="Google Shape;146;p21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" name="Google Shape;26;p3"/>
          <p:cNvSpPr txBox="1"/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" name="Google Shape;27;p3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showMasterSp="0" type="objTx">
  <p:cSld name="OBJECT_WITH_CAPTION_TEX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/>
          <p:nvPr/>
        </p:nvSpPr>
        <p:spPr>
          <a:xfrm>
            <a:off x="12" y="0"/>
            <a:ext cx="30381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2"/>
          <p:cNvSpPr/>
          <p:nvPr/>
        </p:nvSpPr>
        <p:spPr>
          <a:xfrm>
            <a:off x="3030053" y="0"/>
            <a:ext cx="480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2"/>
          <p:cNvSpPr txBox="1"/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b="0"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1" name="Google Shape;151;p22"/>
          <p:cNvSpPr txBox="1"/>
          <p:nvPr>
            <p:ph idx="1" type="body"/>
          </p:nvPr>
        </p:nvSpPr>
        <p:spPr>
          <a:xfrm>
            <a:off x="3600450" y="548640"/>
            <a:ext cx="4869300" cy="39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52" name="Google Shape;152;p22"/>
          <p:cNvSpPr txBox="1"/>
          <p:nvPr>
            <p:ph idx="2" type="body"/>
          </p:nvPr>
        </p:nvSpPr>
        <p:spPr>
          <a:xfrm>
            <a:off x="342900" y="2194560"/>
            <a:ext cx="2400300" cy="25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53" name="Google Shape;153;p22"/>
          <p:cNvSpPr txBox="1"/>
          <p:nvPr>
            <p:ph idx="10" type="dt"/>
          </p:nvPr>
        </p:nvSpPr>
        <p:spPr>
          <a:xfrm>
            <a:off x="349134" y="4844839"/>
            <a:ext cx="1963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4" name="Google Shape;154;p22"/>
          <p:cNvSpPr txBox="1"/>
          <p:nvPr>
            <p:ph idx="11" type="ftr"/>
          </p:nvPr>
        </p:nvSpPr>
        <p:spPr>
          <a:xfrm>
            <a:off x="3600450" y="4844839"/>
            <a:ext cx="3486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>
                <a:solidFill>
                  <a:schemeClr val="dk2"/>
                </a:solidFill>
              </a:defRPr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55" name="Google Shape;155;p22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rtl="0" algn="r">
              <a:spcBef>
                <a:spcPts val="0"/>
              </a:spcBef>
              <a:buNone/>
              <a:defRPr sz="8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showMasterSp="0" type="picTx">
  <p:cSld name="PICTURE_WITH_CAPTION_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/>
          <p:nvPr/>
        </p:nvSpPr>
        <p:spPr>
          <a:xfrm>
            <a:off x="0" y="3714750"/>
            <a:ext cx="9141600" cy="1428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3"/>
          <p:cNvSpPr/>
          <p:nvPr/>
        </p:nvSpPr>
        <p:spPr>
          <a:xfrm>
            <a:off x="11" y="368630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3"/>
          <p:cNvSpPr txBox="1"/>
          <p:nvPr>
            <p:ph type="title"/>
          </p:nvPr>
        </p:nvSpPr>
        <p:spPr>
          <a:xfrm>
            <a:off x="822960" y="3806190"/>
            <a:ext cx="7584900" cy="617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68575" spcFirstLastPara="1" rIns="68575" wrap="square" tIns="0">
            <a:no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b="0" sz="27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pic>
        <p:nvPicPr>
          <p:cNvPr id="160" name="Google Shape;160;p23"/>
          <p:cNvPicPr preferRelativeResize="0"/>
          <p:nvPr>
            <p:ph idx="2" type="pic"/>
          </p:nvPr>
        </p:nvPicPr>
        <p:blipFill/>
        <p:spPr>
          <a:xfrm>
            <a:off x="11" y="0"/>
            <a:ext cx="9144000" cy="36864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 b="0" l="0" r="0" t="0"/>
            </a:stretch>
          </a:blipFill>
          <a:ln>
            <a:noFill/>
          </a:ln>
        </p:spPr>
      </p:pic>
      <p:sp>
        <p:nvSpPr>
          <p:cNvPr id="161" name="Google Shape;161;p23"/>
          <p:cNvSpPr txBox="1"/>
          <p:nvPr>
            <p:ph idx="1" type="body"/>
          </p:nvPr>
        </p:nvSpPr>
        <p:spPr>
          <a:xfrm>
            <a:off x="822960" y="4430267"/>
            <a:ext cx="7584900" cy="44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68575" spcFirstLastPara="1" rIns="68575" wrap="square" tIns="0">
            <a:normAutofit/>
          </a:bodyPr>
          <a:lstStyle>
            <a:lvl1pPr indent="-2286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solidFill>
                  <a:srgbClr val="FFFFFF"/>
                </a:solidFill>
              </a:defRPr>
            </a:lvl1pPr>
            <a:lvl2pPr indent="-228600" lvl="1" marL="9144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2pPr>
            <a:lvl3pPr indent="-2286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800"/>
              <a:buNone/>
              <a:defRPr sz="800"/>
            </a:lvl3pPr>
            <a:lvl4pPr indent="-2286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4pPr>
            <a:lvl5pPr indent="-2286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5pPr>
            <a:lvl6pPr indent="-2286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6pPr>
            <a:lvl7pPr indent="-2286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7pPr>
            <a:lvl8pPr indent="-2286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00"/>
              <a:buNone/>
              <a:defRPr sz="700"/>
            </a:lvl8pPr>
            <a:lvl9pPr indent="-2286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700"/>
              <a:buNone/>
              <a:defRPr sz="700"/>
            </a:lvl9pPr>
          </a:lstStyle>
          <a:p/>
        </p:txBody>
      </p:sp>
      <p:sp>
        <p:nvSpPr>
          <p:cNvPr id="162" name="Google Shape;162;p23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3" name="Google Shape;163;p23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4" name="Google Shape;164;p23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4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7" name="Google Shape;167;p24"/>
          <p:cNvSpPr txBox="1"/>
          <p:nvPr>
            <p:ph idx="1" type="body"/>
          </p:nvPr>
        </p:nvSpPr>
        <p:spPr>
          <a:xfrm rot="5400000">
            <a:off x="3086160" y="-878900"/>
            <a:ext cx="3017400" cy="75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34275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68" name="Google Shape;168;p24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69" name="Google Shape;169;p24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0" name="Google Shape;170;p24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showMasterSp="0" type="vertTitleAndTx">
  <p:cSld name="VERTICAL_TITLE_AND_VERTICAL_TEXT"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5"/>
          <p:cNvSpPr/>
          <p:nvPr/>
        </p:nvSpPr>
        <p:spPr>
          <a:xfrm>
            <a:off x="2381" y="4800600"/>
            <a:ext cx="91416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5"/>
          <p:cNvSpPr/>
          <p:nvPr/>
        </p:nvSpPr>
        <p:spPr>
          <a:xfrm>
            <a:off x="11" y="4750737"/>
            <a:ext cx="9141600" cy="4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5"/>
          <p:cNvSpPr txBox="1"/>
          <p:nvPr>
            <p:ph type="title"/>
          </p:nvPr>
        </p:nvSpPr>
        <p:spPr>
          <a:xfrm rot="5400000">
            <a:off x="5370600" y="1484234"/>
            <a:ext cx="43179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5" name="Google Shape;175;p25"/>
          <p:cNvSpPr txBox="1"/>
          <p:nvPr>
            <p:ph idx="1" type="body"/>
          </p:nvPr>
        </p:nvSpPr>
        <p:spPr>
          <a:xfrm rot="5400000">
            <a:off x="1370025" y="-430367"/>
            <a:ext cx="43179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4275" spcFirstLastPara="1" rIns="34275" wrap="square" tIns="0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400"/>
              <a:buChar char=" 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400"/>
              <a:buChar char="◦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400"/>
              <a:buChar char="◦"/>
              <a:defRPr/>
            </a:lvl9pPr>
          </a:lstStyle>
          <a:p/>
        </p:txBody>
      </p:sp>
      <p:sp>
        <p:nvSpPr>
          <p:cNvPr id="176" name="Google Shape;176;p25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7" name="Google Shape;177;p25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78" name="Google Shape;178;p25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26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181" name="Google Shape;181;p26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6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6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6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6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" name="Google Shape;186;p2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187" name="Google Shape;187;p26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34275" lIns="0" spcFirstLastPara="1" rIns="0" wrap="square" tIns="34275">
            <a:normAutofit/>
          </a:bodyPr>
          <a:lstStyle>
            <a:lvl1pPr indent="-323850" lvl="0" marL="457200" rtl="0">
              <a:spcBef>
                <a:spcPts val="900"/>
              </a:spcBef>
              <a:spcAft>
                <a:spcPts val="0"/>
              </a:spcAft>
              <a:buSzPts val="1500"/>
              <a:buChar char=" "/>
              <a:defRPr/>
            </a:lvl1pPr>
            <a:lvl2pPr indent="-317500" lvl="1" marL="914400" rtl="0">
              <a:spcBef>
                <a:spcPts val="200"/>
              </a:spcBef>
              <a:spcAft>
                <a:spcPts val="0"/>
              </a:spcAft>
              <a:buSzPts val="1400"/>
              <a:buChar char="◦"/>
              <a:defRPr/>
            </a:lvl2pPr>
            <a:lvl3pPr indent="-298450" lvl="2" marL="13716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3pPr>
            <a:lvl4pPr indent="-298450" lvl="3" marL="18288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4pPr>
            <a:lvl5pPr indent="-298450" lvl="4" marL="22860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5pPr>
            <a:lvl6pPr indent="-298450" lvl="5" marL="27432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6pPr>
            <a:lvl7pPr indent="-298450" lvl="6" marL="32004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7pPr>
            <a:lvl8pPr indent="-298450" lvl="7" marL="3657600" rtl="0">
              <a:spcBef>
                <a:spcPts val="300"/>
              </a:spcBef>
              <a:spcAft>
                <a:spcPts val="0"/>
              </a:spcAft>
              <a:buSzPts val="1100"/>
              <a:buChar char="◦"/>
              <a:defRPr/>
            </a:lvl8pPr>
            <a:lvl9pPr indent="-298450" lvl="8" marL="4114800" rtl="0">
              <a:spcBef>
                <a:spcPts val="300"/>
              </a:spcBef>
              <a:spcAft>
                <a:spcPts val="300"/>
              </a:spcAft>
              <a:buSzPts val="1100"/>
              <a:buChar char="◦"/>
              <a:defRPr/>
            </a:lvl9pPr>
          </a:lstStyle>
          <a:p/>
        </p:txBody>
      </p:sp>
      <p:sp>
        <p:nvSpPr>
          <p:cNvPr id="188" name="Google Shape;188;p2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" name="Google Shape;35;p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6" name="Google Shape;36;p4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7" name="Google Shape;37;p4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8" name="Google Shape;48;p7"/>
          <p:cNvSpPr txBox="1"/>
          <p:nvPr>
            <p:ph idx="1" type="body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7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4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flipH="1" rot="10800000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7" name="Google Shape;57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8" name="Google Shape;58;p8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2" name="Google Shape;62;p9"/>
          <p:cNvSpPr txBox="1"/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63" name="Google Shape;63;p9"/>
          <p:cNvSpPr txBox="1"/>
          <p:nvPr>
            <p:ph idx="1" type="subTitle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64" name="Google Shape;6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9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68" name="Google Shape;68;p10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geometric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14"/>
          <p:cNvSpPr/>
          <p:nvPr/>
        </p:nvSpPr>
        <p:spPr>
          <a:xfrm>
            <a:off x="0" y="4750737"/>
            <a:ext cx="9144000" cy="49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4"/>
          <p:cNvSpPr txBox="1"/>
          <p:nvPr>
            <p:ph type="title"/>
          </p:nvPr>
        </p:nvSpPr>
        <p:spPr>
          <a:xfrm>
            <a:off x="822960" y="214952"/>
            <a:ext cx="7543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marR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b="0" i="0" sz="3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1" name="Google Shape;91;p14"/>
          <p:cNvSpPr txBox="1"/>
          <p:nvPr>
            <p:ph idx="1" type="body"/>
          </p:nvPr>
        </p:nvSpPr>
        <p:spPr>
          <a:xfrm>
            <a:off x="822960" y="1384300"/>
            <a:ext cx="7543800" cy="3017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>
            <a:lvl1pPr indent="-323850" lvl="0" marL="457200" marR="0" rt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b="0" i="0" sz="15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b="0" i="0" sz="14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98450" lvl="2" marL="1371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8450" lvl="3" marL="18288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8450" lvl="4" marL="22860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8450" lvl="5" marL="27432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8450" lvl="6" marL="32004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8450" lvl="7" marL="3657600" marR="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8450" lvl="8" marL="4114800" marR="0" rtl="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100"/>
              <a:buFont typeface="Calibri"/>
              <a:buChar char="◦"/>
              <a:defRPr b="0" i="0" sz="11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10" type="dt"/>
          </p:nvPr>
        </p:nvSpPr>
        <p:spPr>
          <a:xfrm>
            <a:off x="822960" y="4844839"/>
            <a:ext cx="18543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4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7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4"/>
          <p:cNvSpPr txBox="1"/>
          <p:nvPr>
            <p:ph idx="12" type="sldNum"/>
          </p:nvPr>
        </p:nvSpPr>
        <p:spPr>
          <a:xfrm>
            <a:off x="7425344" y="4844839"/>
            <a:ext cx="9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95" name="Google Shape;95;p14"/>
          <p:cNvCxnSpPr/>
          <p:nvPr/>
        </p:nvCxnSpPr>
        <p:spPr>
          <a:xfrm>
            <a:off x="895149" y="1303384"/>
            <a:ext cx="7475100" cy="0"/>
          </a:xfrm>
          <a:prstGeom prst="straightConnector1">
            <a:avLst/>
          </a:prstGeom>
          <a:noFill/>
          <a:ln cap="flat" cmpd="sng" w="9525">
            <a:solidFill>
              <a:srgbClr val="7F7F7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4.png"/><Relationship Id="rId5" Type="http://schemas.openxmlformats.org/officeDocument/2006/relationships/image" Target="../media/image6.png"/><Relationship Id="rId6" Type="http://schemas.openxmlformats.org/officeDocument/2006/relationships/image" Target="../media/image49.png"/><Relationship Id="rId7" Type="http://schemas.openxmlformats.org/officeDocument/2006/relationships/image" Target="../media/image2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2.jpg"/><Relationship Id="rId4" Type="http://schemas.openxmlformats.org/officeDocument/2006/relationships/image" Target="../media/image13.jpg"/><Relationship Id="rId5" Type="http://schemas.openxmlformats.org/officeDocument/2006/relationships/image" Target="../media/image1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Relationship Id="rId4" Type="http://schemas.openxmlformats.org/officeDocument/2006/relationships/image" Target="../media/image25.png"/><Relationship Id="rId5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1.png"/><Relationship Id="rId4" Type="http://schemas.openxmlformats.org/officeDocument/2006/relationships/image" Target="../media/image47.png"/><Relationship Id="rId5" Type="http://schemas.openxmlformats.org/officeDocument/2006/relationships/image" Target="../media/image67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Relationship Id="rId4" Type="http://schemas.openxmlformats.org/officeDocument/2006/relationships/image" Target="../media/image47.png"/><Relationship Id="rId5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6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1.png"/><Relationship Id="rId4" Type="http://schemas.openxmlformats.org/officeDocument/2006/relationships/image" Target="../media/image47.png"/><Relationship Id="rId5" Type="http://schemas.openxmlformats.org/officeDocument/2006/relationships/image" Target="../media/image67.png"/><Relationship Id="rId6" Type="http://schemas.openxmlformats.org/officeDocument/2006/relationships/image" Target="../media/image26.png"/><Relationship Id="rId7" Type="http://schemas.openxmlformats.org/officeDocument/2006/relationships/image" Target="../media/image2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4.png"/><Relationship Id="rId4" Type="http://schemas.openxmlformats.org/officeDocument/2006/relationships/image" Target="../media/image3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1.png"/><Relationship Id="rId4" Type="http://schemas.openxmlformats.org/officeDocument/2006/relationships/image" Target="../media/image3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1.png"/><Relationship Id="rId4" Type="http://schemas.openxmlformats.org/officeDocument/2006/relationships/image" Target="../media/image4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2.png"/><Relationship Id="rId4" Type="http://schemas.openxmlformats.org/officeDocument/2006/relationships/image" Target="../media/image2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jpg"/><Relationship Id="rId4" Type="http://schemas.openxmlformats.org/officeDocument/2006/relationships/image" Target="../media/image43.jpg"/><Relationship Id="rId5" Type="http://schemas.openxmlformats.org/officeDocument/2006/relationships/image" Target="../media/image48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jpg"/><Relationship Id="rId4" Type="http://schemas.openxmlformats.org/officeDocument/2006/relationships/image" Target="../media/image43.jpg"/><Relationship Id="rId5" Type="http://schemas.openxmlformats.org/officeDocument/2006/relationships/image" Target="../media/image4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3.jpg"/><Relationship Id="rId4" Type="http://schemas.openxmlformats.org/officeDocument/2006/relationships/image" Target="../media/image35.jpg"/><Relationship Id="rId5" Type="http://schemas.openxmlformats.org/officeDocument/2006/relationships/image" Target="../media/image48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5.jpg"/><Relationship Id="rId4" Type="http://schemas.openxmlformats.org/officeDocument/2006/relationships/image" Target="../media/image48.png"/><Relationship Id="rId5" Type="http://schemas.openxmlformats.org/officeDocument/2006/relationships/image" Target="../media/image43.jpg"/><Relationship Id="rId6" Type="http://schemas.openxmlformats.org/officeDocument/2006/relationships/image" Target="../media/image55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png"/><Relationship Id="rId4" Type="http://schemas.openxmlformats.org/officeDocument/2006/relationships/image" Target="../media/image43.jpg"/><Relationship Id="rId5" Type="http://schemas.openxmlformats.org/officeDocument/2006/relationships/image" Target="../media/image5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3.jpg"/><Relationship Id="rId4" Type="http://schemas.openxmlformats.org/officeDocument/2006/relationships/image" Target="../media/image5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7.png"/><Relationship Id="rId4" Type="http://schemas.openxmlformats.org/officeDocument/2006/relationships/image" Target="../media/image2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7.png"/><Relationship Id="rId4" Type="http://schemas.openxmlformats.org/officeDocument/2006/relationships/image" Target="../media/image81.png"/><Relationship Id="rId5" Type="http://schemas.openxmlformats.org/officeDocument/2006/relationships/image" Target="../media/image2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0.png"/><Relationship Id="rId4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0.png"/><Relationship Id="rId4" Type="http://schemas.openxmlformats.org/officeDocument/2006/relationships/image" Target="../media/image2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1.png"/><Relationship Id="rId4" Type="http://schemas.openxmlformats.org/officeDocument/2006/relationships/image" Target="../media/image60.png"/><Relationship Id="rId5" Type="http://schemas.openxmlformats.org/officeDocument/2006/relationships/image" Target="../media/image65.png"/><Relationship Id="rId6" Type="http://schemas.openxmlformats.org/officeDocument/2006/relationships/image" Target="../media/image56.png"/><Relationship Id="rId7" Type="http://schemas.openxmlformats.org/officeDocument/2006/relationships/image" Target="../media/image54.png"/><Relationship Id="rId8" Type="http://schemas.openxmlformats.org/officeDocument/2006/relationships/image" Target="../media/image64.png"/></Relationships>
</file>

<file path=ppt/slides/_rels/slide54.xml.rels><?xml version="1.0" encoding="UTF-8" standalone="yes"?><Relationships xmlns="http://schemas.openxmlformats.org/package/2006/relationships"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70.png"/><Relationship Id="rId5" Type="http://schemas.openxmlformats.org/officeDocument/2006/relationships/image" Target="../media/image65.png"/><Relationship Id="rId6" Type="http://schemas.openxmlformats.org/officeDocument/2006/relationships/image" Target="../media/image56.png"/><Relationship Id="rId7" Type="http://schemas.openxmlformats.org/officeDocument/2006/relationships/image" Target="../media/image54.png"/><Relationship Id="rId8" Type="http://schemas.openxmlformats.org/officeDocument/2006/relationships/image" Target="../media/image64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6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76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24.png"/><Relationship Id="rId5" Type="http://schemas.openxmlformats.org/officeDocument/2006/relationships/image" Target="../media/image18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4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88.png"/><Relationship Id="rId4" Type="http://schemas.openxmlformats.org/officeDocument/2006/relationships/image" Target="../media/image79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83.png"/><Relationship Id="rId4" Type="http://schemas.openxmlformats.org/officeDocument/2006/relationships/image" Target="../media/image73.png"/><Relationship Id="rId5" Type="http://schemas.openxmlformats.org/officeDocument/2006/relationships/image" Target="../media/image84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80.png"/><Relationship Id="rId4" Type="http://schemas.openxmlformats.org/officeDocument/2006/relationships/image" Target="../media/image85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77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77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82.png"/><Relationship Id="rId4" Type="http://schemas.openxmlformats.org/officeDocument/2006/relationships/image" Target="../media/image92.png"/><Relationship Id="rId5" Type="http://schemas.openxmlformats.org/officeDocument/2006/relationships/image" Target="../media/image86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9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87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06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89.png"/><Relationship Id="rId4" Type="http://schemas.openxmlformats.org/officeDocument/2006/relationships/image" Target="../media/image9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103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93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95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6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4.png"/><Relationship Id="rId4" Type="http://schemas.openxmlformats.org/officeDocument/2006/relationships/image" Target="../media/image100.png"/><Relationship Id="rId5" Type="http://schemas.openxmlformats.org/officeDocument/2006/relationships/image" Target="../media/image102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1.xml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05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105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01.png"/><Relationship Id="rId4" Type="http://schemas.openxmlformats.org/officeDocument/2006/relationships/hyperlink" Target="http://di2kg.dia.uniroma3.it/#challenge" TargetMode="External"/><Relationship Id="rId5" Type="http://schemas.openxmlformats.org/officeDocument/2006/relationships/hyperlink" Target="https://homes.cs.washington.edu/lockardc/expanded_swde.html" TargetMode="External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5.xml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.png"/><Relationship Id="rId4" Type="http://schemas.openxmlformats.org/officeDocument/2006/relationships/image" Target="../media/image9.png"/><Relationship Id="rId5" Type="http://schemas.openxmlformats.org/officeDocument/2006/relationships/image" Target="../media/image20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7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type="ctrTitle"/>
          </p:nvPr>
        </p:nvSpPr>
        <p:spPr>
          <a:xfrm>
            <a:off x="279100" y="1775225"/>
            <a:ext cx="85860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Generations</a:t>
            </a:r>
            <a:r>
              <a:rPr b="1" lang="en"/>
              <a:t> of Knowledge Graphs:</a:t>
            </a:r>
            <a:endParaRPr b="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66"/>
              <a:t>The Crazy Ideas and The Business Impact</a:t>
            </a:r>
            <a:endParaRPr b="1" sz="3866"/>
          </a:p>
        </p:txBody>
      </p:sp>
      <p:sp>
        <p:nvSpPr>
          <p:cNvPr id="194" name="Google Shape;194;p27"/>
          <p:cNvSpPr txBox="1"/>
          <p:nvPr>
            <p:ph idx="1" type="subTitle"/>
          </p:nvPr>
        </p:nvSpPr>
        <p:spPr>
          <a:xfrm>
            <a:off x="598100" y="3173154"/>
            <a:ext cx="8222100" cy="11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Xin Luna Dong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r>
              <a:rPr lang="en"/>
              <a:t>/2024</a:t>
            </a:r>
            <a:endParaRPr/>
          </a:p>
        </p:txBody>
      </p:sp>
      <p:sp>
        <p:nvSpPr>
          <p:cNvPr id="195" name="Google Shape;195;p27"/>
          <p:cNvSpPr txBox="1"/>
          <p:nvPr/>
        </p:nvSpPr>
        <p:spPr>
          <a:xfrm>
            <a:off x="598100" y="4553474"/>
            <a:ext cx="82221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85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This talk does not represent the company’s point of view</a:t>
            </a:r>
            <a:r>
              <a:rPr lang="en" sz="2580">
                <a:solidFill>
                  <a:srgbClr val="FFFF00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sz="2580">
              <a:solidFill>
                <a:srgbClr val="FFFF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4" name="Google Shape;334;p36"/>
          <p:cNvCxnSpPr>
            <a:stCxn id="335" idx="7"/>
          </p:cNvCxnSpPr>
          <p:nvPr/>
        </p:nvCxnSpPr>
        <p:spPr>
          <a:xfrm flipH="1" rot="10800000">
            <a:off x="5624079" y="1591212"/>
            <a:ext cx="1087200" cy="204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6" name="Google Shape;336;p36"/>
          <p:cNvCxnSpPr/>
          <p:nvPr/>
        </p:nvCxnSpPr>
        <p:spPr>
          <a:xfrm>
            <a:off x="3828314" y="2557448"/>
            <a:ext cx="1293300" cy="483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37" name="Google Shape;337;p36"/>
          <p:cNvSpPr txBox="1"/>
          <p:nvPr/>
        </p:nvSpPr>
        <p:spPr>
          <a:xfrm>
            <a:off x="4299936" y="2557448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artist</a:t>
            </a:r>
            <a:endParaRPr b="0" i="0" sz="11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36"/>
          <p:cNvSpPr/>
          <p:nvPr/>
        </p:nvSpPr>
        <p:spPr>
          <a:xfrm>
            <a:off x="937442" y="2339993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39" name="Google Shape;339;p36"/>
          <p:cNvSpPr/>
          <p:nvPr/>
        </p:nvSpPr>
        <p:spPr>
          <a:xfrm>
            <a:off x="3234418" y="2199522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40" name="Google Shape;340;p36"/>
          <p:cNvSpPr/>
          <p:nvPr/>
        </p:nvSpPr>
        <p:spPr>
          <a:xfrm>
            <a:off x="3234418" y="3344886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36"/>
          <p:cNvSpPr/>
          <p:nvPr/>
        </p:nvSpPr>
        <p:spPr>
          <a:xfrm>
            <a:off x="5120909" y="2673774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36"/>
          <p:cNvSpPr/>
          <p:nvPr/>
        </p:nvSpPr>
        <p:spPr>
          <a:xfrm>
            <a:off x="5120909" y="1707373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36"/>
          <p:cNvSpPr/>
          <p:nvPr/>
        </p:nvSpPr>
        <p:spPr>
          <a:xfrm>
            <a:off x="5120909" y="3640175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p36"/>
          <p:cNvSpPr txBox="1"/>
          <p:nvPr/>
        </p:nvSpPr>
        <p:spPr>
          <a:xfrm>
            <a:off x="3234418" y="2387433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mid345</a:t>
            </a:r>
            <a:endParaRPr sz="1100"/>
          </a:p>
        </p:txBody>
      </p:sp>
      <p:sp>
        <p:nvSpPr>
          <p:cNvPr id="344" name="Google Shape;344;p36"/>
          <p:cNvSpPr txBox="1"/>
          <p:nvPr/>
        </p:nvSpPr>
        <p:spPr>
          <a:xfrm>
            <a:off x="3234418" y="3541746"/>
            <a:ext cx="703500" cy="3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mid346</a:t>
            </a:r>
            <a:endParaRPr sz="1100"/>
          </a:p>
        </p:txBody>
      </p:sp>
      <p:sp>
        <p:nvSpPr>
          <p:cNvPr id="345" name="Google Shape;345;p36"/>
          <p:cNvSpPr txBox="1"/>
          <p:nvPr/>
        </p:nvSpPr>
        <p:spPr>
          <a:xfrm>
            <a:off x="5120909" y="188633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mid127</a:t>
            </a:r>
            <a:endParaRPr sz="1100"/>
          </a:p>
        </p:txBody>
      </p:sp>
      <p:sp>
        <p:nvSpPr>
          <p:cNvPr id="346" name="Google Shape;346;p36"/>
          <p:cNvSpPr txBox="1"/>
          <p:nvPr/>
        </p:nvSpPr>
        <p:spPr>
          <a:xfrm>
            <a:off x="5120909" y="3828087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mid129</a:t>
            </a:r>
            <a:endParaRPr sz="1100"/>
          </a:p>
        </p:txBody>
      </p:sp>
      <p:sp>
        <p:nvSpPr>
          <p:cNvPr id="347" name="Google Shape;347;p36"/>
          <p:cNvSpPr txBox="1"/>
          <p:nvPr/>
        </p:nvSpPr>
        <p:spPr>
          <a:xfrm>
            <a:off x="5120909" y="286168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mid128</a:t>
            </a:r>
            <a:endParaRPr sz="1100"/>
          </a:p>
        </p:txBody>
      </p:sp>
      <p:cxnSp>
        <p:nvCxnSpPr>
          <p:cNvPr id="348" name="Google Shape;348;p36"/>
          <p:cNvCxnSpPr/>
          <p:nvPr/>
        </p:nvCxnSpPr>
        <p:spPr>
          <a:xfrm flipH="1" rot="10800000">
            <a:off x="3828314" y="2074148"/>
            <a:ext cx="1296900" cy="4833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9" name="Google Shape;349;p36"/>
          <p:cNvCxnSpPr/>
          <p:nvPr/>
        </p:nvCxnSpPr>
        <p:spPr>
          <a:xfrm flipH="1" rot="10800000">
            <a:off x="5714804" y="2029496"/>
            <a:ext cx="939600" cy="1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0" name="Google Shape;350;p36"/>
          <p:cNvCxnSpPr/>
          <p:nvPr/>
        </p:nvCxnSpPr>
        <p:spPr>
          <a:xfrm flipH="1" rot="10800000">
            <a:off x="5714804" y="4007039"/>
            <a:ext cx="939600" cy="1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1" name="Google Shape;351;p36"/>
          <p:cNvCxnSpPr/>
          <p:nvPr/>
        </p:nvCxnSpPr>
        <p:spPr>
          <a:xfrm flipH="1" rot="10800000">
            <a:off x="5714804" y="2978002"/>
            <a:ext cx="939600" cy="1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2" name="Google Shape;352;p36"/>
          <p:cNvCxnSpPr/>
          <p:nvPr/>
        </p:nvCxnSpPr>
        <p:spPr>
          <a:xfrm>
            <a:off x="2526984" y="2557448"/>
            <a:ext cx="702900" cy="1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53" name="Google Shape;353;p36"/>
          <p:cNvCxnSpPr/>
          <p:nvPr/>
        </p:nvCxnSpPr>
        <p:spPr>
          <a:xfrm>
            <a:off x="2526984" y="3640175"/>
            <a:ext cx="708000" cy="6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54" name="Google Shape;354;p36"/>
          <p:cNvSpPr txBox="1"/>
          <p:nvPr/>
        </p:nvSpPr>
        <p:spPr>
          <a:xfrm>
            <a:off x="4299936" y="1957922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genre</a:t>
            </a:r>
            <a:endParaRPr sz="1100"/>
          </a:p>
        </p:txBody>
      </p:sp>
      <p:sp>
        <p:nvSpPr>
          <p:cNvPr id="355" name="Google Shape;355;p36"/>
          <p:cNvSpPr txBox="1"/>
          <p:nvPr/>
        </p:nvSpPr>
        <p:spPr>
          <a:xfrm>
            <a:off x="4173296" y="3881776"/>
            <a:ext cx="830400" cy="2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56;p36"/>
          <p:cNvSpPr/>
          <p:nvPr/>
        </p:nvSpPr>
        <p:spPr>
          <a:xfrm>
            <a:off x="3828313" y="3040649"/>
            <a:ext cx="1292162" cy="603232"/>
          </a:xfrm>
          <a:custGeom>
            <a:rect b="b" l="l" r="r" t="t"/>
            <a:pathLst>
              <a:path extrusionOk="0" h="630007" w="112606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36"/>
          <p:cNvSpPr/>
          <p:nvPr/>
        </p:nvSpPr>
        <p:spPr>
          <a:xfrm rot="10800000">
            <a:off x="3829184" y="3041088"/>
            <a:ext cx="1292162" cy="582756"/>
          </a:xfrm>
          <a:custGeom>
            <a:rect b="b" l="l" r="r" t="t"/>
            <a:pathLst>
              <a:path extrusionOk="0" h="630007" w="1126067">
                <a:moveTo>
                  <a:pt x="0" y="630007"/>
                </a:moveTo>
                <a:cubicBezTo>
                  <a:pt x="100894" y="407051"/>
                  <a:pt x="201789" y="184096"/>
                  <a:pt x="389467" y="79674"/>
                </a:cubicBezTo>
                <a:cubicBezTo>
                  <a:pt x="577145" y="-24748"/>
                  <a:pt x="1126067" y="3474"/>
                  <a:pt x="1126067" y="3474"/>
                </a:cubicBezTo>
                <a:lnTo>
                  <a:pt x="1126067" y="3474"/>
                </a:lnTo>
              </a:path>
            </a:pathLst>
          </a:cu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6"/>
          <p:cNvSpPr txBox="1"/>
          <p:nvPr/>
        </p:nvSpPr>
        <p:spPr>
          <a:xfrm>
            <a:off x="3971471" y="3280351"/>
            <a:ext cx="1088700" cy="18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song_writer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36"/>
          <p:cNvSpPr txBox="1"/>
          <p:nvPr/>
        </p:nvSpPr>
        <p:spPr>
          <a:xfrm>
            <a:off x="2649256" y="2315847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36"/>
          <p:cNvSpPr txBox="1"/>
          <p:nvPr/>
        </p:nvSpPr>
        <p:spPr>
          <a:xfrm>
            <a:off x="5950616" y="3765449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/>
          </a:p>
        </p:txBody>
      </p:sp>
      <p:sp>
        <p:nvSpPr>
          <p:cNvPr id="361" name="Google Shape;361;p36"/>
          <p:cNvSpPr txBox="1"/>
          <p:nvPr/>
        </p:nvSpPr>
        <p:spPr>
          <a:xfrm>
            <a:off x="5950616" y="2737273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/>
          </a:p>
        </p:txBody>
      </p:sp>
      <p:sp>
        <p:nvSpPr>
          <p:cNvPr id="362" name="Google Shape;362;p36"/>
          <p:cNvSpPr txBox="1"/>
          <p:nvPr/>
        </p:nvSpPr>
        <p:spPr>
          <a:xfrm>
            <a:off x="5941883" y="1778958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/>
          </a:p>
        </p:txBody>
      </p:sp>
      <p:sp>
        <p:nvSpPr>
          <p:cNvPr id="363" name="Google Shape;363;p36"/>
          <p:cNvSpPr txBox="1"/>
          <p:nvPr/>
        </p:nvSpPr>
        <p:spPr>
          <a:xfrm>
            <a:off x="2649256" y="369829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36"/>
          <p:cNvSpPr txBox="1"/>
          <p:nvPr/>
        </p:nvSpPr>
        <p:spPr>
          <a:xfrm>
            <a:off x="1219200" y="2432174"/>
            <a:ext cx="1129500" cy="2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“Shake it off”</a:t>
            </a:r>
            <a:endParaRPr sz="1100"/>
          </a:p>
        </p:txBody>
      </p:sp>
      <p:sp>
        <p:nvSpPr>
          <p:cNvPr id="365" name="Google Shape;365;p36"/>
          <p:cNvSpPr/>
          <p:nvPr/>
        </p:nvSpPr>
        <p:spPr>
          <a:xfrm>
            <a:off x="937442" y="3440615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66" name="Google Shape;366;p36"/>
          <p:cNvSpPr txBox="1"/>
          <p:nvPr/>
        </p:nvSpPr>
        <p:spPr>
          <a:xfrm>
            <a:off x="1215749" y="3514916"/>
            <a:ext cx="1066200" cy="2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“Love Story”</a:t>
            </a:r>
            <a:endParaRPr sz="1100"/>
          </a:p>
        </p:txBody>
      </p:sp>
      <p:sp>
        <p:nvSpPr>
          <p:cNvPr id="367" name="Google Shape;367;p36"/>
          <p:cNvSpPr/>
          <p:nvPr/>
        </p:nvSpPr>
        <p:spPr>
          <a:xfrm>
            <a:off x="6658049" y="2260135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68" name="Google Shape;368;p36"/>
          <p:cNvSpPr txBox="1"/>
          <p:nvPr/>
        </p:nvSpPr>
        <p:spPr>
          <a:xfrm>
            <a:off x="6772418" y="2352299"/>
            <a:ext cx="14148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“Taylor Alison Swift”</a:t>
            </a:r>
            <a:endParaRPr sz="1100"/>
          </a:p>
        </p:txBody>
      </p:sp>
      <p:sp>
        <p:nvSpPr>
          <p:cNvPr id="369" name="Google Shape;369;p36"/>
          <p:cNvSpPr/>
          <p:nvPr/>
        </p:nvSpPr>
        <p:spPr>
          <a:xfrm>
            <a:off x="6658049" y="2769504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70" name="Google Shape;370;p36"/>
          <p:cNvSpPr txBox="1"/>
          <p:nvPr/>
        </p:nvSpPr>
        <p:spPr>
          <a:xfrm>
            <a:off x="6916099" y="2837666"/>
            <a:ext cx="11652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“Taylor Swift”</a:t>
            </a:r>
            <a:endParaRPr sz="1100"/>
          </a:p>
        </p:txBody>
      </p:sp>
      <p:sp>
        <p:nvSpPr>
          <p:cNvPr id="371" name="Google Shape;371;p36"/>
          <p:cNvSpPr/>
          <p:nvPr/>
        </p:nvSpPr>
        <p:spPr>
          <a:xfrm>
            <a:off x="6658049" y="3777915"/>
            <a:ext cx="1585800" cy="4539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72" name="Google Shape;372;p36"/>
          <p:cNvSpPr txBox="1"/>
          <p:nvPr/>
        </p:nvSpPr>
        <p:spPr>
          <a:xfrm>
            <a:off x="6906493" y="3869188"/>
            <a:ext cx="1184400" cy="26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“Country pop”</a:t>
            </a:r>
            <a:endParaRPr sz="1100"/>
          </a:p>
        </p:txBody>
      </p:sp>
      <p:cxnSp>
        <p:nvCxnSpPr>
          <p:cNvPr id="373" name="Google Shape;373;p36"/>
          <p:cNvCxnSpPr/>
          <p:nvPr/>
        </p:nvCxnSpPr>
        <p:spPr>
          <a:xfrm>
            <a:off x="3828314" y="3640175"/>
            <a:ext cx="1296600" cy="362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4" name="Google Shape;374;p36"/>
          <p:cNvSpPr txBox="1"/>
          <p:nvPr/>
        </p:nvSpPr>
        <p:spPr>
          <a:xfrm>
            <a:off x="3915044" y="2868061"/>
            <a:ext cx="600900" cy="2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artist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36"/>
          <p:cNvSpPr/>
          <p:nvPr/>
        </p:nvSpPr>
        <p:spPr>
          <a:xfrm>
            <a:off x="6658218" y="1820906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76" name="Google Shape;376;p36"/>
          <p:cNvSpPr txBox="1"/>
          <p:nvPr/>
        </p:nvSpPr>
        <p:spPr>
          <a:xfrm>
            <a:off x="6954048" y="1895721"/>
            <a:ext cx="10893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“Dance-pop”</a:t>
            </a:r>
            <a:endParaRPr sz="1100"/>
          </a:p>
        </p:txBody>
      </p:sp>
      <p:sp>
        <p:nvSpPr>
          <p:cNvPr id="377" name="Google Shape;377;p36"/>
          <p:cNvSpPr/>
          <p:nvPr/>
        </p:nvSpPr>
        <p:spPr>
          <a:xfrm>
            <a:off x="6655128" y="1380882"/>
            <a:ext cx="1585200" cy="4119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378" name="Google Shape;378;p36"/>
          <p:cNvSpPr txBox="1"/>
          <p:nvPr/>
        </p:nvSpPr>
        <p:spPr>
          <a:xfrm>
            <a:off x="7214471" y="1475201"/>
            <a:ext cx="973500" cy="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“Pop”</a:t>
            </a:r>
            <a:endParaRPr sz="1100"/>
          </a:p>
        </p:txBody>
      </p:sp>
      <p:sp>
        <p:nvSpPr>
          <p:cNvPr id="379" name="Google Shape;379;p36"/>
          <p:cNvSpPr txBox="1"/>
          <p:nvPr/>
        </p:nvSpPr>
        <p:spPr>
          <a:xfrm>
            <a:off x="5885997" y="146794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/>
          </a:p>
        </p:txBody>
      </p:sp>
      <p:sp>
        <p:nvSpPr>
          <p:cNvPr id="380" name="Google Shape;380;p36"/>
          <p:cNvSpPr txBox="1"/>
          <p:nvPr/>
        </p:nvSpPr>
        <p:spPr>
          <a:xfrm>
            <a:off x="5835493" y="239934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/>
          </a:p>
        </p:txBody>
      </p:sp>
      <p:sp>
        <p:nvSpPr>
          <p:cNvPr id="381" name="Google Shape;381;p36"/>
          <p:cNvSpPr/>
          <p:nvPr/>
        </p:nvSpPr>
        <p:spPr>
          <a:xfrm>
            <a:off x="6658052" y="3277507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12/13/1989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2" name="Google Shape;382;p36"/>
          <p:cNvCxnSpPr>
            <a:stCxn id="341" idx="5"/>
            <a:endCxn id="381" idx="2"/>
          </p:cNvCxnSpPr>
          <p:nvPr/>
        </p:nvCxnSpPr>
        <p:spPr>
          <a:xfrm>
            <a:off x="5624079" y="3189235"/>
            <a:ext cx="1034100" cy="2946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3" name="Google Shape;383;p36"/>
          <p:cNvSpPr txBox="1"/>
          <p:nvPr/>
        </p:nvSpPr>
        <p:spPr>
          <a:xfrm>
            <a:off x="5699515" y="3347715"/>
            <a:ext cx="10221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birth_date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384;p36"/>
          <p:cNvSpPr/>
          <p:nvPr/>
        </p:nvSpPr>
        <p:spPr>
          <a:xfrm>
            <a:off x="937442" y="2841593"/>
            <a:ext cx="1585800" cy="412800"/>
          </a:xfrm>
          <a:prstGeom prst="ellipse">
            <a:avLst/>
          </a:prstGeom>
          <a:solidFill>
            <a:srgbClr val="DF9677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libri"/>
                <a:ea typeface="Calibri"/>
                <a:cs typeface="Calibri"/>
                <a:sym typeface="Calibri"/>
              </a:rPr>
              <a:t>Song</a:t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5" name="Google Shape;385;p36"/>
          <p:cNvCxnSpPr>
            <a:stCxn id="384" idx="6"/>
            <a:endCxn id="339" idx="3"/>
          </p:cNvCxnSpPr>
          <p:nvPr/>
        </p:nvCxnSpPr>
        <p:spPr>
          <a:xfrm flipH="1" rot="10800000">
            <a:off x="2523242" y="2714993"/>
            <a:ext cx="797400" cy="333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6" name="Google Shape;386;p36"/>
          <p:cNvSpPr txBox="1"/>
          <p:nvPr/>
        </p:nvSpPr>
        <p:spPr>
          <a:xfrm>
            <a:off x="2781842" y="286093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7" name="Google Shape;387;p36"/>
          <p:cNvCxnSpPr>
            <a:stCxn id="384" idx="6"/>
            <a:endCxn id="340" idx="1"/>
          </p:cNvCxnSpPr>
          <p:nvPr/>
        </p:nvCxnSpPr>
        <p:spPr>
          <a:xfrm>
            <a:off x="2523242" y="3047993"/>
            <a:ext cx="797400" cy="385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8" name="Google Shape;388;p36"/>
          <p:cNvSpPr txBox="1"/>
          <p:nvPr/>
        </p:nvSpPr>
        <p:spPr>
          <a:xfrm>
            <a:off x="2778306" y="3271309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</a:t>
            </a:r>
            <a:endParaRPr sz="1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6"/>
          <p:cNvSpPr/>
          <p:nvPr/>
        </p:nvSpPr>
        <p:spPr>
          <a:xfrm>
            <a:off x="6654824" y="4301657"/>
            <a:ext cx="1585800" cy="389700"/>
          </a:xfrm>
          <a:prstGeom prst="ellipse">
            <a:avLst/>
          </a:prstGeom>
          <a:solidFill>
            <a:srgbClr val="DF9677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Genre</a:t>
            </a:r>
            <a:endParaRPr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0" name="Google Shape;390;p36"/>
          <p:cNvCxnSpPr>
            <a:stCxn id="342" idx="5"/>
            <a:endCxn id="389" idx="2"/>
          </p:cNvCxnSpPr>
          <p:nvPr/>
        </p:nvCxnSpPr>
        <p:spPr>
          <a:xfrm>
            <a:off x="5624079" y="4155636"/>
            <a:ext cx="1030800" cy="340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1" name="Google Shape;391;p36"/>
          <p:cNvSpPr txBox="1"/>
          <p:nvPr/>
        </p:nvSpPr>
        <p:spPr>
          <a:xfrm>
            <a:off x="5832819" y="4288559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type</a:t>
            </a:r>
            <a:endParaRPr sz="1100"/>
          </a:p>
        </p:txBody>
      </p:sp>
      <p:sp>
        <p:nvSpPr>
          <p:cNvPr id="392" name="Google Shape;392;p36"/>
          <p:cNvSpPr/>
          <p:nvPr/>
        </p:nvSpPr>
        <p:spPr>
          <a:xfrm>
            <a:off x="152061" y="4057085"/>
            <a:ext cx="1148700" cy="353700"/>
          </a:xfrm>
          <a:prstGeom prst="wedgeRectCallout">
            <a:avLst>
              <a:gd fmla="val 56220" name="adj1"/>
              <a:gd fmla="val -280872" name="adj2"/>
            </a:avLst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Entity type</a:t>
            </a:r>
            <a:endParaRPr sz="1100"/>
          </a:p>
        </p:txBody>
      </p:sp>
      <p:sp>
        <p:nvSpPr>
          <p:cNvPr id="393" name="Google Shape;393;p36"/>
          <p:cNvSpPr/>
          <p:nvPr/>
        </p:nvSpPr>
        <p:spPr>
          <a:xfrm>
            <a:off x="2091617" y="1461295"/>
            <a:ext cx="1148700" cy="353700"/>
          </a:xfrm>
          <a:prstGeom prst="wedgeRectCallout">
            <a:avLst>
              <a:gd fmla="val 74002" name="adj1"/>
              <a:gd fmla="val 156043" name="adj2"/>
            </a:avLst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Entity</a:t>
            </a:r>
            <a:endParaRPr sz="1100"/>
          </a:p>
        </p:txBody>
      </p:sp>
      <p:sp>
        <p:nvSpPr>
          <p:cNvPr id="394" name="Google Shape;394;p36"/>
          <p:cNvSpPr/>
          <p:nvPr/>
        </p:nvSpPr>
        <p:spPr>
          <a:xfrm>
            <a:off x="2954860" y="4283105"/>
            <a:ext cx="1148700" cy="353700"/>
          </a:xfrm>
          <a:prstGeom prst="wedgeRectCallout">
            <a:avLst>
              <a:gd fmla="val 67358" name="adj1"/>
              <a:gd fmla="val -193728" name="adj2"/>
            </a:avLst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Relationship</a:t>
            </a:r>
            <a:endParaRPr sz="1100"/>
          </a:p>
        </p:txBody>
      </p:sp>
      <p:cxnSp>
        <p:nvCxnSpPr>
          <p:cNvPr id="395" name="Google Shape;395;p36"/>
          <p:cNvCxnSpPr>
            <a:stCxn id="341" idx="7"/>
            <a:endCxn id="367" idx="2"/>
          </p:cNvCxnSpPr>
          <p:nvPr/>
        </p:nvCxnSpPr>
        <p:spPr>
          <a:xfrm flipH="1" rot="10800000">
            <a:off x="5624079" y="2466413"/>
            <a:ext cx="1034100" cy="295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6" name="Google Shape;396;p36"/>
          <p:cNvSpPr txBox="1"/>
          <p:nvPr/>
        </p:nvSpPr>
        <p:spPr>
          <a:xfrm>
            <a:off x="4295352" y="3878979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genre</a:t>
            </a:r>
            <a:endParaRPr sz="1100"/>
          </a:p>
        </p:txBody>
      </p:sp>
      <p:sp>
        <p:nvSpPr>
          <p:cNvPr id="397" name="Google Shape;397;p36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Entity-Based KG Example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37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Entity-Based KGs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03" name="Google Shape;403;p37"/>
          <p:cNvSpPr txBox="1"/>
          <p:nvPr>
            <p:ph idx="1" type="body"/>
          </p:nvPr>
        </p:nvSpPr>
        <p:spPr>
          <a:xfrm>
            <a:off x="540300" y="11536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Characteristics of Entity-Based KGs</a:t>
            </a:r>
            <a:endParaRPr b="1" sz="23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Ontology (types, relationships) manually defined w. clear semantics 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Entities are named-entities, w. no overlap</a:t>
            </a:r>
            <a:endParaRPr sz="2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3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Crazy Idea</a:t>
            </a:r>
            <a:b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 a graph of entities and relationships to represent the world </a:t>
            </a:r>
            <a:endParaRPr sz="26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8"/>
          <p:cNvSpPr/>
          <p:nvPr/>
        </p:nvSpPr>
        <p:spPr>
          <a:xfrm>
            <a:off x="381875" y="200105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8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Transforming Wikipedia to A Knowledge Graph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10" name="Google Shape;410;p38"/>
          <p:cNvSpPr txBox="1"/>
          <p:nvPr/>
        </p:nvSpPr>
        <p:spPr>
          <a:xfrm>
            <a:off x="279850" y="195955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endParaRPr b="1" sz="2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8"/>
          <p:cNvSpPr txBox="1"/>
          <p:nvPr/>
        </p:nvSpPr>
        <p:spPr>
          <a:xfrm>
            <a:off x="304150" y="2407354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prototype,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an experiment,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to show it is possible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12" name="Google Shape;412;p38"/>
          <p:cNvSpPr/>
          <p:nvPr/>
        </p:nvSpPr>
        <p:spPr>
          <a:xfrm>
            <a:off x="897050" y="1275254"/>
            <a:ext cx="298929" cy="615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</a:t>
            </a:r>
          </a:p>
        </p:txBody>
      </p:sp>
      <p:sp>
        <p:nvSpPr>
          <p:cNvPr id="413" name="Google Shape;413;p38"/>
          <p:cNvSpPr/>
          <p:nvPr/>
        </p:nvSpPr>
        <p:spPr>
          <a:xfrm>
            <a:off x="5654309" y="2749974"/>
            <a:ext cx="589500" cy="603900"/>
          </a:xfrm>
          <a:prstGeom prst="ellipse">
            <a:avLst/>
          </a:prstGeom>
          <a:solidFill>
            <a:srgbClr val="F4B469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38"/>
          <p:cNvSpPr txBox="1"/>
          <p:nvPr/>
        </p:nvSpPr>
        <p:spPr>
          <a:xfrm>
            <a:off x="5654309" y="293788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mid128</a:t>
            </a:r>
            <a:endParaRPr sz="1100">
              <a:solidFill>
                <a:srgbClr val="1A1A1A"/>
              </a:solidFill>
            </a:endParaRPr>
          </a:p>
        </p:txBody>
      </p:sp>
      <p:cxnSp>
        <p:nvCxnSpPr>
          <p:cNvPr id="415" name="Google Shape;415;p38"/>
          <p:cNvCxnSpPr/>
          <p:nvPr/>
        </p:nvCxnSpPr>
        <p:spPr>
          <a:xfrm flipH="1" rot="10800000">
            <a:off x="6248204" y="3054202"/>
            <a:ext cx="939600" cy="1800"/>
          </a:xfrm>
          <a:prstGeom prst="straightConnector1">
            <a:avLst/>
          </a:prstGeom>
          <a:noFill/>
          <a:ln cap="flat" cmpd="sng" w="19050">
            <a:solidFill>
              <a:srgbClr val="E383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6" name="Google Shape;416;p38"/>
          <p:cNvSpPr txBox="1"/>
          <p:nvPr/>
        </p:nvSpPr>
        <p:spPr>
          <a:xfrm>
            <a:off x="6484016" y="2813473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>
              <a:solidFill>
                <a:srgbClr val="1A1A1A"/>
              </a:solidFill>
            </a:endParaRPr>
          </a:p>
        </p:txBody>
      </p:sp>
      <p:sp>
        <p:nvSpPr>
          <p:cNvPr id="417" name="Google Shape;417;p38"/>
          <p:cNvSpPr/>
          <p:nvPr/>
        </p:nvSpPr>
        <p:spPr>
          <a:xfrm>
            <a:off x="7191449" y="2336335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418" name="Google Shape;418;p38"/>
          <p:cNvSpPr txBox="1"/>
          <p:nvPr/>
        </p:nvSpPr>
        <p:spPr>
          <a:xfrm>
            <a:off x="7305818" y="2428499"/>
            <a:ext cx="1414800" cy="4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“Taylor Alison Swift”</a:t>
            </a:r>
            <a:endParaRPr sz="1100">
              <a:solidFill>
                <a:srgbClr val="1A1A1A"/>
              </a:solidFill>
            </a:endParaRPr>
          </a:p>
        </p:txBody>
      </p:sp>
      <p:sp>
        <p:nvSpPr>
          <p:cNvPr id="419" name="Google Shape;419;p38"/>
          <p:cNvSpPr/>
          <p:nvPr/>
        </p:nvSpPr>
        <p:spPr>
          <a:xfrm>
            <a:off x="7191449" y="2845704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/>
          </a:p>
        </p:txBody>
      </p:sp>
      <p:sp>
        <p:nvSpPr>
          <p:cNvPr id="420" name="Google Shape;420;p38"/>
          <p:cNvSpPr txBox="1"/>
          <p:nvPr/>
        </p:nvSpPr>
        <p:spPr>
          <a:xfrm>
            <a:off x="7449499" y="2913866"/>
            <a:ext cx="1165200" cy="275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“Taylor Swift”</a:t>
            </a:r>
            <a:endParaRPr sz="1100">
              <a:solidFill>
                <a:srgbClr val="1A1A1A"/>
              </a:solidFill>
            </a:endParaRPr>
          </a:p>
        </p:txBody>
      </p:sp>
      <p:sp>
        <p:nvSpPr>
          <p:cNvPr id="421" name="Google Shape;421;p38"/>
          <p:cNvSpPr txBox="1"/>
          <p:nvPr/>
        </p:nvSpPr>
        <p:spPr>
          <a:xfrm>
            <a:off x="6368893" y="2399346"/>
            <a:ext cx="703500" cy="2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name</a:t>
            </a:r>
            <a:endParaRPr sz="1100">
              <a:solidFill>
                <a:srgbClr val="1A1A1A"/>
              </a:solidFill>
            </a:endParaRPr>
          </a:p>
        </p:txBody>
      </p:sp>
      <p:sp>
        <p:nvSpPr>
          <p:cNvPr id="422" name="Google Shape;422;p38"/>
          <p:cNvSpPr/>
          <p:nvPr/>
        </p:nvSpPr>
        <p:spPr>
          <a:xfrm>
            <a:off x="7191452" y="3353707"/>
            <a:ext cx="1585800" cy="412800"/>
          </a:xfrm>
          <a:prstGeom prst="ellipse">
            <a:avLst/>
          </a:prstGeom>
          <a:solidFill>
            <a:srgbClr val="FBE6CC"/>
          </a:solidFill>
          <a:ln cap="flat" cmpd="sng" w="15875">
            <a:solidFill>
              <a:srgbClr val="A1AE9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 12/13/1989</a:t>
            </a:r>
            <a:endParaRPr sz="14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3" name="Google Shape;423;p38"/>
          <p:cNvCxnSpPr>
            <a:stCxn id="413" idx="5"/>
            <a:endCxn id="422" idx="2"/>
          </p:cNvCxnSpPr>
          <p:nvPr/>
        </p:nvCxnSpPr>
        <p:spPr>
          <a:xfrm>
            <a:off x="6157479" y="3265435"/>
            <a:ext cx="1034100" cy="294600"/>
          </a:xfrm>
          <a:prstGeom prst="straightConnector1">
            <a:avLst/>
          </a:prstGeom>
          <a:noFill/>
          <a:ln cap="flat" cmpd="sng" w="19050">
            <a:solidFill>
              <a:srgbClr val="E3831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4" name="Google Shape;424;p38"/>
          <p:cNvSpPr txBox="1"/>
          <p:nvPr/>
        </p:nvSpPr>
        <p:spPr>
          <a:xfrm>
            <a:off x="6232915" y="3423915"/>
            <a:ext cx="1022100" cy="2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birth_date</a:t>
            </a:r>
            <a:endParaRPr sz="14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5" name="Google Shape;425;p38"/>
          <p:cNvCxnSpPr>
            <a:stCxn id="413" idx="7"/>
            <a:endCxn id="417" idx="2"/>
          </p:cNvCxnSpPr>
          <p:nvPr/>
        </p:nvCxnSpPr>
        <p:spPr>
          <a:xfrm flipH="1" rot="10800000">
            <a:off x="6157479" y="2542613"/>
            <a:ext cx="1034100" cy="295800"/>
          </a:xfrm>
          <a:prstGeom prst="straightConnector1">
            <a:avLst/>
          </a:prstGeom>
          <a:noFill/>
          <a:ln cap="flat" cmpd="sng" w="19050">
            <a:solidFill>
              <a:srgbClr val="E3831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26" name="Google Shape;42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6050" y="1017800"/>
            <a:ext cx="1938408" cy="3820901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38"/>
          <p:cNvSpPr/>
          <p:nvPr/>
        </p:nvSpPr>
        <p:spPr>
          <a:xfrm>
            <a:off x="4524323" y="2923508"/>
            <a:ext cx="1022100" cy="295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8"/>
          <p:cNvSpPr txBox="1"/>
          <p:nvPr>
            <p:ph idx="1" type="body"/>
          </p:nvPr>
        </p:nvSpPr>
        <p:spPr>
          <a:xfrm>
            <a:off x="4502700" y="1077475"/>
            <a:ext cx="4433700" cy="137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First pot of gold: </a:t>
            </a:r>
            <a:r>
              <a:rPr lang="en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Transform Wikipedia Infoboxes to knowledge entities and relationships</a:t>
            </a:r>
            <a:endParaRPr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39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Transforming Wikipedia to A Knowledge Graph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34" name="Google Shape;434;p39"/>
          <p:cNvSpPr/>
          <p:nvPr/>
        </p:nvSpPr>
        <p:spPr>
          <a:xfrm>
            <a:off x="381875" y="2012634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39"/>
          <p:cNvSpPr txBox="1"/>
          <p:nvPr/>
        </p:nvSpPr>
        <p:spPr>
          <a:xfrm>
            <a:off x="311919" y="1971134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b="1" sz="20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9"/>
          <p:cNvSpPr txBox="1"/>
          <p:nvPr/>
        </p:nvSpPr>
        <p:spPr>
          <a:xfrm>
            <a:off x="336219" y="2418932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Production quality,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E2E MVP experiences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37" name="Google Shape;437;p39"/>
          <p:cNvSpPr/>
          <p:nvPr/>
        </p:nvSpPr>
        <p:spPr>
          <a:xfrm>
            <a:off x="668450" y="1275254"/>
            <a:ext cx="932962" cy="65841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1K</a:t>
            </a:r>
          </a:p>
        </p:txBody>
      </p:sp>
      <p:pic>
        <p:nvPicPr>
          <p:cNvPr id="438" name="Google Shape;43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9125" y="2773625"/>
            <a:ext cx="3027500" cy="55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9125" y="3442732"/>
            <a:ext cx="1626600" cy="836682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39"/>
          <p:cNvSpPr txBox="1"/>
          <p:nvPr>
            <p:ph idx="1" type="body"/>
          </p:nvPr>
        </p:nvSpPr>
        <p:spPr>
          <a:xfrm>
            <a:off x="2292900" y="1077475"/>
            <a:ext cx="6389700" cy="1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High quality of Wikipedia data </a:t>
            </a:r>
            <a:r>
              <a:rPr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guarantees production quality. Common practice in industry.</a:t>
            </a:r>
            <a:endParaRPr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1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Well-known examples</a:t>
            </a:r>
            <a:endParaRPr b="1"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39"/>
          <p:cNvSpPr txBox="1"/>
          <p:nvPr/>
        </p:nvSpPr>
        <p:spPr>
          <a:xfrm>
            <a:off x="944938" y="4831600"/>
            <a:ext cx="7709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Fabian M. Suchanek, Gjergji Kasneci, Gerhard Weikum. Yago: A core of semantic knowledge. WWW, 2007.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2" name="Google Shape;44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8780" y="3408902"/>
            <a:ext cx="1230142" cy="83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28176" y="2300789"/>
            <a:ext cx="2114396" cy="131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51975" y="3652283"/>
            <a:ext cx="2205275" cy="123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0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40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40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Integrating Data from Different Sources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52" name="Google Shape;452;p40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40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pic>
        <p:nvPicPr>
          <p:cNvPr id="454" name="Google Shape;45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67675" y="1084399"/>
            <a:ext cx="6923922" cy="2177874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40"/>
          <p:cNvSpPr txBox="1"/>
          <p:nvPr/>
        </p:nvSpPr>
        <p:spPr>
          <a:xfrm>
            <a:off x="2218825" y="3169366"/>
            <a:ext cx="6937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Are they the same person? → </a:t>
            </a:r>
            <a:r>
              <a:rPr b="1" lang="en" sz="2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Entity Linkage</a:t>
            </a:r>
            <a:endParaRPr b="1" sz="2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Are “Born” and “date of birth” the same? → </a:t>
            </a:r>
            <a:r>
              <a:rPr b="1" lang="en" sz="2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Schema Alignment</a:t>
            </a:r>
            <a:endParaRPr b="1" sz="2000">
              <a:solidFill>
                <a:srgbClr val="FF99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Why “May 14, 1982” vs “7 November 1983”? → </a:t>
            </a:r>
            <a:r>
              <a:rPr b="1" lang="en" sz="2000">
                <a:solidFill>
                  <a:srgbClr val="FF9900"/>
                </a:solidFill>
                <a:latin typeface="Calibri"/>
                <a:ea typeface="Calibri"/>
                <a:cs typeface="Calibri"/>
                <a:sym typeface="Calibri"/>
              </a:rPr>
              <a:t>Data Fusion</a:t>
            </a:r>
            <a:endParaRPr b="1">
              <a:solidFill>
                <a:srgbClr val="FF0000"/>
              </a:solidFill>
            </a:endParaRPr>
          </a:p>
        </p:txBody>
      </p:sp>
      <p:sp>
        <p:nvSpPr>
          <p:cNvPr id="456" name="Google Shape;456;p40"/>
          <p:cNvSpPr/>
          <p:nvPr/>
        </p:nvSpPr>
        <p:spPr>
          <a:xfrm>
            <a:off x="3247125" y="2515325"/>
            <a:ext cx="884100" cy="248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40"/>
          <p:cNvSpPr/>
          <p:nvPr/>
        </p:nvSpPr>
        <p:spPr>
          <a:xfrm>
            <a:off x="5640950" y="2515325"/>
            <a:ext cx="1401900" cy="248100"/>
          </a:xfrm>
          <a:prstGeom prst="ellipse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58" name="Google Shape;45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2101" y="0"/>
            <a:ext cx="1401899" cy="1736799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40"/>
          <p:cNvSpPr txBox="1"/>
          <p:nvPr/>
        </p:nvSpPr>
        <p:spPr>
          <a:xfrm>
            <a:off x="1602850" y="4831600"/>
            <a:ext cx="70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Xin Luna Dong, Divesh Srivastava. Big Data Integration. Morgan Claypool Publishers. 2015.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40"/>
          <p:cNvSpPr txBox="1"/>
          <p:nvPr>
            <p:ph idx="1" type="body"/>
          </p:nvPr>
        </p:nvSpPr>
        <p:spPr>
          <a:xfrm>
            <a:off x="1573125" y="4115840"/>
            <a:ext cx="74055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Challenges: </a:t>
            </a: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Heterogeneity, Heterogeneity, Heterogeneity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Solution: Data Integration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41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41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7" name="Google Shape;467;p4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Integrating Data from Different Sources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68" name="Google Shape;468;p41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41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pic>
        <p:nvPicPr>
          <p:cNvPr id="470" name="Google Shape;47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3876" y="1779800"/>
            <a:ext cx="6923924" cy="2792559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41"/>
          <p:cNvSpPr txBox="1"/>
          <p:nvPr>
            <p:ph idx="1" type="body"/>
          </p:nvPr>
        </p:nvSpPr>
        <p:spPr>
          <a:xfrm>
            <a:off x="2064300" y="1077475"/>
            <a:ext cx="6260100" cy="1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Biggest Challenge: Entity Linkage</a:t>
            </a:r>
            <a:endParaRPr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42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2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8" name="Google Shape;478;p42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Integrating Data from Different Sources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79" name="Google Shape;479;p42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2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pic>
        <p:nvPicPr>
          <p:cNvPr id="481" name="Google Shape;481;p42"/>
          <p:cNvPicPr preferRelativeResize="0"/>
          <p:nvPr/>
        </p:nvPicPr>
        <p:blipFill rotWithShape="1">
          <a:blip r:embed="rId3">
            <a:alphaModFix/>
          </a:blip>
          <a:srcRect b="1739" l="0" r="1574" t="0"/>
          <a:stretch/>
        </p:blipFill>
        <p:spPr>
          <a:xfrm>
            <a:off x="2024723" y="1551200"/>
            <a:ext cx="7076326" cy="3139036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42"/>
          <p:cNvSpPr/>
          <p:nvPr/>
        </p:nvSpPr>
        <p:spPr>
          <a:xfrm>
            <a:off x="1967198" y="4327250"/>
            <a:ext cx="2910000" cy="557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42"/>
          <p:cNvSpPr/>
          <p:nvPr/>
        </p:nvSpPr>
        <p:spPr>
          <a:xfrm>
            <a:off x="4922198" y="4503425"/>
            <a:ext cx="1626600" cy="269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42"/>
          <p:cNvSpPr txBox="1"/>
          <p:nvPr/>
        </p:nvSpPr>
        <p:spPr>
          <a:xfrm>
            <a:off x="1587250" y="4521650"/>
            <a:ext cx="7709100" cy="7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Zhu et al., Collective multi-type entity alignment between knowledge graphs, WebConf 2020.​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Zhang et al., AutoBlock: A hands-off blocking framework for entity matching, WSDM 2020.​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Zhang et al., OpenKI: Integrating open information extraction and knowledge bases with relation inference, NAACL 2019.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Trivedi et al., LinkNBed: Multi-Graph representation learning with entity linkage, ACL 2018.</a:t>
            </a:r>
            <a:r>
              <a:rPr lang="en" sz="80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2"/>
          <p:cNvSpPr txBox="1"/>
          <p:nvPr>
            <p:ph idx="1" type="body"/>
          </p:nvPr>
        </p:nvSpPr>
        <p:spPr>
          <a:xfrm>
            <a:off x="2064300" y="1077475"/>
            <a:ext cx="6260100" cy="1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Biggest Challenge: Entity Linkage</a:t>
            </a:r>
            <a:endParaRPr sz="200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43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43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Extracting Data from Semi-Structured Websites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492" name="Google Shape;492;p43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3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4" name="Google Shape;494;p43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pic>
        <p:nvPicPr>
          <p:cNvPr id="495" name="Google Shape;49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3400" y="1057113"/>
            <a:ext cx="2863200" cy="28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0050" y="1058850"/>
            <a:ext cx="3754317" cy="284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2400" y="1058850"/>
            <a:ext cx="3227030" cy="2847375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43"/>
          <p:cNvSpPr txBox="1"/>
          <p:nvPr>
            <p:ph idx="1" type="body"/>
          </p:nvPr>
        </p:nvSpPr>
        <p:spPr>
          <a:xfrm>
            <a:off x="2140500" y="3962300"/>
            <a:ext cx="6927300" cy="113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Solution: Knowledge extraction </a:t>
            </a:r>
            <a:endParaRPr b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w. distant supervision &amp; GNN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43"/>
          <p:cNvSpPr txBox="1"/>
          <p:nvPr/>
        </p:nvSpPr>
        <p:spPr>
          <a:xfrm>
            <a:off x="914175" y="481429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Lockard et al., Ceres: Distantly supervised relation extraction from the semi-structured web. VLDB, 2018.​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4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44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Extracting Data from Semi-Structured Websites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506" name="Google Shape;506;p44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p44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08" name="Google Shape;508;p44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sp>
        <p:nvSpPr>
          <p:cNvPr id="509" name="Google Shape;509;p44"/>
          <p:cNvSpPr txBox="1"/>
          <p:nvPr/>
        </p:nvSpPr>
        <p:spPr>
          <a:xfrm>
            <a:off x="2374275" y="957450"/>
            <a:ext cx="6465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Latest progress: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Extraction on sampled pages from </a:t>
            </a:r>
            <a:br>
              <a:rPr lang="en" sz="1800">
                <a:latin typeface="Roboto"/>
                <a:ea typeface="Roboto"/>
                <a:cs typeface="Roboto"/>
                <a:sym typeface="Roboto"/>
              </a:rPr>
            </a:br>
            <a:r>
              <a:rPr lang="en" sz="1800">
                <a:latin typeface="Roboto"/>
                <a:ea typeface="Roboto"/>
                <a:cs typeface="Roboto"/>
                <a:sym typeface="Roboto"/>
              </a:rPr>
              <a:t>30+ long-tail movie websites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10" name="Google Shape;510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9600" y="1580051"/>
            <a:ext cx="3969124" cy="2976850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44"/>
          <p:cNvSpPr txBox="1"/>
          <p:nvPr/>
        </p:nvSpPr>
        <p:spPr>
          <a:xfrm>
            <a:off x="914175" y="4392532"/>
            <a:ext cx="91440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Lockard et al., Ceres: Distantly supervised relation extraction from the semi-structured web. VLDB, 2018.​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Lockard et al., OpenCeres: When open information extraction meets the semi-structured web. NAACL, 2019. ​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Lockard et al., ZeroShotCeres: Zero-shot relation extraction from semi-structured webpages, ACL 2020.</a:t>
            </a: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512" name="Google Shape;512;p44"/>
          <p:cNvGrpSpPr/>
          <p:nvPr/>
        </p:nvGrpSpPr>
        <p:grpSpPr>
          <a:xfrm>
            <a:off x="2537600" y="1924417"/>
            <a:ext cx="3515893" cy="400200"/>
            <a:chOff x="2309000" y="1924417"/>
            <a:chExt cx="3515893" cy="400200"/>
          </a:xfrm>
        </p:grpSpPr>
        <p:cxnSp>
          <p:nvCxnSpPr>
            <p:cNvPr id="513" name="Google Shape;513;p44"/>
            <p:cNvCxnSpPr/>
            <p:nvPr/>
          </p:nvCxnSpPr>
          <p:spPr>
            <a:xfrm>
              <a:off x="3870393" y="2129299"/>
              <a:ext cx="1954500" cy="12300"/>
            </a:xfrm>
            <a:prstGeom prst="straightConnector1">
              <a:avLst/>
            </a:prstGeom>
            <a:noFill/>
            <a:ln cap="flat" cmpd="sng" w="9525">
              <a:solidFill>
                <a:srgbClr val="00B050"/>
              </a:solidFill>
              <a:prstDash val="dash"/>
              <a:round/>
              <a:headEnd len="med" w="med" type="none"/>
              <a:tailEnd len="med" w="med" type="none"/>
            </a:ln>
          </p:spPr>
        </p:cxnSp>
        <p:sp>
          <p:nvSpPr>
            <p:cNvPr id="514" name="Google Shape;514;p44"/>
            <p:cNvSpPr txBox="1"/>
            <p:nvPr/>
          </p:nvSpPr>
          <p:spPr>
            <a:xfrm>
              <a:off x="2309000" y="1924417"/>
              <a:ext cx="1626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00B050"/>
                  </a:solidFill>
                  <a:latin typeface="Roboto"/>
                  <a:ea typeface="Roboto"/>
                  <a:cs typeface="Roboto"/>
                  <a:sym typeface="Roboto"/>
                </a:rPr>
                <a:t>Production ready</a:t>
              </a:r>
              <a:endParaRPr b="1">
                <a:solidFill>
                  <a:srgbClr val="00B05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45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Web Knowledge Extractions &amp; Fusion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520" name="Google Shape;520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4825" y="1086875"/>
            <a:ext cx="4607974" cy="308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45"/>
          <p:cNvPicPr preferRelativeResize="0"/>
          <p:nvPr/>
        </p:nvPicPr>
        <p:blipFill rotWithShape="1">
          <a:blip r:embed="rId4">
            <a:alphaModFix/>
          </a:blip>
          <a:srcRect b="3716" l="9371" r="0" t="0"/>
          <a:stretch/>
        </p:blipFill>
        <p:spPr>
          <a:xfrm>
            <a:off x="3185260" y="1106025"/>
            <a:ext cx="647375" cy="10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45"/>
          <p:cNvSpPr txBox="1"/>
          <p:nvPr/>
        </p:nvSpPr>
        <p:spPr>
          <a:xfrm>
            <a:off x="1666050" y="4051350"/>
            <a:ext cx="7455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Roboto"/>
                <a:ea typeface="Roboto"/>
                <a:cs typeface="Roboto"/>
                <a:sym typeface="Roboto"/>
              </a:rPr>
              <a:t>Solution: Web-scale extraction; knowledge fusion </a:t>
            </a:r>
            <a:endParaRPr b="1" sz="2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3" name="Google Shape;523;p45"/>
          <p:cNvSpPr/>
          <p:nvPr/>
        </p:nvSpPr>
        <p:spPr>
          <a:xfrm>
            <a:off x="288675" y="2029750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45"/>
          <p:cNvSpPr txBox="1"/>
          <p:nvPr/>
        </p:nvSpPr>
        <p:spPr>
          <a:xfrm>
            <a:off x="262197" y="2005903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5"/>
          <p:cNvSpPr txBox="1"/>
          <p:nvPr/>
        </p:nvSpPr>
        <p:spPr>
          <a:xfrm>
            <a:off x="201950" y="2453703"/>
            <a:ext cx="182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High coverage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, long-tail use cases, assumption removal, to next cycle of inventions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6" name="Google Shape;526;p45"/>
          <p:cNvSpPr/>
          <p:nvPr/>
        </p:nvSpPr>
        <p:spPr>
          <a:xfrm>
            <a:off x="609366" y="1275254"/>
            <a:ext cx="1034827" cy="6180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1T</a:t>
            </a:r>
          </a:p>
        </p:txBody>
      </p:sp>
      <p:sp>
        <p:nvSpPr>
          <p:cNvPr id="527" name="Google Shape;527;p45"/>
          <p:cNvSpPr txBox="1"/>
          <p:nvPr/>
        </p:nvSpPr>
        <p:spPr>
          <a:xfrm>
            <a:off x="914175" y="4457223"/>
            <a:ext cx="6636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Dong et al., From data fusion to knowledge fusion. PVLDB, 2014.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Dong et al., Knowledge Vault: A Web-scale approach to probabilistic knowledge fusion. SIGKDD, 2014.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</a:rPr>
              <a:t>Dong et al., Knowledge-based trust: Estimating the trustworthiness of web sources. PVLDB, 2015. </a:t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About Me</a:t>
            </a: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 (1)</a:t>
            </a: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: My                  Journey</a:t>
            </a:r>
            <a:endParaRPr b="1" sz="3200"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descr="Download free US maps" id="201" name="Google Shape;20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3847" y="1034743"/>
            <a:ext cx="6452984" cy="3851462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8"/>
          <p:cNvSpPr txBox="1"/>
          <p:nvPr/>
        </p:nvSpPr>
        <p:spPr>
          <a:xfrm>
            <a:off x="2356130" y="1431945"/>
            <a:ext cx="98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400" u="none" cap="none" strike="noStrike">
                <a:solidFill>
                  <a:srgbClr val="388356"/>
                </a:solidFill>
                <a:latin typeface="Trebuchet MS"/>
                <a:ea typeface="Trebuchet MS"/>
                <a:cs typeface="Trebuchet MS"/>
                <a:sym typeface="Trebuchet MS"/>
              </a:rPr>
              <a:t>PhD @ UW</a:t>
            </a:r>
            <a:endParaRPr sz="1100"/>
          </a:p>
        </p:txBody>
      </p:sp>
      <p:grpSp>
        <p:nvGrpSpPr>
          <p:cNvPr id="203" name="Google Shape;203;p28"/>
          <p:cNvGrpSpPr/>
          <p:nvPr/>
        </p:nvGrpSpPr>
        <p:grpSpPr>
          <a:xfrm>
            <a:off x="1912087" y="1453264"/>
            <a:ext cx="1453725" cy="1371600"/>
            <a:chOff x="2455939" y="2280745"/>
            <a:chExt cx="1938300" cy="1828800"/>
          </a:xfrm>
        </p:grpSpPr>
        <p:cxnSp>
          <p:nvCxnSpPr>
            <p:cNvPr id="204" name="Google Shape;204;p28"/>
            <p:cNvCxnSpPr/>
            <p:nvPr/>
          </p:nvCxnSpPr>
          <p:spPr>
            <a:xfrm flipH="1">
              <a:off x="2743196" y="2280745"/>
              <a:ext cx="304800" cy="182880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05" name="Google Shape;205;p28"/>
            <p:cNvSpPr txBox="1"/>
            <p:nvPr/>
          </p:nvSpPr>
          <p:spPr>
            <a:xfrm>
              <a:off x="2455939" y="3305443"/>
              <a:ext cx="19383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Intern</a:t>
              </a:r>
              <a:b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</a:br>
              <a: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@ Google</a:t>
              </a:r>
              <a:endParaRPr sz="1100"/>
            </a:p>
          </p:txBody>
        </p:sp>
      </p:grpSp>
      <p:grpSp>
        <p:nvGrpSpPr>
          <p:cNvPr id="206" name="Google Shape;206;p28"/>
          <p:cNvGrpSpPr/>
          <p:nvPr/>
        </p:nvGrpSpPr>
        <p:grpSpPr>
          <a:xfrm>
            <a:off x="2080233" y="1716775"/>
            <a:ext cx="5563167" cy="1108089"/>
            <a:chOff x="2680133" y="2632093"/>
            <a:chExt cx="7417557" cy="1477452"/>
          </a:xfrm>
        </p:grpSpPr>
        <p:cxnSp>
          <p:nvCxnSpPr>
            <p:cNvPr id="207" name="Google Shape;207;p28"/>
            <p:cNvCxnSpPr/>
            <p:nvPr/>
          </p:nvCxnSpPr>
          <p:spPr>
            <a:xfrm flipH="1" rot="10800000">
              <a:off x="2680133" y="3352945"/>
              <a:ext cx="6590100" cy="75660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208" name="Google Shape;208;p28"/>
            <p:cNvSpPr txBox="1"/>
            <p:nvPr/>
          </p:nvSpPr>
          <p:spPr>
            <a:xfrm>
              <a:off x="8042990" y="2632093"/>
              <a:ext cx="2054700" cy="66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Pure researcher @</a:t>
              </a:r>
              <a: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 AT&amp;T Labs</a:t>
              </a:r>
              <a:endParaRPr sz="1100"/>
            </a:p>
          </p:txBody>
        </p:sp>
      </p:grpSp>
      <p:grpSp>
        <p:nvGrpSpPr>
          <p:cNvPr id="209" name="Google Shape;209;p28"/>
          <p:cNvGrpSpPr/>
          <p:nvPr/>
        </p:nvGrpSpPr>
        <p:grpSpPr>
          <a:xfrm>
            <a:off x="1549188" y="2392736"/>
            <a:ext cx="5461797" cy="912256"/>
            <a:chOff x="1972074" y="3431774"/>
            <a:chExt cx="7282396" cy="1216341"/>
          </a:xfrm>
        </p:grpSpPr>
        <p:cxnSp>
          <p:nvCxnSpPr>
            <p:cNvPr id="210" name="Google Shape;210;p28"/>
            <p:cNvCxnSpPr/>
            <p:nvPr/>
          </p:nvCxnSpPr>
          <p:spPr>
            <a:xfrm flipH="1" rot="10800000">
              <a:off x="2664370" y="3431774"/>
              <a:ext cx="6590100" cy="75660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sp>
          <p:nvSpPr>
            <p:cNvPr id="211" name="Google Shape;211;p28"/>
            <p:cNvSpPr txBox="1"/>
            <p:nvPr/>
          </p:nvSpPr>
          <p:spPr>
            <a:xfrm>
              <a:off x="1972074" y="4268615"/>
              <a:ext cx="20250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Google</a:t>
              </a:r>
              <a:endParaRPr sz="1100"/>
            </a:p>
          </p:txBody>
        </p:sp>
      </p:grpSp>
      <p:grpSp>
        <p:nvGrpSpPr>
          <p:cNvPr id="212" name="Google Shape;212;p28"/>
          <p:cNvGrpSpPr/>
          <p:nvPr/>
        </p:nvGrpSpPr>
        <p:grpSpPr>
          <a:xfrm>
            <a:off x="1147472" y="1339875"/>
            <a:ext cx="1213875" cy="1469306"/>
            <a:chOff x="1538052" y="2129559"/>
            <a:chExt cx="1618500" cy="1959075"/>
          </a:xfrm>
        </p:grpSpPr>
        <p:cxnSp>
          <p:nvCxnSpPr>
            <p:cNvPr id="213" name="Google Shape;213;p28"/>
            <p:cNvCxnSpPr/>
            <p:nvPr/>
          </p:nvCxnSpPr>
          <p:spPr>
            <a:xfrm flipH="1">
              <a:off x="2669627" y="2259834"/>
              <a:ext cx="304800" cy="1828800"/>
            </a:xfrm>
            <a:prstGeom prst="straightConnector1">
              <a:avLst/>
            </a:prstGeom>
            <a:noFill/>
            <a:ln cap="flat" cmpd="sng" w="38100">
              <a:solidFill>
                <a:schemeClr val="accent4"/>
              </a:solidFill>
              <a:prstDash val="solid"/>
              <a:round/>
              <a:headEnd len="med" w="med" type="triangle"/>
              <a:tailEnd len="sm" w="sm" type="none"/>
            </a:ln>
          </p:spPr>
        </p:cxnSp>
        <p:sp>
          <p:nvSpPr>
            <p:cNvPr id="214" name="Google Shape;214;p28"/>
            <p:cNvSpPr txBox="1"/>
            <p:nvPr/>
          </p:nvSpPr>
          <p:spPr>
            <a:xfrm>
              <a:off x="1538052" y="2129559"/>
              <a:ext cx="1618500" cy="37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400">
                  <a:solidFill>
                    <a:srgbClr val="388356"/>
                  </a:solidFill>
                  <a:latin typeface="Trebuchet MS"/>
                  <a:ea typeface="Trebuchet MS"/>
                  <a:cs typeface="Trebuchet MS"/>
                  <a:sym typeface="Trebuchet MS"/>
                </a:rPr>
                <a:t>Amazon</a:t>
              </a:r>
              <a:endParaRPr>
                <a:solidFill>
                  <a:srgbClr val="388356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</p:txBody>
        </p:sp>
      </p:grpSp>
      <p:sp>
        <p:nvSpPr>
          <p:cNvPr id="215" name="Google Shape;215;p28"/>
          <p:cNvSpPr txBox="1"/>
          <p:nvPr/>
        </p:nvSpPr>
        <p:spPr>
          <a:xfrm>
            <a:off x="235105" y="152400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8356"/>
                </a:solidFill>
                <a:latin typeface="Trebuchet MS"/>
                <a:ea typeface="Trebuchet MS"/>
                <a:cs typeface="Trebuchet MS"/>
                <a:sym typeface="Trebuchet MS"/>
              </a:rPr>
              <a:t>Meta</a:t>
            </a:r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19370" y="236857"/>
            <a:ext cx="1229674" cy="820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46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Web Knowledge Extractions &amp; Integration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533" name="Google Shape;533;p46"/>
          <p:cNvPicPr preferRelativeResize="0"/>
          <p:nvPr/>
        </p:nvPicPr>
        <p:blipFill rotWithShape="1">
          <a:blip r:embed="rId3">
            <a:alphaModFix/>
          </a:blip>
          <a:srcRect b="63970" l="57894" r="0" t="0"/>
          <a:stretch/>
        </p:blipFill>
        <p:spPr>
          <a:xfrm>
            <a:off x="6929425" y="1388605"/>
            <a:ext cx="1940173" cy="111305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46"/>
          <p:cNvSpPr txBox="1"/>
          <p:nvPr/>
        </p:nvSpPr>
        <p:spPr>
          <a:xfrm>
            <a:off x="2134025" y="1109850"/>
            <a:ext cx="5030400" cy="354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Why NOT in Google Knowledge Graph?</a:t>
            </a:r>
            <a:endParaRPr b="1" sz="18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Didn’t reach </a:t>
            </a:r>
            <a:r>
              <a:rPr b="1" lang="en" sz="18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production quality</a:t>
            </a:r>
            <a:endParaRPr b="1" sz="18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Accuracy=0.7 is far less than the production requirement (Accuracy=0.99)</a:t>
            </a:r>
            <a:br>
              <a:rPr lang="en" sz="16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6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Didn’t find an </a:t>
            </a:r>
            <a:r>
              <a:rPr b="1" lang="en" sz="18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E2E MVP experience</a:t>
            </a:r>
            <a:endParaRPr sz="18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600"/>
              <a:buFont typeface="Roboto"/>
              <a:buChar char="○"/>
            </a:pPr>
            <a:r>
              <a:rPr lang="en" sz="16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The 0.3B facts (vs. 70B in KG) are very “long-tail” to support meaningful use cases</a:t>
            </a:r>
            <a:br>
              <a:rPr lang="en" sz="16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</a:br>
            <a:endParaRPr sz="16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1A1A1A"/>
              </a:buClr>
              <a:buSzPts val="1800"/>
              <a:buFont typeface="Roboto"/>
              <a:buChar char="●"/>
            </a:pPr>
            <a:r>
              <a:rPr lang="en" sz="1800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But underlying techs applied in long-tail knowledge collection etc.</a:t>
            </a:r>
            <a:endParaRPr sz="18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5" name="Google Shape;535;p46"/>
          <p:cNvSpPr/>
          <p:nvPr/>
        </p:nvSpPr>
        <p:spPr>
          <a:xfrm>
            <a:off x="288675" y="2029750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46"/>
          <p:cNvSpPr txBox="1"/>
          <p:nvPr/>
        </p:nvSpPr>
        <p:spPr>
          <a:xfrm>
            <a:off x="262197" y="2005903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7" name="Google Shape;537;p46"/>
          <p:cNvSpPr txBox="1"/>
          <p:nvPr/>
        </p:nvSpPr>
        <p:spPr>
          <a:xfrm>
            <a:off x="201950" y="2453703"/>
            <a:ext cx="182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High coverage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, long-tail use cases, assumption removal, to next cycle of inventions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38" name="Google Shape;538;p46"/>
          <p:cNvSpPr/>
          <p:nvPr/>
        </p:nvSpPr>
        <p:spPr>
          <a:xfrm>
            <a:off x="609366" y="1275254"/>
            <a:ext cx="1034827" cy="6180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1T</a:t>
            </a:r>
          </a:p>
        </p:txBody>
      </p:sp>
      <p:sp>
        <p:nvSpPr>
          <p:cNvPr id="539" name="Google Shape;539;p46"/>
          <p:cNvSpPr txBox="1"/>
          <p:nvPr/>
        </p:nvSpPr>
        <p:spPr>
          <a:xfrm>
            <a:off x="914175" y="4457223"/>
            <a:ext cx="6636000" cy="7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Dong et al., From data fusion to knowledge fusion. PVLDB2014.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Dong et al., Knowledge Vault: A Web-scale approach to probabilistic knowledge fusion. SIGKDD2014. 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</a:rPr>
              <a:t>Dong et al., Knowledge-based trust: Estimating the trustworthiness of web sources. PVLDB2015.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3476" y="2366149"/>
            <a:ext cx="7157100" cy="2187674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47"/>
          <p:cNvSpPr txBox="1"/>
          <p:nvPr>
            <p:ph idx="1" type="body"/>
          </p:nvPr>
        </p:nvSpPr>
        <p:spPr>
          <a:xfrm>
            <a:off x="311700" y="1001275"/>
            <a:ext cx="8520600" cy="404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Crazy idea: </a:t>
            </a: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graph of entities and relationships to represent the world</a:t>
            </a:r>
            <a:endParaRPr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 challenges: </a:t>
            </a:r>
            <a:r>
              <a:rPr b="1" lang="en" sz="2195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Heterogeneous</a:t>
            </a: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everywhere</a:t>
            </a:r>
            <a:endParaRPr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Framework: </a:t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Applications: Web search, Web Q&amp;A, Smart assistant</a:t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sz="2400">
              <a:solidFill>
                <a:srgbClr val="C00000"/>
              </a:solidFill>
            </a:endParaRPr>
          </a:p>
        </p:txBody>
      </p:sp>
      <p:sp>
        <p:nvSpPr>
          <p:cNvPr id="546" name="Google Shape;546;p47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Entity-Based KG Summary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547" name="Google Shape;54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9351" y="3516475"/>
            <a:ext cx="1195725" cy="136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8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What About the Product Domain?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553" name="Google Shape;553;p48"/>
          <p:cNvSpPr/>
          <p:nvPr/>
        </p:nvSpPr>
        <p:spPr>
          <a:xfrm>
            <a:off x="288675" y="2029750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8"/>
          <p:cNvSpPr txBox="1"/>
          <p:nvPr/>
        </p:nvSpPr>
        <p:spPr>
          <a:xfrm>
            <a:off x="262197" y="2005903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48"/>
          <p:cNvSpPr txBox="1"/>
          <p:nvPr/>
        </p:nvSpPr>
        <p:spPr>
          <a:xfrm>
            <a:off x="201950" y="2453703"/>
            <a:ext cx="182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High coverage, </a:t>
            </a:r>
            <a:r>
              <a:rPr b="1" lang="en">
                <a:latin typeface="Roboto"/>
                <a:ea typeface="Roboto"/>
                <a:cs typeface="Roboto"/>
                <a:sym typeface="Roboto"/>
              </a:rPr>
              <a:t>long-tail use cases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, assumption removal, to next cycle of inventions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56" name="Google Shape;556;p48"/>
          <p:cNvSpPr/>
          <p:nvPr/>
        </p:nvSpPr>
        <p:spPr>
          <a:xfrm>
            <a:off x="609366" y="1275254"/>
            <a:ext cx="1034827" cy="6180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1T</a:t>
            </a:r>
          </a:p>
        </p:txBody>
      </p:sp>
      <p:sp>
        <p:nvSpPr>
          <p:cNvPr id="557" name="Google Shape;557;p48"/>
          <p:cNvSpPr txBox="1"/>
          <p:nvPr/>
        </p:nvSpPr>
        <p:spPr>
          <a:xfrm>
            <a:off x="2526675" y="2252850"/>
            <a:ext cx="64650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0077C2"/>
                </a:solidFill>
                <a:latin typeface="Roboto"/>
                <a:ea typeface="Roboto"/>
                <a:cs typeface="Roboto"/>
                <a:sym typeface="Roboto"/>
              </a:rPr>
              <a:t>Can we do the same for products?</a:t>
            </a:r>
            <a:endParaRPr sz="1800">
              <a:solidFill>
                <a:srgbClr val="0077C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9"/>
          <p:cNvSpPr txBox="1"/>
          <p:nvPr>
            <p:ph type="title"/>
          </p:nvPr>
        </p:nvSpPr>
        <p:spPr>
          <a:xfrm>
            <a:off x="490250" y="526350"/>
            <a:ext cx="8572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Generation #2: Text-Rich Knowledge Graphs</a:t>
            </a:r>
            <a:endParaRPr b="1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oogle Shape;56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700" y="996225"/>
            <a:ext cx="4551784" cy="38209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p50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Text-Rich KG Example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569" name="Google Shape;569;p50"/>
          <p:cNvSpPr/>
          <p:nvPr/>
        </p:nvSpPr>
        <p:spPr>
          <a:xfrm>
            <a:off x="5714641" y="1514639"/>
            <a:ext cx="1327500" cy="468600"/>
          </a:xfrm>
          <a:prstGeom prst="wedgeRectCallout">
            <a:avLst>
              <a:gd fmla="val -127898" name="adj1"/>
              <a:gd fmla="val 71965" name="adj2"/>
            </a:avLst>
          </a:prstGeom>
          <a:solidFill>
            <a:srgbClr val="E38310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Taxonomy</a:t>
            </a:r>
            <a:endParaRPr sz="1300"/>
          </a:p>
        </p:txBody>
      </p:sp>
      <p:sp>
        <p:nvSpPr>
          <p:cNvPr id="570" name="Google Shape;570;p50"/>
          <p:cNvSpPr txBox="1"/>
          <p:nvPr/>
        </p:nvSpPr>
        <p:spPr>
          <a:xfrm>
            <a:off x="5714650" y="2910250"/>
            <a:ext cx="32667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Other domains: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Bioinformatics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, Health, Geography,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Local business, 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Events, etc.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5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Text-Rich KGs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576" name="Google Shape;576;p51"/>
          <p:cNvSpPr txBox="1"/>
          <p:nvPr>
            <p:ph idx="1" type="body"/>
          </p:nvPr>
        </p:nvSpPr>
        <p:spPr>
          <a:xfrm>
            <a:off x="540300" y="1153675"/>
            <a:ext cx="8520600" cy="333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Characteristics of Text-Rich KGs</a:t>
            </a:r>
            <a:endParaRPr b="1" sz="23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Ontology (types, relationships) very complex with overlaps and ambiguities; </a:t>
            </a: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E.g., millions of product types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Calibri"/>
              <a:buChar char="●"/>
            </a:pP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Attribute values are oftentimes texts, with overlaps and ambiguities</a:t>
            </a:r>
            <a:b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E.g., “Coffee” vs “Cappuccino” as icecream flavors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Char char="●"/>
            </a:pPr>
            <a: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Entities may not be named-entities, such as products</a:t>
            </a:r>
            <a:br>
              <a:rPr lang="en" sz="2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E.g., “Onus 2 Colors Highlighter Stick, Shimmer Cream Powder Waterproof Light Face Cosmetics, creamy Self Sharpening Crayon STick Highlighter” vs. “Xin Luna Dong”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3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Seed Crazy Idea </a:t>
            </a:r>
            <a:br>
              <a:rPr b="1"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23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Mining structure and modeling ambiguity from text sources</a:t>
            </a:r>
            <a:endParaRPr sz="260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2" name="Google Shape;582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7399" y="1349221"/>
            <a:ext cx="4848156" cy="338816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p52"/>
          <p:cNvSpPr txBox="1"/>
          <p:nvPr>
            <p:ph type="title"/>
          </p:nvPr>
        </p:nvSpPr>
        <p:spPr>
          <a:xfrm>
            <a:off x="877421" y="214952"/>
            <a:ext cx="8167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I: Providing Information</a:t>
            </a:r>
            <a:endParaRPr/>
          </a:p>
        </p:txBody>
      </p:sp>
      <p:pic>
        <p:nvPicPr>
          <p:cNvPr id="584" name="Google Shape;584;p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2"/>
          <p:cNvSpPr/>
          <p:nvPr/>
        </p:nvSpPr>
        <p:spPr>
          <a:xfrm>
            <a:off x="4860495" y="1373672"/>
            <a:ext cx="2189100" cy="1914000"/>
          </a:xfrm>
          <a:prstGeom prst="rect">
            <a:avLst/>
          </a:prstGeom>
          <a:noFill/>
          <a:ln cap="flat" cmpd="sng" w="38100">
            <a:solidFill>
              <a:srgbClr val="FF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53"/>
          <p:cNvSpPr txBox="1"/>
          <p:nvPr>
            <p:ph type="title"/>
          </p:nvPr>
        </p:nvSpPr>
        <p:spPr>
          <a:xfrm>
            <a:off x="877421" y="214952"/>
            <a:ext cx="8167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II: Providing Choices</a:t>
            </a:r>
            <a:endParaRPr/>
          </a:p>
        </p:txBody>
      </p:sp>
      <p:pic>
        <p:nvPicPr>
          <p:cNvPr id="592" name="Google Shape;592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29825" y="1340800"/>
            <a:ext cx="1960643" cy="3390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53"/>
          <p:cNvPicPr preferRelativeResize="0"/>
          <p:nvPr/>
        </p:nvPicPr>
        <p:blipFill rotWithShape="1">
          <a:blip r:embed="rId5">
            <a:alphaModFix/>
          </a:blip>
          <a:srcRect b="1068" l="0" r="0" t="0"/>
          <a:stretch/>
        </p:blipFill>
        <p:spPr>
          <a:xfrm>
            <a:off x="4471290" y="1349221"/>
            <a:ext cx="1979907" cy="3382004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53"/>
          <p:cNvSpPr/>
          <p:nvPr/>
        </p:nvSpPr>
        <p:spPr>
          <a:xfrm>
            <a:off x="2451306" y="2975576"/>
            <a:ext cx="1850100" cy="1139100"/>
          </a:xfrm>
          <a:prstGeom prst="rect">
            <a:avLst/>
          </a:prstGeom>
          <a:noFill/>
          <a:ln cap="flat" cmpd="sng" w="38100">
            <a:solidFill>
              <a:srgbClr val="FF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53"/>
          <p:cNvSpPr/>
          <p:nvPr/>
        </p:nvSpPr>
        <p:spPr>
          <a:xfrm>
            <a:off x="4496438" y="2990643"/>
            <a:ext cx="1878900" cy="1447800"/>
          </a:xfrm>
          <a:prstGeom prst="rect">
            <a:avLst/>
          </a:prstGeom>
          <a:noFill/>
          <a:ln cap="flat" cmpd="sng" w="38100">
            <a:solidFill>
              <a:srgbClr val="FF93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54"/>
          <p:cNvSpPr txBox="1"/>
          <p:nvPr>
            <p:ph type="title"/>
          </p:nvPr>
        </p:nvSpPr>
        <p:spPr>
          <a:xfrm>
            <a:off x="877421" y="214952"/>
            <a:ext cx="8167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III: Improving Search</a:t>
            </a:r>
            <a:endParaRPr/>
          </a:p>
        </p:txBody>
      </p:sp>
      <p:pic>
        <p:nvPicPr>
          <p:cNvPr id="603" name="Google Shape;603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1247" y="1612048"/>
            <a:ext cx="6569912" cy="26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p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7503" y="1984736"/>
            <a:ext cx="6762752" cy="23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55"/>
          <p:cNvSpPr txBox="1"/>
          <p:nvPr>
            <p:ph type="title"/>
          </p:nvPr>
        </p:nvSpPr>
        <p:spPr>
          <a:xfrm>
            <a:off x="877421" y="214952"/>
            <a:ext cx="8167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III: Improving Search</a:t>
            </a:r>
            <a:endParaRPr/>
          </a:p>
        </p:txBody>
      </p:sp>
      <p:pic>
        <p:nvPicPr>
          <p:cNvPr id="612" name="Google Shape;612;p5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1247" y="1612048"/>
            <a:ext cx="6569912" cy="26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5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7503" y="1984736"/>
            <a:ext cx="6762752" cy="2333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5" name="Google Shape;615;p55"/>
          <p:cNvGrpSpPr/>
          <p:nvPr/>
        </p:nvGrpSpPr>
        <p:grpSpPr>
          <a:xfrm>
            <a:off x="1462365" y="1985734"/>
            <a:ext cx="1218466" cy="2382075"/>
            <a:chOff x="1876670" y="2954882"/>
            <a:chExt cx="1624622" cy="3176100"/>
          </a:xfrm>
        </p:grpSpPr>
        <p:cxnSp>
          <p:nvCxnSpPr>
            <p:cNvPr id="616" name="Google Shape;616;p55"/>
            <p:cNvCxnSpPr/>
            <p:nvPr/>
          </p:nvCxnSpPr>
          <p:spPr>
            <a:xfrm>
              <a:off x="1876670" y="2954882"/>
              <a:ext cx="1624500" cy="31647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17" name="Google Shape;617;p55"/>
            <p:cNvCxnSpPr/>
            <p:nvPr/>
          </p:nvCxnSpPr>
          <p:spPr>
            <a:xfrm flipH="1">
              <a:off x="1876792" y="2954882"/>
              <a:ext cx="1624500" cy="31761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18" name="Google Shape;618;p55"/>
          <p:cNvGrpSpPr/>
          <p:nvPr/>
        </p:nvGrpSpPr>
        <p:grpSpPr>
          <a:xfrm>
            <a:off x="6877555" y="2034115"/>
            <a:ext cx="1218467" cy="2382075"/>
            <a:chOff x="1876670" y="2954882"/>
            <a:chExt cx="1624622" cy="3176100"/>
          </a:xfrm>
        </p:grpSpPr>
        <p:cxnSp>
          <p:nvCxnSpPr>
            <p:cNvPr id="619" name="Google Shape;619;p55"/>
            <p:cNvCxnSpPr/>
            <p:nvPr/>
          </p:nvCxnSpPr>
          <p:spPr>
            <a:xfrm>
              <a:off x="1876670" y="2954882"/>
              <a:ext cx="1624500" cy="31647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620" name="Google Shape;620;p55"/>
            <p:cNvCxnSpPr/>
            <p:nvPr/>
          </p:nvCxnSpPr>
          <p:spPr>
            <a:xfrm flipH="1">
              <a:off x="1876792" y="2954882"/>
              <a:ext cx="1624500" cy="3176100"/>
            </a:xfrm>
            <a:prstGeom prst="straightConnector1">
              <a:avLst/>
            </a:prstGeom>
            <a:noFill/>
            <a:ln cap="flat" cmpd="sng" w="571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About Me</a:t>
            </a: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 (1)</a:t>
            </a: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: KGs in My Journey</a:t>
            </a:r>
            <a:endParaRPr b="1" sz="3200"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descr="Download free US maps" id="222" name="Google Shape;22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33847" y="1034743"/>
            <a:ext cx="6452984" cy="3851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3" name="Google Shape;223;p29"/>
          <p:cNvCxnSpPr/>
          <p:nvPr/>
        </p:nvCxnSpPr>
        <p:spPr>
          <a:xfrm flipH="1">
            <a:off x="2127530" y="1453264"/>
            <a:ext cx="228600" cy="13716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24" name="Google Shape;224;p29"/>
          <p:cNvCxnSpPr/>
          <p:nvPr/>
        </p:nvCxnSpPr>
        <p:spPr>
          <a:xfrm flipH="1" rot="10800000">
            <a:off x="2080233" y="2257564"/>
            <a:ext cx="4942500" cy="5673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25" name="Google Shape;225;p29"/>
          <p:cNvCxnSpPr/>
          <p:nvPr/>
        </p:nvCxnSpPr>
        <p:spPr>
          <a:xfrm flipH="1" rot="10800000">
            <a:off x="2068410" y="2392886"/>
            <a:ext cx="4942500" cy="5673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triangle"/>
            <a:tailEnd len="sm" w="sm" type="none"/>
          </a:ln>
        </p:spPr>
      </p:cxnSp>
      <p:cxnSp>
        <p:nvCxnSpPr>
          <p:cNvPr id="226" name="Google Shape;226;p29"/>
          <p:cNvCxnSpPr/>
          <p:nvPr/>
        </p:nvCxnSpPr>
        <p:spPr>
          <a:xfrm flipH="1">
            <a:off x="1996153" y="1437581"/>
            <a:ext cx="228600" cy="137160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227" name="Google Shape;227;p29"/>
          <p:cNvSpPr txBox="1"/>
          <p:nvPr/>
        </p:nvSpPr>
        <p:spPr>
          <a:xfrm>
            <a:off x="2442550" y="1395250"/>
            <a:ext cx="1795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Personal KGs</a:t>
            </a:r>
            <a:endParaRPr b="1"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8" name="Google Shape;228;p29"/>
          <p:cNvSpPr txBox="1"/>
          <p:nvPr/>
        </p:nvSpPr>
        <p:spPr>
          <a:xfrm>
            <a:off x="1528150" y="2995450"/>
            <a:ext cx="2099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Google KGs</a:t>
            </a:r>
            <a:endParaRPr b="1"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9" name="Google Shape;229;p29"/>
          <p:cNvSpPr txBox="1"/>
          <p:nvPr/>
        </p:nvSpPr>
        <p:spPr>
          <a:xfrm>
            <a:off x="689950" y="1319050"/>
            <a:ext cx="15138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Amazon Product KGs</a:t>
            </a:r>
            <a:endParaRPr b="1" sz="1600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56"/>
          <p:cNvSpPr txBox="1"/>
          <p:nvPr>
            <p:ph type="title"/>
          </p:nvPr>
        </p:nvSpPr>
        <p:spPr>
          <a:xfrm>
            <a:off x="877421" y="214952"/>
            <a:ext cx="81678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III: Improving Search</a:t>
            </a:r>
            <a:endParaRPr/>
          </a:p>
        </p:txBody>
      </p:sp>
      <p:pic>
        <p:nvPicPr>
          <p:cNvPr id="627" name="Google Shape;627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71247" y="1612048"/>
            <a:ext cx="6569912" cy="265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07503" y="1979252"/>
            <a:ext cx="6762752" cy="233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5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07503" y="1960202"/>
            <a:ext cx="1304925" cy="237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5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3061" y="1960202"/>
            <a:ext cx="1276350" cy="237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57"/>
          <p:cNvSpPr txBox="1"/>
          <p:nvPr>
            <p:ph type="title"/>
          </p:nvPr>
        </p:nvSpPr>
        <p:spPr>
          <a:xfrm>
            <a:off x="878306" y="211704"/>
            <a:ext cx="81465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300"/>
              <a:buFont typeface="Calibri"/>
              <a:buNone/>
            </a:pPr>
            <a:r>
              <a:rPr lang="en" sz="3300"/>
              <a:t>Use Case I</a:t>
            </a:r>
            <a:r>
              <a:rPr lang="en" sz="3300"/>
              <a:t>V</a:t>
            </a:r>
            <a:r>
              <a:rPr lang="en" sz="3300"/>
              <a:t>: Improving Recommendation</a:t>
            </a:r>
            <a:endParaRPr/>
          </a:p>
        </p:txBody>
      </p:sp>
      <p:pic>
        <p:nvPicPr>
          <p:cNvPr id="637" name="Google Shape;637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9585" y="1477261"/>
            <a:ext cx="4399596" cy="3666238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7"/>
          <p:cNvSpPr txBox="1"/>
          <p:nvPr>
            <p:ph idx="11" type="ftr"/>
          </p:nvPr>
        </p:nvSpPr>
        <p:spPr>
          <a:xfrm>
            <a:off x="2764639" y="4844839"/>
            <a:ext cx="3617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AMAZON CONFIDENTIAL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58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Do We Need Different Techniques?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644" name="Google Shape;644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200"/>
            <a:ext cx="8839200" cy="3102928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58"/>
          <p:cNvSpPr/>
          <p:nvPr/>
        </p:nvSpPr>
        <p:spPr>
          <a:xfrm>
            <a:off x="6488225" y="1991825"/>
            <a:ext cx="2197500" cy="1323300"/>
          </a:xfrm>
          <a:prstGeom prst="rect">
            <a:avLst/>
          </a:prstGeom>
          <a:noFill/>
          <a:ln cap="flat" cmpd="sng" w="762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58"/>
          <p:cNvSpPr txBox="1"/>
          <p:nvPr/>
        </p:nvSpPr>
        <p:spPr>
          <a:xfrm>
            <a:off x="704700" y="4335700"/>
            <a:ext cx="7513800" cy="53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Different challenges: </a:t>
            </a: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</a:t>
            </a: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nstructured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b="1" lang="en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oisy</a:t>
            </a: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 product data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59"/>
          <p:cNvSpPr txBox="1"/>
          <p:nvPr>
            <p:ph type="title"/>
          </p:nvPr>
        </p:nvSpPr>
        <p:spPr>
          <a:xfrm>
            <a:off x="558125" y="138750"/>
            <a:ext cx="84873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None/>
            </a:pPr>
            <a:r>
              <a:rPr lang="en" sz="3000"/>
              <a:t>AutoKnow: Self-Driving Product Knowledge Collection</a:t>
            </a:r>
            <a:endParaRPr/>
          </a:p>
        </p:txBody>
      </p:sp>
      <p:pic>
        <p:nvPicPr>
          <p:cNvPr id="653" name="Google Shape;653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sp>
        <p:nvSpPr>
          <p:cNvPr id="654" name="Google Shape;654;p59"/>
          <p:cNvSpPr/>
          <p:nvPr/>
        </p:nvSpPr>
        <p:spPr>
          <a:xfrm>
            <a:off x="5075736" y="1436963"/>
            <a:ext cx="3806400" cy="3258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55" name="Google Shape;655;p59"/>
          <p:cNvGraphicFramePr/>
          <p:nvPr/>
        </p:nvGraphicFramePr>
        <p:xfrm>
          <a:off x="362846" y="333420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{C97A5A97-8E28-4526-8393-4210DC0F2FCA}</a:tableStyleId>
              </a:tblPr>
              <a:tblGrid>
                <a:gridCol w="872975"/>
                <a:gridCol w="648800"/>
                <a:gridCol w="760900"/>
                <a:gridCol w="760900"/>
              </a:tblGrid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Type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Flavor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Color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1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Snacks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400" u="none" cap="none" strike="noStrike">
                          <a:solidFill>
                            <a:srgbClr val="FF0000"/>
                          </a:solidFill>
                        </a:rPr>
                        <a:t>Cherry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2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Candy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?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?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3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Candy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solidFill>
                            <a:srgbClr val="00B050"/>
                          </a:solidFill>
                        </a:rPr>
                        <a:t>Choc.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solidFill>
                            <a:srgbClr val="00B050"/>
                          </a:solidFill>
                        </a:rPr>
                        <a:t>Gold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</a:tbl>
          </a:graphicData>
        </a:graphic>
      </p:graphicFrame>
      <p:sp>
        <p:nvSpPr>
          <p:cNvPr id="656" name="Google Shape;656;p59"/>
          <p:cNvSpPr/>
          <p:nvPr/>
        </p:nvSpPr>
        <p:spPr>
          <a:xfrm>
            <a:off x="3676254" y="2873934"/>
            <a:ext cx="1131900" cy="56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38100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AutoKnow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7" name="Google Shape;657;p59"/>
          <p:cNvSpPr/>
          <p:nvPr/>
        </p:nvSpPr>
        <p:spPr>
          <a:xfrm>
            <a:off x="2338987" y="2639336"/>
            <a:ext cx="1139300" cy="605901"/>
          </a:xfrm>
          <a:prstGeom prst="flowChartMagneticDisk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User logs</a:t>
            </a:r>
            <a:endParaRPr sz="1100"/>
          </a:p>
        </p:txBody>
      </p:sp>
      <p:sp>
        <p:nvSpPr>
          <p:cNvPr id="658" name="Google Shape;658;p59"/>
          <p:cNvSpPr/>
          <p:nvPr/>
        </p:nvSpPr>
        <p:spPr>
          <a:xfrm>
            <a:off x="989267" y="1700477"/>
            <a:ext cx="9582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Grocery</a:t>
            </a:r>
            <a:endParaRPr sz="1100"/>
          </a:p>
        </p:txBody>
      </p:sp>
      <p:sp>
        <p:nvSpPr>
          <p:cNvPr id="659" name="Google Shape;659;p59"/>
          <p:cNvSpPr/>
          <p:nvPr/>
        </p:nvSpPr>
        <p:spPr>
          <a:xfrm>
            <a:off x="597540" y="1427872"/>
            <a:ext cx="1934172" cy="1757808"/>
          </a:xfrm>
          <a:prstGeom prst="cloud">
            <a:avLst/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0" name="Google Shape;660;p59"/>
          <p:cNvSpPr/>
          <p:nvPr/>
        </p:nvSpPr>
        <p:spPr>
          <a:xfrm>
            <a:off x="625379" y="2136979"/>
            <a:ext cx="855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Snacks</a:t>
            </a:r>
            <a:endParaRPr sz="1100"/>
          </a:p>
        </p:txBody>
      </p:sp>
      <p:sp>
        <p:nvSpPr>
          <p:cNvPr id="661" name="Google Shape;661;p59"/>
          <p:cNvSpPr/>
          <p:nvPr/>
        </p:nvSpPr>
        <p:spPr>
          <a:xfrm>
            <a:off x="1579636" y="2126993"/>
            <a:ext cx="828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Drinks</a:t>
            </a:r>
            <a:endParaRPr sz="1100"/>
          </a:p>
        </p:txBody>
      </p:sp>
      <p:sp>
        <p:nvSpPr>
          <p:cNvPr id="662" name="Google Shape;662;p59"/>
          <p:cNvSpPr/>
          <p:nvPr/>
        </p:nvSpPr>
        <p:spPr>
          <a:xfrm>
            <a:off x="989276" y="2606275"/>
            <a:ext cx="8679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Candy</a:t>
            </a:r>
            <a:endParaRPr sz="1100"/>
          </a:p>
        </p:txBody>
      </p:sp>
      <p:cxnSp>
        <p:nvCxnSpPr>
          <p:cNvPr id="663" name="Google Shape;663;p59"/>
          <p:cNvCxnSpPr>
            <a:stCxn id="658" idx="3"/>
            <a:endCxn id="660" idx="0"/>
          </p:cNvCxnSpPr>
          <p:nvPr/>
        </p:nvCxnSpPr>
        <p:spPr>
          <a:xfrm flipH="1">
            <a:off x="1053092" y="1961920"/>
            <a:ext cx="76500" cy="175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64" name="Google Shape;664;p59"/>
          <p:cNvCxnSpPr>
            <a:stCxn id="658" idx="5"/>
          </p:cNvCxnSpPr>
          <p:nvPr/>
        </p:nvCxnSpPr>
        <p:spPr>
          <a:xfrm>
            <a:off x="1807142" y="1961920"/>
            <a:ext cx="90600" cy="175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65" name="Google Shape;665;p59"/>
          <p:cNvCxnSpPr>
            <a:stCxn id="660" idx="4"/>
            <a:endCxn id="662" idx="1"/>
          </p:cNvCxnSpPr>
          <p:nvPr/>
        </p:nvCxnSpPr>
        <p:spPr>
          <a:xfrm>
            <a:off x="1053179" y="2443279"/>
            <a:ext cx="63300" cy="207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66" name="Google Shape;666;p59"/>
          <p:cNvSpPr txBox="1"/>
          <p:nvPr/>
        </p:nvSpPr>
        <p:spPr>
          <a:xfrm>
            <a:off x="5186118" y="1543423"/>
            <a:ext cx="756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KG</a:t>
            </a:r>
            <a:endParaRPr sz="1100"/>
          </a:p>
        </p:txBody>
      </p:sp>
      <p:sp>
        <p:nvSpPr>
          <p:cNvPr id="667" name="Google Shape;667;p59"/>
          <p:cNvSpPr/>
          <p:nvPr/>
        </p:nvSpPr>
        <p:spPr>
          <a:xfrm>
            <a:off x="6819187" y="1729470"/>
            <a:ext cx="9633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Grocery</a:t>
            </a:r>
            <a:endParaRPr sz="1100"/>
          </a:p>
        </p:txBody>
      </p:sp>
      <p:sp>
        <p:nvSpPr>
          <p:cNvPr id="668" name="Google Shape;668;p59"/>
          <p:cNvSpPr/>
          <p:nvPr/>
        </p:nvSpPr>
        <p:spPr>
          <a:xfrm>
            <a:off x="5564109" y="1536378"/>
            <a:ext cx="2797632" cy="1757808"/>
          </a:xfrm>
          <a:prstGeom prst="cloud">
            <a:avLst/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59"/>
          <p:cNvSpPr/>
          <p:nvPr/>
        </p:nvSpPr>
        <p:spPr>
          <a:xfrm>
            <a:off x="6450504" y="2245484"/>
            <a:ext cx="8604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Snacks</a:t>
            </a:r>
            <a:endParaRPr sz="1100"/>
          </a:p>
        </p:txBody>
      </p:sp>
      <p:sp>
        <p:nvSpPr>
          <p:cNvPr id="670" name="Google Shape;670;p59"/>
          <p:cNvSpPr/>
          <p:nvPr/>
        </p:nvSpPr>
        <p:spPr>
          <a:xfrm>
            <a:off x="7409555" y="2235498"/>
            <a:ext cx="8412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Drinks</a:t>
            </a:r>
            <a:endParaRPr sz="1100"/>
          </a:p>
        </p:txBody>
      </p:sp>
      <p:sp>
        <p:nvSpPr>
          <p:cNvPr id="671" name="Google Shape;671;p59"/>
          <p:cNvSpPr/>
          <p:nvPr/>
        </p:nvSpPr>
        <p:spPr>
          <a:xfrm>
            <a:off x="6819174" y="2714786"/>
            <a:ext cx="828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Candy</a:t>
            </a:r>
            <a:endParaRPr sz="1100"/>
          </a:p>
        </p:txBody>
      </p:sp>
      <p:cxnSp>
        <p:nvCxnSpPr>
          <p:cNvPr id="672" name="Google Shape;672;p59"/>
          <p:cNvCxnSpPr>
            <a:stCxn id="667" idx="3"/>
            <a:endCxn id="669" idx="0"/>
          </p:cNvCxnSpPr>
          <p:nvPr/>
        </p:nvCxnSpPr>
        <p:spPr>
          <a:xfrm flipH="1">
            <a:off x="6880759" y="1990913"/>
            <a:ext cx="79500" cy="254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73" name="Google Shape;673;p59"/>
          <p:cNvCxnSpPr/>
          <p:nvPr/>
        </p:nvCxnSpPr>
        <p:spPr>
          <a:xfrm>
            <a:off x="7539081" y="2013319"/>
            <a:ext cx="107700" cy="232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74" name="Google Shape;674;p59"/>
          <p:cNvCxnSpPr/>
          <p:nvPr/>
        </p:nvCxnSpPr>
        <p:spPr>
          <a:xfrm>
            <a:off x="7017207" y="2530166"/>
            <a:ext cx="54900" cy="190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75" name="Google Shape;675;p59"/>
          <p:cNvSpPr/>
          <p:nvPr/>
        </p:nvSpPr>
        <p:spPr>
          <a:xfrm>
            <a:off x="5802172" y="2649813"/>
            <a:ext cx="947400" cy="306300"/>
          </a:xfrm>
          <a:prstGeom prst="ellipse">
            <a:avLst/>
          </a:prstGeom>
          <a:solidFill>
            <a:srgbClr val="A39B4E"/>
          </a:solidFill>
          <a:ln cap="flat" cmpd="sng" w="15875">
            <a:solidFill>
              <a:srgbClr val="6F7B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Pretzels</a:t>
            </a:r>
            <a:endParaRPr sz="1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76" name="Google Shape;676;p59"/>
          <p:cNvCxnSpPr>
            <a:stCxn id="669" idx="3"/>
          </p:cNvCxnSpPr>
          <p:nvPr/>
        </p:nvCxnSpPr>
        <p:spPr>
          <a:xfrm flipH="1">
            <a:off x="6488307" y="2506928"/>
            <a:ext cx="88200" cy="176400"/>
          </a:xfrm>
          <a:prstGeom prst="straightConnector1">
            <a:avLst/>
          </a:prstGeom>
          <a:noFill/>
          <a:ln cap="flat" cmpd="sng" w="19050">
            <a:solidFill>
              <a:srgbClr val="6F7B6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77" name="Google Shape;677;p59"/>
          <p:cNvSpPr txBox="1"/>
          <p:nvPr/>
        </p:nvSpPr>
        <p:spPr>
          <a:xfrm>
            <a:off x="54251" y="3016281"/>
            <a:ext cx="985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Catalog</a:t>
            </a:r>
            <a:endParaRPr sz="1100"/>
          </a:p>
        </p:txBody>
      </p:sp>
      <p:sp>
        <p:nvSpPr>
          <p:cNvPr id="678" name="Google Shape;678;p59"/>
          <p:cNvSpPr txBox="1"/>
          <p:nvPr/>
        </p:nvSpPr>
        <p:spPr>
          <a:xfrm>
            <a:off x="144153" y="1358362"/>
            <a:ext cx="985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Taxonomy</a:t>
            </a:r>
            <a:endParaRPr sz="1100"/>
          </a:p>
        </p:txBody>
      </p:sp>
      <p:sp>
        <p:nvSpPr>
          <p:cNvPr id="679" name="Google Shape;679;p59"/>
          <p:cNvSpPr/>
          <p:nvPr/>
        </p:nvSpPr>
        <p:spPr>
          <a:xfrm>
            <a:off x="5423612" y="3399896"/>
            <a:ext cx="1004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1</a:t>
            </a:r>
            <a:endParaRPr sz="1100"/>
          </a:p>
        </p:txBody>
      </p:sp>
      <p:sp>
        <p:nvSpPr>
          <p:cNvPr id="680" name="Google Shape;680;p59"/>
          <p:cNvSpPr/>
          <p:nvPr/>
        </p:nvSpPr>
        <p:spPr>
          <a:xfrm>
            <a:off x="6488291" y="3396833"/>
            <a:ext cx="10005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2</a:t>
            </a:r>
            <a:endParaRPr sz="1100"/>
          </a:p>
        </p:txBody>
      </p:sp>
      <p:sp>
        <p:nvSpPr>
          <p:cNvPr id="681" name="Google Shape;681;p59"/>
          <p:cNvSpPr/>
          <p:nvPr/>
        </p:nvSpPr>
        <p:spPr>
          <a:xfrm>
            <a:off x="7825073" y="4093796"/>
            <a:ext cx="932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endParaRPr sz="1100"/>
          </a:p>
        </p:txBody>
      </p:sp>
      <p:cxnSp>
        <p:nvCxnSpPr>
          <p:cNvPr id="682" name="Google Shape;682;p59"/>
          <p:cNvCxnSpPr>
            <a:stCxn id="680" idx="4"/>
          </p:cNvCxnSpPr>
          <p:nvPr/>
        </p:nvCxnSpPr>
        <p:spPr>
          <a:xfrm>
            <a:off x="6988541" y="3782933"/>
            <a:ext cx="60600" cy="329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83" name="Google Shape;683;p59"/>
          <p:cNvSpPr txBox="1"/>
          <p:nvPr/>
        </p:nvSpPr>
        <p:spPr>
          <a:xfrm>
            <a:off x="8089008" y="3738305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sz="1100"/>
          </a:p>
        </p:txBody>
      </p:sp>
      <p:sp>
        <p:nvSpPr>
          <p:cNvPr id="684" name="Google Shape;684;p59"/>
          <p:cNvSpPr/>
          <p:nvPr/>
        </p:nvSpPr>
        <p:spPr>
          <a:xfrm>
            <a:off x="7555513" y="3402866"/>
            <a:ext cx="9966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3</a:t>
            </a:r>
            <a:endParaRPr sz="1100"/>
          </a:p>
        </p:txBody>
      </p:sp>
      <p:sp>
        <p:nvSpPr>
          <p:cNvPr id="685" name="Google Shape;685;p59"/>
          <p:cNvSpPr/>
          <p:nvPr/>
        </p:nvSpPr>
        <p:spPr>
          <a:xfrm>
            <a:off x="6773370" y="4106660"/>
            <a:ext cx="932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Coffee</a:t>
            </a:r>
            <a:endParaRPr sz="1100"/>
          </a:p>
        </p:txBody>
      </p:sp>
      <p:sp>
        <p:nvSpPr>
          <p:cNvPr id="686" name="Google Shape;686;p59"/>
          <p:cNvSpPr/>
          <p:nvPr/>
        </p:nvSpPr>
        <p:spPr>
          <a:xfrm>
            <a:off x="5169200" y="4110500"/>
            <a:ext cx="12585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Cappuccino</a:t>
            </a:r>
            <a:endParaRPr sz="1000"/>
          </a:p>
        </p:txBody>
      </p:sp>
      <p:sp>
        <p:nvSpPr>
          <p:cNvPr id="687" name="Google Shape;687;p59"/>
          <p:cNvSpPr txBox="1"/>
          <p:nvPr/>
        </p:nvSpPr>
        <p:spPr>
          <a:xfrm>
            <a:off x="6207969" y="4340866"/>
            <a:ext cx="8679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synonym</a:t>
            </a:r>
            <a:endParaRPr sz="1100"/>
          </a:p>
        </p:txBody>
      </p:sp>
      <p:cxnSp>
        <p:nvCxnSpPr>
          <p:cNvPr id="688" name="Google Shape;688;p59"/>
          <p:cNvCxnSpPr>
            <a:stCxn id="686" idx="6"/>
            <a:endCxn id="685" idx="2"/>
          </p:cNvCxnSpPr>
          <p:nvPr/>
        </p:nvCxnSpPr>
        <p:spPr>
          <a:xfrm flipH="1" rot="10800000">
            <a:off x="6427700" y="4299650"/>
            <a:ext cx="345600" cy="3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689" name="Google Shape;689;p59"/>
          <p:cNvSpPr txBox="1"/>
          <p:nvPr/>
        </p:nvSpPr>
        <p:spPr>
          <a:xfrm>
            <a:off x="5871746" y="3809778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</a:t>
            </a:r>
            <a:endParaRPr sz="1100"/>
          </a:p>
        </p:txBody>
      </p:sp>
      <p:sp>
        <p:nvSpPr>
          <p:cNvPr id="690" name="Google Shape;690;p59"/>
          <p:cNvSpPr txBox="1"/>
          <p:nvPr/>
        </p:nvSpPr>
        <p:spPr>
          <a:xfrm>
            <a:off x="7109788" y="3758002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</a:t>
            </a:r>
            <a:endParaRPr sz="1100"/>
          </a:p>
        </p:txBody>
      </p:sp>
      <p:cxnSp>
        <p:nvCxnSpPr>
          <p:cNvPr id="691" name="Google Shape;691;p59"/>
          <p:cNvCxnSpPr>
            <a:stCxn id="684" idx="3"/>
          </p:cNvCxnSpPr>
          <p:nvPr/>
        </p:nvCxnSpPr>
        <p:spPr>
          <a:xfrm flipH="1">
            <a:off x="7471661" y="3732423"/>
            <a:ext cx="229800" cy="3795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2" name="Google Shape;692;p59"/>
          <p:cNvCxnSpPr>
            <a:endCxn id="675" idx="4"/>
          </p:cNvCxnSpPr>
          <p:nvPr/>
        </p:nvCxnSpPr>
        <p:spPr>
          <a:xfrm flipH="1" rot="10800000">
            <a:off x="6054173" y="2956113"/>
            <a:ext cx="221700" cy="4437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93" name="Google Shape;693;p59"/>
          <p:cNvSpPr txBox="1"/>
          <p:nvPr/>
        </p:nvSpPr>
        <p:spPr>
          <a:xfrm>
            <a:off x="5294405" y="3107842"/>
            <a:ext cx="8013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hasType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94" name="Google Shape;694;p59"/>
          <p:cNvCxnSpPr>
            <a:stCxn id="680" idx="0"/>
          </p:cNvCxnSpPr>
          <p:nvPr/>
        </p:nvCxnSpPr>
        <p:spPr>
          <a:xfrm flipH="1" rot="10800000">
            <a:off x="6988541" y="3021233"/>
            <a:ext cx="60600" cy="3756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5" name="Google Shape;695;p59"/>
          <p:cNvCxnSpPr>
            <a:stCxn id="684" idx="1"/>
            <a:endCxn id="671" idx="5"/>
          </p:cNvCxnSpPr>
          <p:nvPr/>
        </p:nvCxnSpPr>
        <p:spPr>
          <a:xfrm rot="10800000">
            <a:off x="7526561" y="2976109"/>
            <a:ext cx="174900" cy="4833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6" name="Google Shape;696;p59"/>
          <p:cNvCxnSpPr>
            <a:stCxn id="679" idx="4"/>
            <a:endCxn id="686" idx="0"/>
          </p:cNvCxnSpPr>
          <p:nvPr/>
        </p:nvCxnSpPr>
        <p:spPr>
          <a:xfrm flipH="1">
            <a:off x="5798462" y="3785996"/>
            <a:ext cx="127200" cy="3246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697" name="Google Shape;697;p59"/>
          <p:cNvCxnSpPr>
            <a:stCxn id="684" idx="4"/>
            <a:endCxn id="681" idx="0"/>
          </p:cNvCxnSpPr>
          <p:nvPr/>
        </p:nvCxnSpPr>
        <p:spPr>
          <a:xfrm>
            <a:off x="8053813" y="3788966"/>
            <a:ext cx="237300" cy="3048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698" name="Google Shape;698;p59"/>
          <p:cNvSpPr txBox="1"/>
          <p:nvPr/>
        </p:nvSpPr>
        <p:spPr>
          <a:xfrm>
            <a:off x="770875" y="4834225"/>
            <a:ext cx="8056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Dong et al., AutoKnow: Self-driving knowledge collection for products of thousands of types, SigKDD, 2020.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4" name="Google Shape;704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05" name="Google Shape;705;p60"/>
          <p:cNvGraphicFramePr/>
          <p:nvPr/>
        </p:nvGraphicFramePr>
        <p:xfrm>
          <a:off x="362846" y="3334205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{C97A5A97-8E28-4526-8393-4210DC0F2FCA}</a:tableStyleId>
              </a:tblPr>
              <a:tblGrid>
                <a:gridCol w="872975"/>
                <a:gridCol w="648800"/>
                <a:gridCol w="760900"/>
                <a:gridCol w="760900"/>
              </a:tblGrid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Type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Flavor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Color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1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Snacks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n" sz="1400" u="none" cap="none" strike="noStrike">
                          <a:solidFill>
                            <a:srgbClr val="FF0000"/>
                          </a:solidFill>
                        </a:rPr>
                        <a:t>Cherry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2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Candy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?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?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  <a:tr h="3705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Product 3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/>
                        <a:t>Candy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solidFill>
                            <a:srgbClr val="00B050"/>
                          </a:solidFill>
                        </a:rPr>
                        <a:t>Choc.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400" u="none" cap="none" strike="noStrike">
                          <a:solidFill>
                            <a:srgbClr val="00B050"/>
                          </a:solidFill>
                        </a:rPr>
                        <a:t>Gold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</a:tbl>
          </a:graphicData>
        </a:graphic>
      </p:graphicFrame>
      <p:sp>
        <p:nvSpPr>
          <p:cNvPr id="706" name="Google Shape;706;p60"/>
          <p:cNvSpPr/>
          <p:nvPr/>
        </p:nvSpPr>
        <p:spPr>
          <a:xfrm>
            <a:off x="3676254" y="2873934"/>
            <a:ext cx="1131900" cy="5676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C000"/>
          </a:solidFill>
          <a:ln cap="flat" cmpd="sng" w="38100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AutoKnow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7" name="Google Shape;707;p60"/>
          <p:cNvSpPr/>
          <p:nvPr/>
        </p:nvSpPr>
        <p:spPr>
          <a:xfrm>
            <a:off x="2338987" y="2639336"/>
            <a:ext cx="1139300" cy="605901"/>
          </a:xfrm>
          <a:prstGeom prst="flowChartMagneticDisk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User logs</a:t>
            </a:r>
            <a:endParaRPr sz="1100"/>
          </a:p>
        </p:txBody>
      </p:sp>
      <p:sp>
        <p:nvSpPr>
          <p:cNvPr id="708" name="Google Shape;708;p60"/>
          <p:cNvSpPr/>
          <p:nvPr/>
        </p:nvSpPr>
        <p:spPr>
          <a:xfrm>
            <a:off x="989267" y="1700477"/>
            <a:ext cx="9582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Grocery</a:t>
            </a:r>
            <a:endParaRPr sz="1100"/>
          </a:p>
        </p:txBody>
      </p:sp>
      <p:sp>
        <p:nvSpPr>
          <p:cNvPr id="709" name="Google Shape;709;p60"/>
          <p:cNvSpPr/>
          <p:nvPr/>
        </p:nvSpPr>
        <p:spPr>
          <a:xfrm>
            <a:off x="597540" y="1427872"/>
            <a:ext cx="1934172" cy="1757808"/>
          </a:xfrm>
          <a:prstGeom prst="cloud">
            <a:avLst/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60"/>
          <p:cNvSpPr/>
          <p:nvPr/>
        </p:nvSpPr>
        <p:spPr>
          <a:xfrm>
            <a:off x="625379" y="2136979"/>
            <a:ext cx="855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Snacks</a:t>
            </a:r>
            <a:endParaRPr sz="1100"/>
          </a:p>
        </p:txBody>
      </p:sp>
      <p:sp>
        <p:nvSpPr>
          <p:cNvPr id="711" name="Google Shape;711;p60"/>
          <p:cNvSpPr/>
          <p:nvPr/>
        </p:nvSpPr>
        <p:spPr>
          <a:xfrm>
            <a:off x="1579636" y="2126993"/>
            <a:ext cx="828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Drinks</a:t>
            </a:r>
            <a:endParaRPr sz="1100"/>
          </a:p>
        </p:txBody>
      </p:sp>
      <p:sp>
        <p:nvSpPr>
          <p:cNvPr id="712" name="Google Shape;712;p60"/>
          <p:cNvSpPr/>
          <p:nvPr/>
        </p:nvSpPr>
        <p:spPr>
          <a:xfrm>
            <a:off x="989276" y="2606275"/>
            <a:ext cx="8679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Candy</a:t>
            </a:r>
            <a:endParaRPr sz="1100"/>
          </a:p>
        </p:txBody>
      </p:sp>
      <p:cxnSp>
        <p:nvCxnSpPr>
          <p:cNvPr id="713" name="Google Shape;713;p60"/>
          <p:cNvCxnSpPr>
            <a:stCxn id="708" idx="3"/>
            <a:endCxn id="710" idx="0"/>
          </p:cNvCxnSpPr>
          <p:nvPr/>
        </p:nvCxnSpPr>
        <p:spPr>
          <a:xfrm flipH="1">
            <a:off x="1053092" y="1961920"/>
            <a:ext cx="76500" cy="175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14" name="Google Shape;714;p60"/>
          <p:cNvCxnSpPr>
            <a:stCxn id="708" idx="5"/>
          </p:cNvCxnSpPr>
          <p:nvPr/>
        </p:nvCxnSpPr>
        <p:spPr>
          <a:xfrm>
            <a:off x="1807142" y="1961920"/>
            <a:ext cx="90600" cy="1752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15" name="Google Shape;715;p60"/>
          <p:cNvCxnSpPr>
            <a:stCxn id="710" idx="4"/>
            <a:endCxn id="712" idx="1"/>
          </p:cNvCxnSpPr>
          <p:nvPr/>
        </p:nvCxnSpPr>
        <p:spPr>
          <a:xfrm>
            <a:off x="1053179" y="2443279"/>
            <a:ext cx="63300" cy="207900"/>
          </a:xfrm>
          <a:prstGeom prst="straightConnector1">
            <a:avLst/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16" name="Google Shape;716;p60"/>
          <p:cNvSpPr txBox="1"/>
          <p:nvPr/>
        </p:nvSpPr>
        <p:spPr>
          <a:xfrm>
            <a:off x="54251" y="3016281"/>
            <a:ext cx="985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Catalog</a:t>
            </a:r>
            <a:endParaRPr sz="1100"/>
          </a:p>
        </p:txBody>
      </p:sp>
      <p:sp>
        <p:nvSpPr>
          <p:cNvPr id="717" name="Google Shape;717;p60"/>
          <p:cNvSpPr txBox="1"/>
          <p:nvPr/>
        </p:nvSpPr>
        <p:spPr>
          <a:xfrm>
            <a:off x="144153" y="1358362"/>
            <a:ext cx="9855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Taxonomy</a:t>
            </a:r>
            <a:endParaRPr sz="1100"/>
          </a:p>
        </p:txBody>
      </p:sp>
      <p:sp>
        <p:nvSpPr>
          <p:cNvPr id="718" name="Google Shape;718;p60"/>
          <p:cNvSpPr txBox="1"/>
          <p:nvPr/>
        </p:nvSpPr>
        <p:spPr>
          <a:xfrm>
            <a:off x="770875" y="4834225"/>
            <a:ext cx="81114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Dong et al., AutoKnow: Self-driving knowledge collection for products of thousands of types, SigKDD, 2020.</a:t>
            </a:r>
            <a:endParaRPr sz="1100"/>
          </a:p>
        </p:txBody>
      </p:sp>
      <p:sp>
        <p:nvSpPr>
          <p:cNvPr id="719" name="Google Shape;719;p60"/>
          <p:cNvSpPr txBox="1"/>
          <p:nvPr>
            <p:ph type="title"/>
          </p:nvPr>
        </p:nvSpPr>
        <p:spPr>
          <a:xfrm>
            <a:off x="558125" y="138750"/>
            <a:ext cx="84873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000"/>
              <a:buFont typeface="Calibri"/>
              <a:buNone/>
            </a:pPr>
            <a:r>
              <a:rPr lang="en" sz="3000"/>
              <a:t>AutoKnow: Self-Driving Product Knowledge Collection</a:t>
            </a:r>
            <a:endParaRPr/>
          </a:p>
        </p:txBody>
      </p:sp>
      <p:sp>
        <p:nvSpPr>
          <p:cNvPr id="720" name="Google Shape;720;p60"/>
          <p:cNvSpPr/>
          <p:nvPr/>
        </p:nvSpPr>
        <p:spPr>
          <a:xfrm>
            <a:off x="5075736" y="1436963"/>
            <a:ext cx="3806400" cy="32589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1" name="Google Shape;721;p60"/>
          <p:cNvSpPr txBox="1"/>
          <p:nvPr/>
        </p:nvSpPr>
        <p:spPr>
          <a:xfrm>
            <a:off x="5186118" y="1543423"/>
            <a:ext cx="756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 KG</a:t>
            </a:r>
            <a:endParaRPr sz="1100"/>
          </a:p>
        </p:txBody>
      </p:sp>
      <p:sp>
        <p:nvSpPr>
          <p:cNvPr id="722" name="Google Shape;722;p60"/>
          <p:cNvSpPr/>
          <p:nvPr/>
        </p:nvSpPr>
        <p:spPr>
          <a:xfrm>
            <a:off x="6819187" y="1729470"/>
            <a:ext cx="9633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Grocery</a:t>
            </a:r>
            <a:endParaRPr sz="1100"/>
          </a:p>
        </p:txBody>
      </p:sp>
      <p:sp>
        <p:nvSpPr>
          <p:cNvPr id="723" name="Google Shape;723;p60"/>
          <p:cNvSpPr/>
          <p:nvPr/>
        </p:nvSpPr>
        <p:spPr>
          <a:xfrm>
            <a:off x="5564109" y="1536378"/>
            <a:ext cx="2797632" cy="1757808"/>
          </a:xfrm>
          <a:prstGeom prst="cloud">
            <a:avLst/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4" name="Google Shape;724;p60"/>
          <p:cNvSpPr/>
          <p:nvPr/>
        </p:nvSpPr>
        <p:spPr>
          <a:xfrm>
            <a:off x="6450504" y="2245484"/>
            <a:ext cx="8604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Snacks</a:t>
            </a:r>
            <a:endParaRPr sz="1100"/>
          </a:p>
        </p:txBody>
      </p:sp>
      <p:sp>
        <p:nvSpPr>
          <p:cNvPr id="725" name="Google Shape;725;p60"/>
          <p:cNvSpPr/>
          <p:nvPr/>
        </p:nvSpPr>
        <p:spPr>
          <a:xfrm>
            <a:off x="7409555" y="2235498"/>
            <a:ext cx="8412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Drinks</a:t>
            </a:r>
            <a:endParaRPr sz="1100"/>
          </a:p>
        </p:txBody>
      </p:sp>
      <p:sp>
        <p:nvSpPr>
          <p:cNvPr id="726" name="Google Shape;726;p60"/>
          <p:cNvSpPr/>
          <p:nvPr/>
        </p:nvSpPr>
        <p:spPr>
          <a:xfrm>
            <a:off x="6819174" y="2714786"/>
            <a:ext cx="828600" cy="3063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Candy</a:t>
            </a:r>
            <a:endParaRPr sz="1100"/>
          </a:p>
        </p:txBody>
      </p:sp>
      <p:cxnSp>
        <p:nvCxnSpPr>
          <p:cNvPr id="727" name="Google Shape;727;p60"/>
          <p:cNvCxnSpPr>
            <a:stCxn id="722" idx="3"/>
            <a:endCxn id="724" idx="0"/>
          </p:cNvCxnSpPr>
          <p:nvPr/>
        </p:nvCxnSpPr>
        <p:spPr>
          <a:xfrm flipH="1">
            <a:off x="6880759" y="1990913"/>
            <a:ext cx="79500" cy="2547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28" name="Google Shape;728;p60"/>
          <p:cNvCxnSpPr/>
          <p:nvPr/>
        </p:nvCxnSpPr>
        <p:spPr>
          <a:xfrm>
            <a:off x="7539081" y="2013319"/>
            <a:ext cx="107700" cy="232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29" name="Google Shape;729;p60"/>
          <p:cNvCxnSpPr/>
          <p:nvPr/>
        </p:nvCxnSpPr>
        <p:spPr>
          <a:xfrm>
            <a:off x="7017207" y="2530166"/>
            <a:ext cx="54900" cy="1905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30" name="Google Shape;730;p60"/>
          <p:cNvSpPr/>
          <p:nvPr/>
        </p:nvSpPr>
        <p:spPr>
          <a:xfrm>
            <a:off x="5802172" y="2649813"/>
            <a:ext cx="947400" cy="306300"/>
          </a:xfrm>
          <a:prstGeom prst="ellipse">
            <a:avLst/>
          </a:prstGeom>
          <a:solidFill>
            <a:srgbClr val="A39B4E"/>
          </a:solidFill>
          <a:ln cap="flat" cmpd="sng" w="15875">
            <a:solidFill>
              <a:srgbClr val="6F7B6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Pretzels</a:t>
            </a:r>
            <a:endParaRPr sz="1100"/>
          </a:p>
        </p:txBody>
      </p:sp>
      <p:cxnSp>
        <p:nvCxnSpPr>
          <p:cNvPr id="731" name="Google Shape;731;p60"/>
          <p:cNvCxnSpPr>
            <a:stCxn id="724" idx="3"/>
          </p:cNvCxnSpPr>
          <p:nvPr/>
        </p:nvCxnSpPr>
        <p:spPr>
          <a:xfrm flipH="1">
            <a:off x="6488307" y="2506928"/>
            <a:ext cx="88200" cy="176400"/>
          </a:xfrm>
          <a:prstGeom prst="straightConnector1">
            <a:avLst/>
          </a:prstGeom>
          <a:noFill/>
          <a:ln cap="flat" cmpd="sng" w="19050">
            <a:solidFill>
              <a:srgbClr val="6F7B62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32" name="Google Shape;732;p60"/>
          <p:cNvSpPr/>
          <p:nvPr/>
        </p:nvSpPr>
        <p:spPr>
          <a:xfrm>
            <a:off x="5423612" y="3399896"/>
            <a:ext cx="1004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1</a:t>
            </a:r>
            <a:endParaRPr sz="1100"/>
          </a:p>
        </p:txBody>
      </p:sp>
      <p:sp>
        <p:nvSpPr>
          <p:cNvPr id="733" name="Google Shape;733;p60"/>
          <p:cNvSpPr/>
          <p:nvPr/>
        </p:nvSpPr>
        <p:spPr>
          <a:xfrm>
            <a:off x="6488291" y="3396833"/>
            <a:ext cx="10005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2</a:t>
            </a:r>
            <a:endParaRPr sz="1100"/>
          </a:p>
        </p:txBody>
      </p:sp>
      <p:sp>
        <p:nvSpPr>
          <p:cNvPr id="734" name="Google Shape;734;p60"/>
          <p:cNvSpPr/>
          <p:nvPr/>
        </p:nvSpPr>
        <p:spPr>
          <a:xfrm>
            <a:off x="7825073" y="4093796"/>
            <a:ext cx="932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Gold</a:t>
            </a:r>
            <a:endParaRPr sz="1100"/>
          </a:p>
        </p:txBody>
      </p:sp>
      <p:cxnSp>
        <p:nvCxnSpPr>
          <p:cNvPr id="735" name="Google Shape;735;p60"/>
          <p:cNvCxnSpPr>
            <a:stCxn id="733" idx="4"/>
          </p:cNvCxnSpPr>
          <p:nvPr/>
        </p:nvCxnSpPr>
        <p:spPr>
          <a:xfrm>
            <a:off x="6988541" y="3782933"/>
            <a:ext cx="60600" cy="3291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36" name="Google Shape;736;p60"/>
          <p:cNvSpPr txBox="1"/>
          <p:nvPr/>
        </p:nvSpPr>
        <p:spPr>
          <a:xfrm>
            <a:off x="8089008" y="3738305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color</a:t>
            </a:r>
            <a:endParaRPr sz="1100"/>
          </a:p>
        </p:txBody>
      </p:sp>
      <p:sp>
        <p:nvSpPr>
          <p:cNvPr id="737" name="Google Shape;737;p60"/>
          <p:cNvSpPr/>
          <p:nvPr/>
        </p:nvSpPr>
        <p:spPr>
          <a:xfrm>
            <a:off x="7555513" y="3402866"/>
            <a:ext cx="9966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Prod. 3</a:t>
            </a:r>
            <a:endParaRPr sz="1100"/>
          </a:p>
        </p:txBody>
      </p:sp>
      <p:sp>
        <p:nvSpPr>
          <p:cNvPr id="738" name="Google Shape;738;p60"/>
          <p:cNvSpPr/>
          <p:nvPr/>
        </p:nvSpPr>
        <p:spPr>
          <a:xfrm>
            <a:off x="6773370" y="4106660"/>
            <a:ext cx="9321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Coffee</a:t>
            </a:r>
            <a:endParaRPr sz="1100"/>
          </a:p>
        </p:txBody>
      </p:sp>
      <p:sp>
        <p:nvSpPr>
          <p:cNvPr id="739" name="Google Shape;739;p60"/>
          <p:cNvSpPr/>
          <p:nvPr/>
        </p:nvSpPr>
        <p:spPr>
          <a:xfrm>
            <a:off x="5169200" y="4110500"/>
            <a:ext cx="1258500" cy="386100"/>
          </a:xfrm>
          <a:prstGeom prst="ellipse">
            <a:avLst/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Cappuccino</a:t>
            </a:r>
            <a:endParaRPr sz="1000"/>
          </a:p>
        </p:txBody>
      </p:sp>
      <p:sp>
        <p:nvSpPr>
          <p:cNvPr id="740" name="Google Shape;740;p60"/>
          <p:cNvSpPr txBox="1"/>
          <p:nvPr/>
        </p:nvSpPr>
        <p:spPr>
          <a:xfrm>
            <a:off x="6207969" y="4340866"/>
            <a:ext cx="8679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77C2"/>
                </a:solidFill>
                <a:latin typeface="Calibri"/>
                <a:ea typeface="Calibri"/>
                <a:cs typeface="Calibri"/>
                <a:sym typeface="Calibri"/>
              </a:rPr>
              <a:t>synonym</a:t>
            </a:r>
            <a:endParaRPr sz="1100">
              <a:solidFill>
                <a:srgbClr val="0077C2"/>
              </a:solidFill>
            </a:endParaRPr>
          </a:p>
        </p:txBody>
      </p:sp>
      <p:cxnSp>
        <p:nvCxnSpPr>
          <p:cNvPr id="741" name="Google Shape;741;p60"/>
          <p:cNvCxnSpPr>
            <a:stCxn id="739" idx="6"/>
            <a:endCxn id="738" idx="2"/>
          </p:cNvCxnSpPr>
          <p:nvPr/>
        </p:nvCxnSpPr>
        <p:spPr>
          <a:xfrm flipH="1" rot="10800000">
            <a:off x="6427700" y="4299650"/>
            <a:ext cx="345600" cy="39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med" w="med" type="stealth"/>
            <a:tailEnd len="med" w="med" type="stealth"/>
          </a:ln>
        </p:spPr>
      </p:cxnSp>
      <p:sp>
        <p:nvSpPr>
          <p:cNvPr id="742" name="Google Shape;742;p60"/>
          <p:cNvSpPr txBox="1"/>
          <p:nvPr/>
        </p:nvSpPr>
        <p:spPr>
          <a:xfrm>
            <a:off x="5871746" y="3809778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</a:t>
            </a:r>
            <a:endParaRPr sz="1100"/>
          </a:p>
        </p:txBody>
      </p:sp>
      <p:sp>
        <p:nvSpPr>
          <p:cNvPr id="743" name="Google Shape;743;p60"/>
          <p:cNvSpPr txBox="1"/>
          <p:nvPr/>
        </p:nvSpPr>
        <p:spPr>
          <a:xfrm>
            <a:off x="7109788" y="3758002"/>
            <a:ext cx="6324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flavor</a:t>
            </a:r>
            <a:endParaRPr sz="1100"/>
          </a:p>
        </p:txBody>
      </p:sp>
      <p:cxnSp>
        <p:nvCxnSpPr>
          <p:cNvPr id="744" name="Google Shape;744;p60"/>
          <p:cNvCxnSpPr>
            <a:stCxn id="737" idx="3"/>
          </p:cNvCxnSpPr>
          <p:nvPr/>
        </p:nvCxnSpPr>
        <p:spPr>
          <a:xfrm flipH="1">
            <a:off x="7471661" y="3732423"/>
            <a:ext cx="229800" cy="3795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5" name="Google Shape;745;p60"/>
          <p:cNvCxnSpPr>
            <a:endCxn id="730" idx="4"/>
          </p:cNvCxnSpPr>
          <p:nvPr/>
        </p:nvCxnSpPr>
        <p:spPr>
          <a:xfrm flipH="1" rot="10800000">
            <a:off x="6054173" y="2956113"/>
            <a:ext cx="221700" cy="4437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46" name="Google Shape;746;p60"/>
          <p:cNvSpPr txBox="1"/>
          <p:nvPr/>
        </p:nvSpPr>
        <p:spPr>
          <a:xfrm>
            <a:off x="5294405" y="3107842"/>
            <a:ext cx="801300" cy="2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hasType</a:t>
            </a:r>
            <a:endParaRPr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47" name="Google Shape;747;p60"/>
          <p:cNvCxnSpPr>
            <a:stCxn id="733" idx="0"/>
          </p:cNvCxnSpPr>
          <p:nvPr/>
        </p:nvCxnSpPr>
        <p:spPr>
          <a:xfrm flipH="1" rot="10800000">
            <a:off x="6988541" y="3021233"/>
            <a:ext cx="60600" cy="3756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8" name="Google Shape;748;p60"/>
          <p:cNvCxnSpPr>
            <a:stCxn id="737" idx="1"/>
            <a:endCxn id="726" idx="5"/>
          </p:cNvCxnSpPr>
          <p:nvPr/>
        </p:nvCxnSpPr>
        <p:spPr>
          <a:xfrm rot="10800000">
            <a:off x="7526561" y="2976109"/>
            <a:ext cx="174900" cy="4833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49" name="Google Shape;749;p60"/>
          <p:cNvCxnSpPr>
            <a:stCxn id="732" idx="4"/>
            <a:endCxn id="739" idx="0"/>
          </p:cNvCxnSpPr>
          <p:nvPr/>
        </p:nvCxnSpPr>
        <p:spPr>
          <a:xfrm flipH="1">
            <a:off x="5798462" y="3785996"/>
            <a:ext cx="127200" cy="3246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750" name="Google Shape;750;p60"/>
          <p:cNvCxnSpPr>
            <a:stCxn id="737" idx="4"/>
            <a:endCxn id="734" idx="0"/>
          </p:cNvCxnSpPr>
          <p:nvPr/>
        </p:nvCxnSpPr>
        <p:spPr>
          <a:xfrm>
            <a:off x="8053813" y="3788966"/>
            <a:ext cx="237300" cy="304800"/>
          </a:xfrm>
          <a:prstGeom prst="straightConnector1">
            <a:avLst/>
          </a:prstGeom>
          <a:noFill/>
          <a:ln cap="flat" cmpd="sng" w="12700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751" name="Google Shape;751;p60"/>
          <p:cNvSpPr/>
          <p:nvPr/>
        </p:nvSpPr>
        <p:spPr>
          <a:xfrm>
            <a:off x="4365137" y="2124872"/>
            <a:ext cx="1166700" cy="331800"/>
          </a:xfrm>
          <a:prstGeom prst="wedgeRectCallout">
            <a:avLst>
              <a:gd fmla="val 75332" name="adj1"/>
              <a:gd fmla="val 147148" name="adj2"/>
            </a:avLst>
          </a:prstGeom>
          <a:solidFill>
            <a:srgbClr val="00B0F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Type</a:t>
            </a:r>
            <a:endParaRPr sz="1100"/>
          </a:p>
        </p:txBody>
      </p:sp>
      <p:sp>
        <p:nvSpPr>
          <p:cNvPr id="752" name="Google Shape;752;p60"/>
          <p:cNvSpPr/>
          <p:nvPr/>
        </p:nvSpPr>
        <p:spPr>
          <a:xfrm>
            <a:off x="3778694" y="3717902"/>
            <a:ext cx="1242600" cy="423900"/>
          </a:xfrm>
          <a:prstGeom prst="wedgeRectCallout">
            <a:avLst>
              <a:gd fmla="val 64588" name="adj1"/>
              <a:gd fmla="val 90589" name="adj2"/>
            </a:avLst>
          </a:prstGeom>
          <a:solidFill>
            <a:srgbClr val="00B0F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Corrected Value</a:t>
            </a:r>
            <a:endParaRPr sz="1100"/>
          </a:p>
        </p:txBody>
      </p:sp>
      <p:sp>
        <p:nvSpPr>
          <p:cNvPr id="753" name="Google Shape;753;p60"/>
          <p:cNvSpPr/>
          <p:nvPr/>
        </p:nvSpPr>
        <p:spPr>
          <a:xfrm>
            <a:off x="7742229" y="4536053"/>
            <a:ext cx="1166700" cy="283500"/>
          </a:xfrm>
          <a:prstGeom prst="wedgeRectCallout">
            <a:avLst>
              <a:gd fmla="val -61731" name="adj1"/>
              <a:gd fmla="val -94815" name="adj2"/>
            </a:avLst>
          </a:prstGeom>
          <a:solidFill>
            <a:srgbClr val="00B0F0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Value</a:t>
            </a:r>
            <a:endParaRPr sz="11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61"/>
          <p:cNvSpPr/>
          <p:nvPr/>
        </p:nvSpPr>
        <p:spPr>
          <a:xfrm>
            <a:off x="381875" y="200105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9" name="Google Shape;759;p6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Extracting Product Attribute Values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760" name="Google Shape;760;p61"/>
          <p:cNvSpPr txBox="1"/>
          <p:nvPr/>
        </p:nvSpPr>
        <p:spPr>
          <a:xfrm>
            <a:off x="279850" y="195955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endParaRPr b="1" sz="2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61"/>
          <p:cNvSpPr txBox="1"/>
          <p:nvPr/>
        </p:nvSpPr>
        <p:spPr>
          <a:xfrm>
            <a:off x="304150" y="2407354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prototype,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an experiment,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to show it is possible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62" name="Google Shape;762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4024" y="1499076"/>
            <a:ext cx="6968749" cy="2537493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61"/>
          <p:cNvSpPr/>
          <p:nvPr/>
        </p:nvSpPr>
        <p:spPr>
          <a:xfrm>
            <a:off x="897050" y="1275254"/>
            <a:ext cx="298929" cy="61560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</a:t>
            </a:r>
          </a:p>
        </p:txBody>
      </p:sp>
      <p:sp>
        <p:nvSpPr>
          <p:cNvPr id="764" name="Google Shape;764;p61"/>
          <p:cNvSpPr/>
          <p:nvPr/>
        </p:nvSpPr>
        <p:spPr>
          <a:xfrm>
            <a:off x="5646325" y="1935925"/>
            <a:ext cx="3252000" cy="2028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0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62"/>
          <p:cNvSpPr/>
          <p:nvPr/>
        </p:nvSpPr>
        <p:spPr>
          <a:xfrm>
            <a:off x="892313" y="1449161"/>
            <a:ext cx="5133600" cy="643500"/>
          </a:xfrm>
          <a:prstGeom prst="rect">
            <a:avLst/>
          </a:prstGeom>
          <a:noFill/>
          <a:ln cap="flat" cmpd="sng" w="38100">
            <a:solidFill>
              <a:srgbClr val="FF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Bill Gates founded Microsoft in 1975.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1" name="Google Shape;771;p62"/>
          <p:cNvSpPr/>
          <p:nvPr/>
        </p:nvSpPr>
        <p:spPr>
          <a:xfrm>
            <a:off x="910125" y="1527075"/>
            <a:ext cx="1324200" cy="493800"/>
          </a:xfrm>
          <a:prstGeom prst="ellipse">
            <a:avLst/>
          </a:prstGeom>
          <a:noFill/>
          <a:ln cap="flat" cmpd="sng" w="38100">
            <a:solidFill>
              <a:srgbClr val="695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2" name="Google Shape;772;p62"/>
          <p:cNvSpPr/>
          <p:nvPr/>
        </p:nvSpPr>
        <p:spPr>
          <a:xfrm>
            <a:off x="3314059" y="1527008"/>
            <a:ext cx="1324200" cy="493800"/>
          </a:xfrm>
          <a:prstGeom prst="ellipse">
            <a:avLst/>
          </a:prstGeom>
          <a:noFill/>
          <a:ln cap="flat" cmpd="sng" w="38100">
            <a:solidFill>
              <a:srgbClr val="695D4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3" name="Google Shape;773;p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1628" y="2430386"/>
            <a:ext cx="836100" cy="8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0658" y="2455998"/>
            <a:ext cx="784875" cy="7848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5" name="Google Shape;775;p62"/>
          <p:cNvGrpSpPr/>
          <p:nvPr/>
        </p:nvGrpSpPr>
        <p:grpSpPr>
          <a:xfrm>
            <a:off x="2184058" y="2030504"/>
            <a:ext cx="1253925" cy="947306"/>
            <a:chOff x="2912077" y="2707339"/>
            <a:chExt cx="1671900" cy="1263075"/>
          </a:xfrm>
        </p:grpSpPr>
        <p:sp>
          <p:nvSpPr>
            <p:cNvPr id="776" name="Google Shape;776;p62"/>
            <p:cNvSpPr txBox="1"/>
            <p:nvPr/>
          </p:nvSpPr>
          <p:spPr>
            <a:xfrm>
              <a:off x="3217777" y="3274664"/>
              <a:ext cx="1251000" cy="44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rPr lang="en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isFounder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62"/>
            <p:cNvSpPr/>
            <p:nvPr/>
          </p:nvSpPr>
          <p:spPr>
            <a:xfrm rot="-5400000">
              <a:off x="3575527" y="2961964"/>
              <a:ext cx="345000" cy="16719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rgbClr val="B6D7A8"/>
            </a:solidFill>
            <a:ln cap="flat" cmpd="sng" w="9525">
              <a:solidFill>
                <a:srgbClr val="695D4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62"/>
            <p:cNvSpPr/>
            <p:nvPr/>
          </p:nvSpPr>
          <p:spPr>
            <a:xfrm>
              <a:off x="3768515" y="2707339"/>
              <a:ext cx="130200" cy="658200"/>
            </a:xfrm>
            <a:prstGeom prst="downArrow">
              <a:avLst>
                <a:gd fmla="val 50000" name="adj1"/>
                <a:gd fmla="val 50000" name="adj2"/>
              </a:avLst>
            </a:prstGeom>
            <a:solidFill>
              <a:schemeClr val="lt2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r>
                <a:t/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9" name="Google Shape;779;p62"/>
          <p:cNvSpPr txBox="1"/>
          <p:nvPr>
            <p:ph type="title"/>
          </p:nvPr>
        </p:nvSpPr>
        <p:spPr>
          <a:xfrm>
            <a:off x="543660" y="450273"/>
            <a:ext cx="83994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Entity-Based Knowledge Extraction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63"/>
          <p:cNvSpPr txBox="1"/>
          <p:nvPr>
            <p:ph type="title"/>
          </p:nvPr>
        </p:nvSpPr>
        <p:spPr>
          <a:xfrm>
            <a:off x="543660" y="450273"/>
            <a:ext cx="8399400" cy="9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/>
              <a:t>Entity-Based KE vs. Text-Rich KE</a:t>
            </a:r>
            <a:endParaRPr/>
          </a:p>
        </p:txBody>
      </p:sp>
      <p:sp>
        <p:nvSpPr>
          <p:cNvPr id="786" name="Google Shape;786;p63"/>
          <p:cNvSpPr txBox="1"/>
          <p:nvPr>
            <p:ph idx="1" type="body"/>
          </p:nvPr>
        </p:nvSpPr>
        <p:spPr>
          <a:xfrm>
            <a:off x="555788" y="1995300"/>
            <a:ext cx="8178300" cy="18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rPr lang="en"/>
              <a:t>         </a:t>
            </a:r>
            <a:endParaRPr sz="19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500"/>
              <a:buNone/>
            </a:pPr>
            <a:r>
              <a:rPr lang="en"/>
              <a:t>                                                                                                                        </a:t>
            </a:r>
            <a:endParaRPr/>
          </a:p>
        </p:txBody>
      </p:sp>
      <p:sp>
        <p:nvSpPr>
          <p:cNvPr id="787" name="Google Shape;787;p63"/>
          <p:cNvSpPr/>
          <p:nvPr/>
        </p:nvSpPr>
        <p:spPr>
          <a:xfrm>
            <a:off x="892313" y="1449161"/>
            <a:ext cx="5133600" cy="643500"/>
          </a:xfrm>
          <a:prstGeom prst="rect">
            <a:avLst/>
          </a:prstGeom>
          <a:noFill/>
          <a:ln cap="flat" cmpd="sng" w="38100">
            <a:solidFill>
              <a:srgbClr val="FF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en" sz="23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Bill Gates founded Microsoft in 1975.</a:t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8" name="Google Shape;788;p63"/>
          <p:cNvSpPr/>
          <p:nvPr/>
        </p:nvSpPr>
        <p:spPr>
          <a:xfrm>
            <a:off x="892313" y="2227502"/>
            <a:ext cx="5133600" cy="748500"/>
          </a:xfrm>
          <a:prstGeom prst="rect">
            <a:avLst/>
          </a:prstGeom>
          <a:noFill/>
          <a:ln cap="flat" cmpd="sng" w="38100">
            <a:solidFill>
              <a:srgbClr val="FF93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9" name="Google Shape;789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8418" y="3192123"/>
            <a:ext cx="2219418" cy="1461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0" name="Google Shape;790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5038" y="2324355"/>
            <a:ext cx="4936446" cy="6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63"/>
          <p:cNvSpPr/>
          <p:nvPr/>
        </p:nvSpPr>
        <p:spPr>
          <a:xfrm>
            <a:off x="6195032" y="4056962"/>
            <a:ext cx="2171700" cy="523500"/>
          </a:xfrm>
          <a:prstGeom prst="wedgeRectCallout">
            <a:avLst>
              <a:gd fmla="val -135009" name="adj1"/>
              <a:gd fmla="val -105106" name="adj2"/>
            </a:avLst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Subject is given</a:t>
            </a:r>
            <a:endParaRPr sz="1100"/>
          </a:p>
        </p:txBody>
      </p:sp>
      <p:sp>
        <p:nvSpPr>
          <p:cNvPr id="792" name="Google Shape;792;p63"/>
          <p:cNvSpPr/>
          <p:nvPr/>
        </p:nvSpPr>
        <p:spPr>
          <a:xfrm>
            <a:off x="6195025" y="3013148"/>
            <a:ext cx="2171700" cy="914100"/>
          </a:xfrm>
          <a:prstGeom prst="wedgeRectCallout">
            <a:avLst>
              <a:gd fmla="val -172699" name="adj1"/>
              <a:gd fmla="val -73453" name="adj2"/>
            </a:avLst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Objects are often not entities, and may not been seen before</a:t>
            </a:r>
            <a:endParaRPr sz="1100"/>
          </a:p>
        </p:txBody>
      </p:sp>
      <p:sp>
        <p:nvSpPr>
          <p:cNvPr id="793" name="Google Shape;793;p63"/>
          <p:cNvSpPr txBox="1"/>
          <p:nvPr/>
        </p:nvSpPr>
        <p:spPr>
          <a:xfrm>
            <a:off x="6251950" y="1480200"/>
            <a:ext cx="2811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: </a:t>
            </a:r>
            <a:r>
              <a:rPr i="1" lang="en" sz="1600">
                <a:latin typeface="Roboto"/>
                <a:ea typeface="Roboto"/>
                <a:cs typeface="Roboto"/>
                <a:sym typeface="Roboto"/>
              </a:rPr>
              <a:t>OpenTag—</a:t>
            </a:r>
            <a:br>
              <a:rPr i="1" lang="en" sz="1600">
                <a:latin typeface="Roboto"/>
                <a:ea typeface="Roboto"/>
                <a:cs typeface="Roboto"/>
                <a:sym typeface="Roboto"/>
              </a:rPr>
            </a:br>
            <a:r>
              <a:rPr lang="en" sz="1600">
                <a:latin typeface="Roboto"/>
                <a:ea typeface="Roboto"/>
                <a:cs typeface="Roboto"/>
                <a:sym typeface="Roboto"/>
              </a:rPr>
              <a:t>Applying deep tagging to identify structured attributes from product titles, descriptions, and bullets 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94" name="Google Shape;794;p63"/>
          <p:cNvSpPr txBox="1"/>
          <p:nvPr/>
        </p:nvSpPr>
        <p:spPr>
          <a:xfrm>
            <a:off x="1440350" y="4841050"/>
            <a:ext cx="6820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Zheng et al., OpenTag: Open attribute value extraction from product profiles, KDD 2018.</a:t>
            </a:r>
            <a:endParaRPr sz="11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71669" y="1472240"/>
            <a:ext cx="7395094" cy="3671261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64"/>
          <p:cNvSpPr txBox="1"/>
          <p:nvPr>
            <p:ph type="title"/>
          </p:nvPr>
        </p:nvSpPr>
        <p:spPr>
          <a:xfrm>
            <a:off x="822949" y="138750"/>
            <a:ext cx="79809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"/>
              <a:t>OpenTag Extraction from Product Profiles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" name="Google Shape;808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65"/>
          <p:cNvPicPr preferRelativeResize="0"/>
          <p:nvPr/>
        </p:nvPicPr>
        <p:blipFill rotWithShape="1">
          <a:blip r:embed="rId4">
            <a:alphaModFix/>
          </a:blip>
          <a:srcRect b="15390" l="24744" r="0" t="0"/>
          <a:stretch/>
        </p:blipFill>
        <p:spPr>
          <a:xfrm>
            <a:off x="3467012" y="1321776"/>
            <a:ext cx="3759153" cy="3267589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65"/>
          <p:cNvSpPr txBox="1"/>
          <p:nvPr/>
        </p:nvSpPr>
        <p:spPr>
          <a:xfrm>
            <a:off x="1968096" y="3194300"/>
            <a:ext cx="14757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8D4120"/>
                </a:solidFill>
                <a:latin typeface="Calibri"/>
                <a:ea typeface="Calibri"/>
                <a:cs typeface="Calibri"/>
                <a:sym typeface="Calibri"/>
              </a:rPr>
              <a:t>Bi-LSTM</a:t>
            </a:r>
            <a:endParaRPr sz="1100"/>
          </a:p>
        </p:txBody>
      </p:sp>
      <p:sp>
        <p:nvSpPr>
          <p:cNvPr id="811" name="Google Shape;811;p65"/>
          <p:cNvSpPr txBox="1"/>
          <p:nvPr/>
        </p:nvSpPr>
        <p:spPr>
          <a:xfrm>
            <a:off x="1951442" y="2224957"/>
            <a:ext cx="14757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8D4120"/>
                </a:solidFill>
                <a:latin typeface="Calibri"/>
                <a:ea typeface="Calibri"/>
                <a:cs typeface="Calibri"/>
                <a:sym typeface="Calibri"/>
              </a:rPr>
              <a:t>Attention</a:t>
            </a:r>
            <a:endParaRPr sz="1100"/>
          </a:p>
        </p:txBody>
      </p:sp>
      <p:sp>
        <p:nvSpPr>
          <p:cNvPr id="812" name="Google Shape;812;p65"/>
          <p:cNvSpPr txBox="1"/>
          <p:nvPr/>
        </p:nvSpPr>
        <p:spPr>
          <a:xfrm>
            <a:off x="2684895" y="1355898"/>
            <a:ext cx="7458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8D4120"/>
                </a:solidFill>
                <a:latin typeface="Calibri"/>
                <a:ea typeface="Calibri"/>
                <a:cs typeface="Calibri"/>
                <a:sym typeface="Calibri"/>
              </a:rPr>
              <a:t>CRF</a:t>
            </a:r>
            <a:endParaRPr sz="1100"/>
          </a:p>
        </p:txBody>
      </p:sp>
      <p:sp>
        <p:nvSpPr>
          <p:cNvPr id="813" name="Google Shape;813;p65"/>
          <p:cNvSpPr txBox="1"/>
          <p:nvPr/>
        </p:nvSpPr>
        <p:spPr>
          <a:xfrm>
            <a:off x="685801" y="3970877"/>
            <a:ext cx="27720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8D4120"/>
                </a:solidFill>
                <a:latin typeface="Calibri"/>
                <a:ea typeface="Calibri"/>
                <a:cs typeface="Calibri"/>
                <a:sym typeface="Calibri"/>
              </a:rPr>
              <a:t>Word Embedding</a:t>
            </a:r>
            <a:endParaRPr sz="1100"/>
          </a:p>
        </p:txBody>
      </p:sp>
      <p:sp>
        <p:nvSpPr>
          <p:cNvPr id="814" name="Google Shape;814;p65"/>
          <p:cNvSpPr txBox="1"/>
          <p:nvPr/>
        </p:nvSpPr>
        <p:spPr>
          <a:xfrm>
            <a:off x="1632701" y="4314550"/>
            <a:ext cx="18015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Captures semantics of each token</a:t>
            </a:r>
            <a:endParaRPr sz="1100"/>
          </a:p>
        </p:txBody>
      </p:sp>
      <p:sp>
        <p:nvSpPr>
          <p:cNvPr id="815" name="Google Shape;815;p65"/>
          <p:cNvSpPr txBox="1"/>
          <p:nvPr/>
        </p:nvSpPr>
        <p:spPr>
          <a:xfrm>
            <a:off x="2059726" y="3474510"/>
            <a:ext cx="13743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Captures sequence info</a:t>
            </a:r>
            <a:endParaRPr sz="1100"/>
          </a:p>
        </p:txBody>
      </p:sp>
      <p:sp>
        <p:nvSpPr>
          <p:cNvPr id="816" name="Google Shape;816;p65"/>
          <p:cNvSpPr txBox="1"/>
          <p:nvPr/>
        </p:nvSpPr>
        <p:spPr>
          <a:xfrm>
            <a:off x="996214" y="2514482"/>
            <a:ext cx="2421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Identifies important terms </a:t>
            </a:r>
            <a:endParaRPr sz="1100"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leading to attribute values</a:t>
            </a:r>
            <a:endParaRPr sz="1100"/>
          </a:p>
        </p:txBody>
      </p:sp>
      <p:sp>
        <p:nvSpPr>
          <p:cNvPr id="817" name="Google Shape;817;p65"/>
          <p:cNvSpPr txBox="1"/>
          <p:nvPr/>
        </p:nvSpPr>
        <p:spPr>
          <a:xfrm>
            <a:off x="1526377" y="1674150"/>
            <a:ext cx="18888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Captures correlations </a:t>
            </a:r>
            <a:endParaRPr sz="1100"/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between BIOE tags</a:t>
            </a:r>
            <a:endParaRPr sz="1100"/>
          </a:p>
        </p:txBody>
      </p:sp>
      <p:sp>
        <p:nvSpPr>
          <p:cNvPr id="818" name="Google Shape;818;p65"/>
          <p:cNvSpPr txBox="1"/>
          <p:nvPr>
            <p:ph type="title"/>
          </p:nvPr>
        </p:nvSpPr>
        <p:spPr>
          <a:xfrm>
            <a:off x="822949" y="138750"/>
            <a:ext cx="79809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"/>
              <a:t>OpenTag Extraction from Product Profiles</a:t>
            </a:r>
            <a:endParaRPr/>
          </a:p>
        </p:txBody>
      </p:sp>
      <p:sp>
        <p:nvSpPr>
          <p:cNvPr id="819" name="Google Shape;819;p65"/>
          <p:cNvSpPr txBox="1"/>
          <p:nvPr/>
        </p:nvSpPr>
        <p:spPr>
          <a:xfrm>
            <a:off x="1440350" y="4841050"/>
            <a:ext cx="6820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Zheng et al., OpenTag: Open attribute value extraction from product profiles, KDD 2018.</a:t>
            </a:r>
            <a:endParaRPr sz="11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About Me (2): My Favorite Quote</a:t>
            </a:r>
            <a:endParaRPr b="1" sz="3200"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235" name="Google Shape;235;p30"/>
          <p:cNvSpPr txBox="1"/>
          <p:nvPr>
            <p:ph type="title"/>
          </p:nvPr>
        </p:nvSpPr>
        <p:spPr>
          <a:xfrm>
            <a:off x="490250" y="1139825"/>
            <a:ext cx="8613600" cy="3629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lt1"/>
                </a:solidFill>
              </a:rPr>
              <a:t>Science is to test crazy ideas;</a:t>
            </a:r>
            <a:br>
              <a:rPr b="1" lang="en" sz="4000">
                <a:solidFill>
                  <a:schemeClr val="lt1"/>
                </a:solidFill>
              </a:rPr>
            </a:br>
            <a:r>
              <a:rPr b="1" lang="en" sz="4000">
                <a:solidFill>
                  <a:schemeClr val="lt1"/>
                </a:solidFill>
              </a:rPr>
              <a:t>Engineering is to bring these ideas into business</a:t>
            </a:r>
            <a:endParaRPr b="1" sz="4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chemeClr val="lt1"/>
                </a:solidFill>
              </a:rPr>
              <a:t>                                        — Andreas Holzinger</a:t>
            </a:r>
            <a:endParaRPr b="1" sz="32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5" name="Google Shape;825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0195" y="1351874"/>
            <a:ext cx="7629769" cy="2713945"/>
          </a:xfrm>
          <a:prstGeom prst="rect">
            <a:avLst/>
          </a:prstGeom>
          <a:noFill/>
          <a:ln>
            <a:noFill/>
          </a:ln>
        </p:spPr>
      </p:pic>
      <p:sp>
        <p:nvSpPr>
          <p:cNvPr id="826" name="Google Shape;826;p66"/>
          <p:cNvSpPr txBox="1"/>
          <p:nvPr/>
        </p:nvSpPr>
        <p:spPr>
          <a:xfrm>
            <a:off x="6179234" y="1468214"/>
            <a:ext cx="6762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Unknown</a:t>
            </a:r>
            <a:b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values</a:t>
            </a:r>
            <a:endParaRPr sz="1100"/>
          </a:p>
        </p:txBody>
      </p:sp>
      <p:sp>
        <p:nvSpPr>
          <p:cNvPr id="827" name="Google Shape;827;p66"/>
          <p:cNvSpPr txBox="1"/>
          <p:nvPr/>
        </p:nvSpPr>
        <p:spPr>
          <a:xfrm>
            <a:off x="7294486" y="1468214"/>
            <a:ext cx="739200" cy="33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Random</a:t>
            </a:r>
            <a:b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1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values</a:t>
            </a:r>
            <a:endParaRPr sz="1100"/>
          </a:p>
        </p:txBody>
      </p:sp>
      <p:sp>
        <p:nvSpPr>
          <p:cNvPr id="828" name="Google Shape;828;p66"/>
          <p:cNvSpPr/>
          <p:nvPr/>
        </p:nvSpPr>
        <p:spPr>
          <a:xfrm>
            <a:off x="614770" y="4114673"/>
            <a:ext cx="4234800" cy="673800"/>
          </a:xfrm>
          <a:prstGeom prst="wedgeRectCallout">
            <a:avLst>
              <a:gd fmla="val -16801" name="adj1"/>
              <a:gd fmla="val -144599" name="adj2"/>
            </a:avLst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BiLSTM+CRF+Attention obtains best results</a:t>
            </a:r>
            <a:endParaRPr sz="1100"/>
          </a:p>
        </p:txBody>
      </p:sp>
      <p:sp>
        <p:nvSpPr>
          <p:cNvPr id="829" name="Google Shape;829;p66"/>
          <p:cNvSpPr/>
          <p:nvPr/>
        </p:nvSpPr>
        <p:spPr>
          <a:xfrm>
            <a:off x="5076552" y="4114672"/>
            <a:ext cx="3936900" cy="673800"/>
          </a:xfrm>
          <a:prstGeom prst="wedgeRectCallout">
            <a:avLst>
              <a:gd fmla="val -31089" name="adj1"/>
              <a:gd fmla="val -138018" name="adj2"/>
            </a:avLst>
          </a:prstGeom>
          <a:solidFill>
            <a:schemeClr val="accent1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Extraction on new values is comparable to already known values</a:t>
            </a:r>
            <a:endParaRPr sz="1100"/>
          </a:p>
        </p:txBody>
      </p:sp>
      <p:pic>
        <p:nvPicPr>
          <p:cNvPr id="830" name="Google Shape;830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66"/>
          <p:cNvSpPr txBox="1"/>
          <p:nvPr/>
        </p:nvSpPr>
        <p:spPr>
          <a:xfrm>
            <a:off x="1440350" y="4841050"/>
            <a:ext cx="68208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Zheng et al., OpenTag: Open attribute value extraction from product profiles, KDD 2018.</a:t>
            </a:r>
            <a:endParaRPr sz="1100"/>
          </a:p>
        </p:txBody>
      </p:sp>
      <p:sp>
        <p:nvSpPr>
          <p:cNvPr id="832" name="Google Shape;832;p66"/>
          <p:cNvSpPr txBox="1"/>
          <p:nvPr>
            <p:ph type="title"/>
          </p:nvPr>
        </p:nvSpPr>
        <p:spPr>
          <a:xfrm>
            <a:off x="822949" y="138750"/>
            <a:ext cx="79809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"/>
              <a:t>OpenTag Extraction from Product Profiles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67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838" name="Google Shape;838;p67"/>
          <p:cNvSpPr/>
          <p:nvPr/>
        </p:nvSpPr>
        <p:spPr>
          <a:xfrm>
            <a:off x="381875" y="2012634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67"/>
          <p:cNvSpPr txBox="1"/>
          <p:nvPr/>
        </p:nvSpPr>
        <p:spPr>
          <a:xfrm>
            <a:off x="311919" y="1971134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b="1" sz="20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0" name="Google Shape;840;p67"/>
          <p:cNvSpPr txBox="1"/>
          <p:nvPr/>
        </p:nvSpPr>
        <p:spPr>
          <a:xfrm>
            <a:off x="336219" y="2418932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Production quality,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E2E MVP experiences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41" name="Google Shape;841;p67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842" name="Google Shape;842;p67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67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4" name="Google Shape;844;p67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845" name="Google Shape;845;p67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67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7" name="Google Shape;847;p67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848" name="Google Shape;848;p67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67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0" name="Google Shape;850;p67"/>
          <p:cNvSpPr txBox="1"/>
          <p:nvPr/>
        </p:nvSpPr>
        <p:spPr>
          <a:xfrm>
            <a:off x="2086225" y="2427458"/>
            <a:ext cx="1425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domain and attributes, and generate LOTS OF training data</a:t>
            </a:r>
            <a:endParaRPr sz="900"/>
          </a:p>
        </p:txBody>
      </p:sp>
      <p:sp>
        <p:nvSpPr>
          <p:cNvPr id="851" name="Google Shape;851;p67"/>
          <p:cNvSpPr txBox="1"/>
          <p:nvPr/>
        </p:nvSpPr>
        <p:spPr>
          <a:xfrm>
            <a:off x="5577084" y="2430624"/>
            <a:ext cx="1283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Postprocess extraction results to further improve data quality</a:t>
            </a:r>
            <a:endParaRPr sz="1200"/>
          </a:p>
        </p:txBody>
      </p:sp>
      <p:sp>
        <p:nvSpPr>
          <p:cNvPr id="852" name="Google Shape;852;p67"/>
          <p:cNvSpPr txBox="1"/>
          <p:nvPr/>
        </p:nvSpPr>
        <p:spPr>
          <a:xfrm>
            <a:off x="7099054" y="2466556"/>
            <a:ext cx="1780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Pre-publish evaluation as gatekeeper to guarantee high quality data</a:t>
            </a:r>
            <a:endParaRPr sz="1200"/>
          </a:p>
        </p:txBody>
      </p:sp>
      <p:grpSp>
        <p:nvGrpSpPr>
          <p:cNvPr id="853" name="Google Shape;853;p67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854" name="Google Shape;854;p67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67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Lot of People High Res Stock Images | Shutterstock" id="856" name="Google Shape;856;p67"/>
          <p:cNvPicPr preferRelativeResize="0"/>
          <p:nvPr/>
        </p:nvPicPr>
        <p:blipFill rotWithShape="1">
          <a:blip r:embed="rId3">
            <a:alphaModFix/>
          </a:blip>
          <a:srcRect b="21942" l="0" r="-603" t="0"/>
          <a:stretch/>
        </p:blipFill>
        <p:spPr>
          <a:xfrm>
            <a:off x="2183413" y="1620649"/>
            <a:ext cx="1122624" cy="811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ople avatar standing together group silhouette Vector Image" id="857" name="Google Shape;857;p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0745" y="1718439"/>
            <a:ext cx="833650" cy="757481"/>
          </a:xfrm>
          <a:prstGeom prst="rect">
            <a:avLst/>
          </a:prstGeom>
          <a:noFill/>
          <a:ln>
            <a:noFill/>
          </a:ln>
        </p:spPr>
      </p:pic>
      <p:sp>
        <p:nvSpPr>
          <p:cNvPr id="858" name="Google Shape;858;p67"/>
          <p:cNvSpPr txBox="1"/>
          <p:nvPr/>
        </p:nvSpPr>
        <p:spPr>
          <a:xfrm>
            <a:off x="3707025" y="1689375"/>
            <a:ext cx="207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and fine-tune models</a:t>
            </a:r>
            <a:endParaRPr sz="1200"/>
          </a:p>
        </p:txBody>
      </p:sp>
      <p:pic>
        <p:nvPicPr>
          <p:cNvPr descr="Lot of People High Res Stock Images | Shutterstock" id="859" name="Google Shape;859;p67"/>
          <p:cNvPicPr preferRelativeResize="0"/>
          <p:nvPr/>
        </p:nvPicPr>
        <p:blipFill rotWithShape="1">
          <a:blip r:embed="rId3">
            <a:alphaModFix/>
          </a:blip>
          <a:srcRect b="21942" l="0" r="-603" t="0"/>
          <a:stretch/>
        </p:blipFill>
        <p:spPr>
          <a:xfrm>
            <a:off x="7334214" y="1625249"/>
            <a:ext cx="1122624" cy="811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 Phd Group icon PNG, ICO or ICNS | Free vector icons" id="860" name="Google Shape;860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8273" y="1166900"/>
            <a:ext cx="640440" cy="554093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67"/>
          <p:cNvSpPr txBox="1"/>
          <p:nvPr/>
        </p:nvSpPr>
        <p:spPr>
          <a:xfrm>
            <a:off x="2921200" y="3576975"/>
            <a:ext cx="566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Quality goal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: 90% accuracy for product attributes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2" name="Google Shape;862;p67"/>
          <p:cNvSpPr/>
          <p:nvPr/>
        </p:nvSpPr>
        <p:spPr>
          <a:xfrm>
            <a:off x="668450" y="1275254"/>
            <a:ext cx="932962" cy="65841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1K</a:t>
            </a:r>
          </a:p>
        </p:txBody>
      </p:sp>
      <p:sp>
        <p:nvSpPr>
          <p:cNvPr id="863" name="Google Shape;863;p67"/>
          <p:cNvSpPr txBox="1"/>
          <p:nvPr/>
        </p:nvSpPr>
        <p:spPr>
          <a:xfrm>
            <a:off x="2949500" y="4110375"/>
            <a:ext cx="489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: Pre-/Post-Processing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68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9" name="Google Shape;869;p68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70" name="Google Shape;870;p68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1" name="Google Shape;871;p68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872" name="Google Shape;872;p68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68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4" name="Google Shape;874;p68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875" name="Google Shape;875;p68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68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7" name="Google Shape;877;p68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878" name="Google Shape;878;p68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68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0" name="Google Shape;880;p68"/>
          <p:cNvSpPr txBox="1"/>
          <p:nvPr/>
        </p:nvSpPr>
        <p:spPr>
          <a:xfrm>
            <a:off x="2086225" y="2427458"/>
            <a:ext cx="1425600" cy="8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domain and attributes, and generate LOTS OF training data</a:t>
            </a:r>
            <a:endParaRPr sz="900"/>
          </a:p>
        </p:txBody>
      </p:sp>
      <p:sp>
        <p:nvSpPr>
          <p:cNvPr id="881" name="Google Shape;881;p68"/>
          <p:cNvSpPr txBox="1"/>
          <p:nvPr/>
        </p:nvSpPr>
        <p:spPr>
          <a:xfrm>
            <a:off x="5577084" y="2430624"/>
            <a:ext cx="1283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Postprocess extraction results to further improve data quality</a:t>
            </a:r>
            <a:endParaRPr sz="1200"/>
          </a:p>
        </p:txBody>
      </p:sp>
      <p:sp>
        <p:nvSpPr>
          <p:cNvPr id="882" name="Google Shape;882;p68"/>
          <p:cNvSpPr txBox="1"/>
          <p:nvPr/>
        </p:nvSpPr>
        <p:spPr>
          <a:xfrm>
            <a:off x="7099054" y="2466556"/>
            <a:ext cx="1780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Pre-publish evaluation as gatekeeper to guarantee high quality data</a:t>
            </a:r>
            <a:endParaRPr sz="1200"/>
          </a:p>
        </p:txBody>
      </p:sp>
      <p:grpSp>
        <p:nvGrpSpPr>
          <p:cNvPr id="883" name="Google Shape;883;p68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884" name="Google Shape;884;p68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68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Lot of People High Res Stock Images | Shutterstock" id="886" name="Google Shape;886;p68"/>
          <p:cNvPicPr preferRelativeResize="0"/>
          <p:nvPr/>
        </p:nvPicPr>
        <p:blipFill rotWithShape="1">
          <a:blip r:embed="rId3">
            <a:alphaModFix/>
          </a:blip>
          <a:srcRect b="21942" l="0" r="-603" t="0"/>
          <a:stretch/>
        </p:blipFill>
        <p:spPr>
          <a:xfrm>
            <a:off x="2183413" y="1620649"/>
            <a:ext cx="1122624" cy="81155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eople avatar standing together group silhouette Vector Image" id="887" name="Google Shape;887;p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0745" y="1718439"/>
            <a:ext cx="833650" cy="757481"/>
          </a:xfrm>
          <a:prstGeom prst="rect">
            <a:avLst/>
          </a:prstGeom>
          <a:noFill/>
          <a:ln>
            <a:noFill/>
          </a:ln>
        </p:spPr>
      </p:pic>
      <p:sp>
        <p:nvSpPr>
          <p:cNvPr id="888" name="Google Shape;888;p68"/>
          <p:cNvSpPr txBox="1"/>
          <p:nvPr/>
        </p:nvSpPr>
        <p:spPr>
          <a:xfrm>
            <a:off x="3707025" y="1689375"/>
            <a:ext cx="207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and fine-tune models</a:t>
            </a:r>
            <a:endParaRPr sz="1200"/>
          </a:p>
        </p:txBody>
      </p:sp>
      <p:pic>
        <p:nvPicPr>
          <p:cNvPr descr="Lot of People High Res Stock Images | Shutterstock" id="889" name="Google Shape;889;p68"/>
          <p:cNvPicPr preferRelativeResize="0"/>
          <p:nvPr/>
        </p:nvPicPr>
        <p:blipFill rotWithShape="1">
          <a:blip r:embed="rId3">
            <a:alphaModFix/>
          </a:blip>
          <a:srcRect b="21942" l="0" r="-603" t="0"/>
          <a:stretch/>
        </p:blipFill>
        <p:spPr>
          <a:xfrm>
            <a:off x="7334214" y="1625249"/>
            <a:ext cx="1122624" cy="811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 Phd Group icon PNG, ICO or ICNS | Free vector icons" id="890" name="Google Shape;890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8273" y="1166900"/>
            <a:ext cx="640440" cy="554093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68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sp>
        <p:nvSpPr>
          <p:cNvPr id="892" name="Google Shape;892;p68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69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898" name="Google Shape;898;p69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69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0" name="Google Shape;900;p69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901" name="Google Shape;901;p69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69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3" name="Google Shape;903;p69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904" name="Google Shape;904;p69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69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06" name="Google Shape;906;p69"/>
          <p:cNvSpPr txBox="1"/>
          <p:nvPr/>
        </p:nvSpPr>
        <p:spPr>
          <a:xfrm>
            <a:off x="5577084" y="2430624"/>
            <a:ext cx="1283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Postprocess extraction results to further improve data quality</a:t>
            </a:r>
            <a:endParaRPr sz="1200"/>
          </a:p>
        </p:txBody>
      </p:sp>
      <p:sp>
        <p:nvSpPr>
          <p:cNvPr id="907" name="Google Shape;907;p69"/>
          <p:cNvSpPr txBox="1"/>
          <p:nvPr/>
        </p:nvSpPr>
        <p:spPr>
          <a:xfrm>
            <a:off x="7099054" y="2466556"/>
            <a:ext cx="1780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Pre-publish evaluation as gatekeeper to guarantee high quality data</a:t>
            </a:r>
            <a:endParaRPr sz="1200"/>
          </a:p>
        </p:txBody>
      </p:sp>
      <p:grpSp>
        <p:nvGrpSpPr>
          <p:cNvPr id="908" name="Google Shape;908;p69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909" name="Google Shape;909;p69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69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911" name="Google Shape;911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30745" y="1718439"/>
            <a:ext cx="833650" cy="757481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69"/>
          <p:cNvSpPr txBox="1"/>
          <p:nvPr/>
        </p:nvSpPr>
        <p:spPr>
          <a:xfrm>
            <a:off x="3707025" y="1689375"/>
            <a:ext cx="207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and fine-tune models</a:t>
            </a:r>
            <a:endParaRPr sz="1200"/>
          </a:p>
        </p:txBody>
      </p:sp>
      <p:pic>
        <p:nvPicPr>
          <p:cNvPr descr="Lot of People High Res Stock Images | Shutterstock" id="913" name="Google Shape;913;p69"/>
          <p:cNvPicPr preferRelativeResize="0"/>
          <p:nvPr/>
        </p:nvPicPr>
        <p:blipFill rotWithShape="1">
          <a:blip r:embed="rId4">
            <a:alphaModFix/>
          </a:blip>
          <a:srcRect b="21942" l="0" r="-603" t="0"/>
          <a:stretch/>
        </p:blipFill>
        <p:spPr>
          <a:xfrm>
            <a:off x="7334214" y="1625249"/>
            <a:ext cx="1122624" cy="811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 Phd Group icon PNG, ICO or ICNS | Free vector icons" id="914" name="Google Shape;914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158273" y="1166900"/>
            <a:ext cx="640440" cy="5540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5" name="Google Shape;915;p69"/>
          <p:cNvGrpSpPr/>
          <p:nvPr/>
        </p:nvGrpSpPr>
        <p:grpSpPr>
          <a:xfrm>
            <a:off x="2087066" y="2009653"/>
            <a:ext cx="1359665" cy="909246"/>
            <a:chOff x="4841" y="1613059"/>
            <a:chExt cx="1500900" cy="900600"/>
          </a:xfrm>
        </p:grpSpPr>
        <p:sp>
          <p:nvSpPr>
            <p:cNvPr id="916" name="Google Shape;916;p69"/>
            <p:cNvSpPr/>
            <p:nvPr/>
          </p:nvSpPr>
          <p:spPr>
            <a:xfrm>
              <a:off x="4841" y="1613059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69"/>
            <p:cNvSpPr txBox="1"/>
            <p:nvPr/>
          </p:nvSpPr>
          <p:spPr>
            <a:xfrm>
              <a:off x="31219" y="1639437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Automatic Training Data Generation</a:t>
              </a:r>
              <a:endParaRPr sz="1100"/>
            </a:p>
          </p:txBody>
        </p:sp>
      </p:grpSp>
      <p:sp>
        <p:nvSpPr>
          <p:cNvPr id="918" name="Google Shape;918;p69"/>
          <p:cNvSpPr txBox="1"/>
          <p:nvPr/>
        </p:nvSpPr>
        <p:spPr>
          <a:xfrm>
            <a:off x="2267200" y="2984275"/>
            <a:ext cx="1359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Learning</a:t>
            </a:r>
            <a:endParaRPr sz="1200"/>
          </a:p>
        </p:txBody>
      </p:sp>
      <p:grpSp>
        <p:nvGrpSpPr>
          <p:cNvPr id="919" name="Google Shape;919;p69"/>
          <p:cNvGrpSpPr/>
          <p:nvPr/>
        </p:nvGrpSpPr>
        <p:grpSpPr>
          <a:xfrm rot="-5400000">
            <a:off x="4359491" y="3046972"/>
            <a:ext cx="238725" cy="279225"/>
            <a:chOff x="1655958" y="1877237"/>
            <a:chExt cx="318300" cy="372300"/>
          </a:xfrm>
        </p:grpSpPr>
        <p:sp>
          <p:nvSpPr>
            <p:cNvPr id="920" name="Google Shape;920;p69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69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922" name="Google Shape;922;p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5522" y="3305947"/>
            <a:ext cx="946625" cy="994173"/>
          </a:xfrm>
          <a:prstGeom prst="rect">
            <a:avLst/>
          </a:prstGeom>
          <a:noFill/>
          <a:ln>
            <a:noFill/>
          </a:ln>
        </p:spPr>
      </p:pic>
      <p:sp>
        <p:nvSpPr>
          <p:cNvPr id="923" name="Google Shape;923;p69"/>
          <p:cNvSpPr txBox="1"/>
          <p:nvPr/>
        </p:nvSpPr>
        <p:spPr>
          <a:xfrm>
            <a:off x="4009816" y="4135620"/>
            <a:ext cx="1563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Benchmarking</a:t>
            </a:r>
            <a:endParaRPr sz="1200"/>
          </a:p>
        </p:txBody>
      </p:sp>
      <p:sp>
        <p:nvSpPr>
          <p:cNvPr id="924" name="Google Shape;924;p69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5" name="Google Shape;925;p69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26" name="Google Shape;926;p69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69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sp>
        <p:nvSpPr>
          <p:cNvPr id="928" name="Google Shape;928;p69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2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70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934" name="Google Shape;934;p70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70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6" name="Google Shape;936;p70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937" name="Google Shape;937;p70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70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39" name="Google Shape;939;p70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940" name="Google Shape;940;p70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70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2" name="Google Shape;942;p70"/>
          <p:cNvSpPr txBox="1"/>
          <p:nvPr/>
        </p:nvSpPr>
        <p:spPr>
          <a:xfrm>
            <a:off x="5577084" y="3573624"/>
            <a:ext cx="1283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Postprocess extraction results to further improve data quality</a:t>
            </a:r>
            <a:endParaRPr sz="1200"/>
          </a:p>
        </p:txBody>
      </p:sp>
      <p:sp>
        <p:nvSpPr>
          <p:cNvPr id="943" name="Google Shape;943;p70"/>
          <p:cNvSpPr txBox="1"/>
          <p:nvPr/>
        </p:nvSpPr>
        <p:spPr>
          <a:xfrm>
            <a:off x="7099054" y="2466556"/>
            <a:ext cx="17805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Pre-publish evaluation as gatekeeper to guarantee high quality data</a:t>
            </a:r>
            <a:endParaRPr sz="1200"/>
          </a:p>
        </p:txBody>
      </p:sp>
      <p:grpSp>
        <p:nvGrpSpPr>
          <p:cNvPr id="944" name="Google Shape;944;p70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945" name="Google Shape;945;p70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70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47" name="Google Shape;947;p70"/>
          <p:cNvSpPr txBox="1"/>
          <p:nvPr/>
        </p:nvSpPr>
        <p:spPr>
          <a:xfrm>
            <a:off x="3707025" y="1689375"/>
            <a:ext cx="207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and fine-tune models</a:t>
            </a:r>
            <a:endParaRPr sz="1200"/>
          </a:p>
        </p:txBody>
      </p:sp>
      <p:pic>
        <p:nvPicPr>
          <p:cNvPr descr="Lot of People High Res Stock Images | Shutterstock" id="948" name="Google Shape;948;p70"/>
          <p:cNvPicPr preferRelativeResize="0"/>
          <p:nvPr/>
        </p:nvPicPr>
        <p:blipFill rotWithShape="1">
          <a:blip r:embed="rId3">
            <a:alphaModFix/>
          </a:blip>
          <a:srcRect b="21942" l="0" r="-603" t="0"/>
          <a:stretch/>
        </p:blipFill>
        <p:spPr>
          <a:xfrm>
            <a:off x="7334214" y="1625249"/>
            <a:ext cx="1122624" cy="8115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ser Phd Group icon PNG, ICO or ICNS | Free vector icons" id="949" name="Google Shape;949;p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58273" y="1166900"/>
            <a:ext cx="640440" cy="5540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50" name="Google Shape;950;p70"/>
          <p:cNvGrpSpPr/>
          <p:nvPr/>
        </p:nvGrpSpPr>
        <p:grpSpPr>
          <a:xfrm>
            <a:off x="2087066" y="2009653"/>
            <a:ext cx="1359665" cy="909246"/>
            <a:chOff x="4841" y="1613059"/>
            <a:chExt cx="1500900" cy="900600"/>
          </a:xfrm>
        </p:grpSpPr>
        <p:sp>
          <p:nvSpPr>
            <p:cNvPr id="951" name="Google Shape;951;p70"/>
            <p:cNvSpPr/>
            <p:nvPr/>
          </p:nvSpPr>
          <p:spPr>
            <a:xfrm>
              <a:off x="4841" y="1613059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70"/>
            <p:cNvSpPr txBox="1"/>
            <p:nvPr/>
          </p:nvSpPr>
          <p:spPr>
            <a:xfrm>
              <a:off x="31219" y="1639437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Automatic Training Data Generation</a:t>
              </a:r>
              <a:endParaRPr sz="1100"/>
            </a:p>
          </p:txBody>
        </p:sp>
      </p:grpSp>
      <p:grpSp>
        <p:nvGrpSpPr>
          <p:cNvPr id="953" name="Google Shape;953;p70"/>
          <p:cNvGrpSpPr/>
          <p:nvPr/>
        </p:nvGrpSpPr>
        <p:grpSpPr>
          <a:xfrm rot="-5400000">
            <a:off x="4359491" y="3046972"/>
            <a:ext cx="238725" cy="279225"/>
            <a:chOff x="1655958" y="1877237"/>
            <a:chExt cx="318300" cy="372300"/>
          </a:xfrm>
        </p:grpSpPr>
        <p:sp>
          <p:nvSpPr>
            <p:cNvPr id="954" name="Google Shape;954;p70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70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956" name="Google Shape;956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05522" y="3305947"/>
            <a:ext cx="946625" cy="994173"/>
          </a:xfrm>
          <a:prstGeom prst="rect">
            <a:avLst/>
          </a:prstGeom>
          <a:noFill/>
          <a:ln>
            <a:noFill/>
          </a:ln>
        </p:spPr>
      </p:pic>
      <p:sp>
        <p:nvSpPr>
          <p:cNvPr id="957" name="Google Shape;957;p70"/>
          <p:cNvSpPr txBox="1"/>
          <p:nvPr/>
        </p:nvSpPr>
        <p:spPr>
          <a:xfrm>
            <a:off x="4009816" y="4135620"/>
            <a:ext cx="1563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Benchmarking</a:t>
            </a:r>
            <a:endParaRPr sz="1200"/>
          </a:p>
        </p:txBody>
      </p:sp>
      <p:grpSp>
        <p:nvGrpSpPr>
          <p:cNvPr id="958" name="Google Shape;958;p70"/>
          <p:cNvGrpSpPr/>
          <p:nvPr/>
        </p:nvGrpSpPr>
        <p:grpSpPr>
          <a:xfrm>
            <a:off x="5444333" y="2015895"/>
            <a:ext cx="1359665" cy="909246"/>
            <a:chOff x="4841" y="1639286"/>
            <a:chExt cx="1500900" cy="900600"/>
          </a:xfrm>
        </p:grpSpPr>
        <p:sp>
          <p:nvSpPr>
            <p:cNvPr id="959" name="Google Shape;959;p70"/>
            <p:cNvSpPr/>
            <p:nvPr/>
          </p:nvSpPr>
          <p:spPr>
            <a:xfrm>
              <a:off x="4841" y="1639286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70"/>
            <p:cNvSpPr txBox="1"/>
            <p:nvPr/>
          </p:nvSpPr>
          <p:spPr>
            <a:xfrm>
              <a:off x="31219" y="1665664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Deep Learning</a:t>
              </a:r>
              <a:b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Cleaning</a:t>
              </a:r>
              <a:endParaRPr sz="1100"/>
            </a:p>
          </p:txBody>
        </p:sp>
      </p:grpSp>
      <p:grpSp>
        <p:nvGrpSpPr>
          <p:cNvPr id="961" name="Google Shape;961;p70"/>
          <p:cNvGrpSpPr/>
          <p:nvPr/>
        </p:nvGrpSpPr>
        <p:grpSpPr>
          <a:xfrm>
            <a:off x="5686447" y="2932393"/>
            <a:ext cx="799436" cy="722024"/>
            <a:chOff x="4234232" y="2148308"/>
            <a:chExt cx="1435768" cy="1296738"/>
          </a:xfrm>
        </p:grpSpPr>
        <p:pic>
          <p:nvPicPr>
            <p:cNvPr descr="Coronavirus Covid 19, Avoid Crowded Places, Prevent Health Pictogram,  Silhouette Style Icon Stock Vector - Illustration of prevention, isolated:  180055435" id="962" name="Google Shape;962;p70"/>
            <p:cNvPicPr preferRelativeResize="0"/>
            <p:nvPr/>
          </p:nvPicPr>
          <p:blipFill rotWithShape="1">
            <a:blip r:embed="rId6">
              <a:alphaModFix/>
            </a:blip>
            <a:srcRect b="0" l="0" r="0" t="9682"/>
            <a:stretch/>
          </p:blipFill>
          <p:spPr>
            <a:xfrm>
              <a:off x="4234232" y="2148308"/>
              <a:ext cx="1435768" cy="1296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3" name="Google Shape;963;p70"/>
            <p:cNvSpPr/>
            <p:nvPr/>
          </p:nvSpPr>
          <p:spPr>
            <a:xfrm>
              <a:off x="4234232" y="2148310"/>
              <a:ext cx="387600" cy="32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64" name="Google Shape;964;p70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70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66" name="Google Shape;966;p70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70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sp>
        <p:nvSpPr>
          <p:cNvPr id="968" name="Google Shape;968;p70"/>
          <p:cNvSpPr txBox="1"/>
          <p:nvPr/>
        </p:nvSpPr>
        <p:spPr>
          <a:xfrm>
            <a:off x="2267200" y="2984275"/>
            <a:ext cx="1359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Learning</a:t>
            </a:r>
            <a:endParaRPr sz="1200"/>
          </a:p>
        </p:txBody>
      </p:sp>
      <p:sp>
        <p:nvSpPr>
          <p:cNvPr id="969" name="Google Shape;969;p70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3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4" name="Google Shape;974;p71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975" name="Google Shape;975;p71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71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7" name="Google Shape;977;p71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978" name="Google Shape;978;p71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71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0" name="Google Shape;980;p71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981" name="Google Shape;981;p71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71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3" name="Google Shape;983;p71"/>
          <p:cNvSpPr txBox="1"/>
          <p:nvPr/>
        </p:nvSpPr>
        <p:spPr>
          <a:xfrm>
            <a:off x="5577084" y="3573624"/>
            <a:ext cx="1283700" cy="9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Postprocess extraction results to further improve data quality</a:t>
            </a:r>
            <a:endParaRPr sz="1200"/>
          </a:p>
        </p:txBody>
      </p:sp>
      <p:grpSp>
        <p:nvGrpSpPr>
          <p:cNvPr id="984" name="Google Shape;984;p71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985" name="Google Shape;985;p71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71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87" name="Google Shape;987;p71"/>
          <p:cNvSpPr txBox="1"/>
          <p:nvPr/>
        </p:nvSpPr>
        <p:spPr>
          <a:xfrm>
            <a:off x="3707025" y="1689375"/>
            <a:ext cx="20775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 and fine-tune models</a:t>
            </a:r>
            <a:endParaRPr sz="1200"/>
          </a:p>
        </p:txBody>
      </p:sp>
      <p:pic>
        <p:nvPicPr>
          <p:cNvPr descr="User Phd Group icon PNG, ICO or ICNS | Free vector icons" id="988" name="Google Shape;988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58273" y="1166900"/>
            <a:ext cx="640440" cy="5540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89" name="Google Shape;989;p71"/>
          <p:cNvGrpSpPr/>
          <p:nvPr/>
        </p:nvGrpSpPr>
        <p:grpSpPr>
          <a:xfrm>
            <a:off x="2087066" y="2009653"/>
            <a:ext cx="1359665" cy="909246"/>
            <a:chOff x="4841" y="1613059"/>
            <a:chExt cx="1500900" cy="900600"/>
          </a:xfrm>
        </p:grpSpPr>
        <p:sp>
          <p:nvSpPr>
            <p:cNvPr id="990" name="Google Shape;990;p71"/>
            <p:cNvSpPr/>
            <p:nvPr/>
          </p:nvSpPr>
          <p:spPr>
            <a:xfrm>
              <a:off x="4841" y="1613059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71"/>
            <p:cNvSpPr txBox="1"/>
            <p:nvPr/>
          </p:nvSpPr>
          <p:spPr>
            <a:xfrm>
              <a:off x="31219" y="1639437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Automatic Training Data Generation</a:t>
              </a:r>
              <a:endParaRPr sz="1100"/>
            </a:p>
          </p:txBody>
        </p:sp>
      </p:grpSp>
      <p:grpSp>
        <p:nvGrpSpPr>
          <p:cNvPr id="992" name="Google Shape;992;p71"/>
          <p:cNvGrpSpPr/>
          <p:nvPr/>
        </p:nvGrpSpPr>
        <p:grpSpPr>
          <a:xfrm rot="-5400000">
            <a:off x="4359491" y="3046972"/>
            <a:ext cx="238725" cy="279225"/>
            <a:chOff x="1655958" y="1877237"/>
            <a:chExt cx="318300" cy="372300"/>
          </a:xfrm>
        </p:grpSpPr>
        <p:sp>
          <p:nvSpPr>
            <p:cNvPr id="993" name="Google Shape;993;p71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71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995" name="Google Shape;995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5522" y="3305947"/>
            <a:ext cx="946625" cy="994173"/>
          </a:xfrm>
          <a:prstGeom prst="rect">
            <a:avLst/>
          </a:prstGeom>
          <a:noFill/>
          <a:ln>
            <a:noFill/>
          </a:ln>
        </p:spPr>
      </p:pic>
      <p:sp>
        <p:nvSpPr>
          <p:cNvPr id="996" name="Google Shape;996;p71"/>
          <p:cNvSpPr txBox="1"/>
          <p:nvPr/>
        </p:nvSpPr>
        <p:spPr>
          <a:xfrm>
            <a:off x="4009816" y="4135620"/>
            <a:ext cx="1563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Benchmarking</a:t>
            </a:r>
            <a:endParaRPr sz="1200"/>
          </a:p>
        </p:txBody>
      </p:sp>
      <p:grpSp>
        <p:nvGrpSpPr>
          <p:cNvPr id="997" name="Google Shape;997;p71"/>
          <p:cNvGrpSpPr/>
          <p:nvPr/>
        </p:nvGrpSpPr>
        <p:grpSpPr>
          <a:xfrm>
            <a:off x="5444333" y="2015895"/>
            <a:ext cx="1359665" cy="909246"/>
            <a:chOff x="4841" y="1639286"/>
            <a:chExt cx="1500900" cy="900600"/>
          </a:xfrm>
        </p:grpSpPr>
        <p:sp>
          <p:nvSpPr>
            <p:cNvPr id="998" name="Google Shape;998;p71"/>
            <p:cNvSpPr/>
            <p:nvPr/>
          </p:nvSpPr>
          <p:spPr>
            <a:xfrm>
              <a:off x="4841" y="1639286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71"/>
            <p:cNvSpPr txBox="1"/>
            <p:nvPr/>
          </p:nvSpPr>
          <p:spPr>
            <a:xfrm>
              <a:off x="31219" y="1665664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Deep Learning</a:t>
              </a:r>
              <a:b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Cleaning</a:t>
              </a:r>
              <a:endParaRPr sz="1100"/>
            </a:p>
          </p:txBody>
        </p:sp>
      </p:grpSp>
      <p:grpSp>
        <p:nvGrpSpPr>
          <p:cNvPr id="1000" name="Google Shape;1000;p71"/>
          <p:cNvGrpSpPr/>
          <p:nvPr/>
        </p:nvGrpSpPr>
        <p:grpSpPr>
          <a:xfrm>
            <a:off x="5686447" y="2932393"/>
            <a:ext cx="799436" cy="722024"/>
            <a:chOff x="4234232" y="2148308"/>
            <a:chExt cx="1435768" cy="1296738"/>
          </a:xfrm>
        </p:grpSpPr>
        <p:pic>
          <p:nvPicPr>
            <p:cNvPr descr="Coronavirus Covid 19, Avoid Crowded Places, Prevent Health Pictogram,  Silhouette Style Icon Stock Vector - Illustration of prevention, isolated:  180055435" id="1001" name="Google Shape;1001;p71"/>
            <p:cNvPicPr preferRelativeResize="0"/>
            <p:nvPr/>
          </p:nvPicPr>
          <p:blipFill rotWithShape="1">
            <a:blip r:embed="rId5">
              <a:alphaModFix/>
            </a:blip>
            <a:srcRect b="0" l="0" r="0" t="9682"/>
            <a:stretch/>
          </p:blipFill>
          <p:spPr>
            <a:xfrm>
              <a:off x="4234232" y="2148308"/>
              <a:ext cx="1435768" cy="1296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02" name="Google Shape;1002;p71"/>
            <p:cNvSpPr/>
            <p:nvPr/>
          </p:nvSpPr>
          <p:spPr>
            <a:xfrm>
              <a:off x="4234232" y="2148310"/>
              <a:ext cx="387600" cy="32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1003" name="Google Shape;1003;p7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58322" y="1781947"/>
            <a:ext cx="946625" cy="994173"/>
          </a:xfrm>
          <a:prstGeom prst="rect">
            <a:avLst/>
          </a:prstGeom>
          <a:noFill/>
          <a:ln>
            <a:noFill/>
          </a:ln>
        </p:spPr>
      </p:pic>
      <p:sp>
        <p:nvSpPr>
          <p:cNvPr id="1004" name="Google Shape;1004;p71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71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06" name="Google Shape;1006;p71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71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sp>
        <p:nvSpPr>
          <p:cNvPr id="1008" name="Google Shape;1008;p71"/>
          <p:cNvSpPr txBox="1"/>
          <p:nvPr/>
        </p:nvSpPr>
        <p:spPr>
          <a:xfrm>
            <a:off x="2267200" y="2984275"/>
            <a:ext cx="1359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Learning</a:t>
            </a:r>
            <a:endParaRPr sz="1200"/>
          </a:p>
        </p:txBody>
      </p:sp>
      <p:sp>
        <p:nvSpPr>
          <p:cNvPr id="1009" name="Google Shape;1009;p71"/>
          <p:cNvSpPr txBox="1"/>
          <p:nvPr/>
        </p:nvSpPr>
        <p:spPr>
          <a:xfrm>
            <a:off x="7144599" y="2672625"/>
            <a:ext cx="1730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Scale-up pre-publish evaluation w. lower labeling needs</a:t>
            </a:r>
            <a:endParaRPr sz="1200"/>
          </a:p>
        </p:txBody>
      </p:sp>
      <p:sp>
        <p:nvSpPr>
          <p:cNvPr id="1010" name="Google Shape;1010;p7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4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p72"/>
          <p:cNvSpPr/>
          <p:nvPr/>
        </p:nvSpPr>
        <p:spPr>
          <a:xfrm>
            <a:off x="2001250" y="1278075"/>
            <a:ext cx="4925100" cy="2427600"/>
          </a:xfrm>
          <a:prstGeom prst="roundRect">
            <a:avLst>
              <a:gd fmla="val 16667" name="adj"/>
            </a:avLst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16" name="Google Shape;1016;p72"/>
          <p:cNvGrpSpPr/>
          <p:nvPr/>
        </p:nvGrpSpPr>
        <p:grpSpPr>
          <a:xfrm>
            <a:off x="3615495" y="2365863"/>
            <a:ext cx="210237" cy="212769"/>
            <a:chOff x="1655958" y="1877237"/>
            <a:chExt cx="318300" cy="372300"/>
          </a:xfrm>
        </p:grpSpPr>
        <p:sp>
          <p:nvSpPr>
            <p:cNvPr id="1017" name="Google Shape;1017;p72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72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9" name="Google Shape;1019;p72"/>
          <p:cNvGrpSpPr/>
          <p:nvPr/>
        </p:nvGrpSpPr>
        <p:grpSpPr>
          <a:xfrm>
            <a:off x="5230785" y="2365862"/>
            <a:ext cx="210237" cy="212769"/>
            <a:chOff x="1655958" y="1877237"/>
            <a:chExt cx="318300" cy="372300"/>
          </a:xfrm>
        </p:grpSpPr>
        <p:sp>
          <p:nvSpPr>
            <p:cNvPr id="1020" name="Google Shape;1020;p72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72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2" name="Google Shape;1022;p72"/>
          <p:cNvGrpSpPr/>
          <p:nvPr/>
        </p:nvGrpSpPr>
        <p:grpSpPr>
          <a:xfrm>
            <a:off x="6802583" y="2323318"/>
            <a:ext cx="210237" cy="212769"/>
            <a:chOff x="1655958" y="1877237"/>
            <a:chExt cx="318300" cy="372300"/>
          </a:xfrm>
        </p:grpSpPr>
        <p:sp>
          <p:nvSpPr>
            <p:cNvPr id="1023" name="Google Shape;1023;p72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72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5" name="Google Shape;1025;p72"/>
          <p:cNvGrpSpPr/>
          <p:nvPr/>
        </p:nvGrpSpPr>
        <p:grpSpPr>
          <a:xfrm>
            <a:off x="3957173" y="1984619"/>
            <a:ext cx="1066570" cy="1046687"/>
            <a:chOff x="628070" y="761993"/>
            <a:chExt cx="1420200" cy="1420200"/>
          </a:xfrm>
        </p:grpSpPr>
        <p:sp>
          <p:nvSpPr>
            <p:cNvPr id="1026" name="Google Shape;1026;p72"/>
            <p:cNvSpPr/>
            <p:nvPr/>
          </p:nvSpPr>
          <p:spPr>
            <a:xfrm>
              <a:off x="628070" y="761993"/>
              <a:ext cx="1420200" cy="1420200"/>
            </a:xfrm>
            <a:prstGeom prst="ellipse">
              <a:avLst/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72"/>
            <p:cNvSpPr txBox="1"/>
            <p:nvPr/>
          </p:nvSpPr>
          <p:spPr>
            <a:xfrm>
              <a:off x="836052" y="969975"/>
              <a:ext cx="1004100" cy="100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OpenTag</a:t>
              </a:r>
              <a:endParaRPr sz="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8" name="Google Shape;1028;p72"/>
          <p:cNvGrpSpPr/>
          <p:nvPr/>
        </p:nvGrpSpPr>
        <p:grpSpPr>
          <a:xfrm>
            <a:off x="2087066" y="2009653"/>
            <a:ext cx="1359665" cy="909246"/>
            <a:chOff x="4841" y="1613059"/>
            <a:chExt cx="1500900" cy="900600"/>
          </a:xfrm>
        </p:grpSpPr>
        <p:sp>
          <p:nvSpPr>
            <p:cNvPr id="1029" name="Google Shape;1029;p72"/>
            <p:cNvSpPr/>
            <p:nvPr/>
          </p:nvSpPr>
          <p:spPr>
            <a:xfrm>
              <a:off x="4841" y="1613059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72"/>
            <p:cNvSpPr txBox="1"/>
            <p:nvPr/>
          </p:nvSpPr>
          <p:spPr>
            <a:xfrm>
              <a:off x="31219" y="1639437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Automatic Training Data Generation</a:t>
              </a:r>
              <a:endParaRPr sz="1100"/>
            </a:p>
          </p:txBody>
        </p:sp>
      </p:grpSp>
      <p:grpSp>
        <p:nvGrpSpPr>
          <p:cNvPr id="1031" name="Google Shape;1031;p72"/>
          <p:cNvGrpSpPr/>
          <p:nvPr/>
        </p:nvGrpSpPr>
        <p:grpSpPr>
          <a:xfrm rot="-5400000">
            <a:off x="4359491" y="3046972"/>
            <a:ext cx="238725" cy="279225"/>
            <a:chOff x="1655958" y="1877237"/>
            <a:chExt cx="318300" cy="372300"/>
          </a:xfrm>
        </p:grpSpPr>
        <p:sp>
          <p:nvSpPr>
            <p:cNvPr id="1032" name="Google Shape;1032;p72"/>
            <p:cNvSpPr/>
            <p:nvPr/>
          </p:nvSpPr>
          <p:spPr>
            <a:xfrm>
              <a:off x="1655958" y="1877237"/>
              <a:ext cx="318300" cy="372300"/>
            </a:xfrm>
            <a:prstGeom prst="rightArrow">
              <a:avLst>
                <a:gd fmla="val 60000" name="adj1"/>
                <a:gd fmla="val 50000" name="adj2"/>
              </a:avLst>
            </a:prstGeom>
            <a:solidFill>
              <a:srgbClr val="EEC0A7"/>
            </a:solidFill>
            <a:ln>
              <a:noFill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72"/>
            <p:cNvSpPr txBox="1"/>
            <p:nvPr/>
          </p:nvSpPr>
          <p:spPr>
            <a:xfrm>
              <a:off x="1655958" y="1951687"/>
              <a:ext cx="222900" cy="223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Calibri"/>
                <a:buNone/>
              </a:pPr>
              <a:r>
                <a:t/>
              </a:r>
              <a:endParaRPr sz="1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1034" name="Google Shape;1034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5522" y="3305947"/>
            <a:ext cx="946625" cy="9941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35" name="Google Shape;1035;p72"/>
          <p:cNvGrpSpPr/>
          <p:nvPr/>
        </p:nvGrpSpPr>
        <p:grpSpPr>
          <a:xfrm>
            <a:off x="5444333" y="2015895"/>
            <a:ext cx="1359665" cy="909246"/>
            <a:chOff x="4841" y="1639286"/>
            <a:chExt cx="1500900" cy="900600"/>
          </a:xfrm>
        </p:grpSpPr>
        <p:sp>
          <p:nvSpPr>
            <p:cNvPr id="1036" name="Google Shape;1036;p72"/>
            <p:cNvSpPr/>
            <p:nvPr/>
          </p:nvSpPr>
          <p:spPr>
            <a:xfrm>
              <a:off x="4841" y="1639286"/>
              <a:ext cx="1500900" cy="900600"/>
            </a:xfrm>
            <a:prstGeom prst="roundRect">
              <a:avLst>
                <a:gd fmla="val 10000" name="adj"/>
              </a:avLst>
            </a:prstGeom>
            <a:solidFill>
              <a:srgbClr val="E38310"/>
            </a:solidFill>
            <a:ln cap="flat" cmpd="sng" w="158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68575" lIns="68575" spcFirstLastPara="1" rIns="68575" wrap="square" tIns="685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72"/>
            <p:cNvSpPr txBox="1"/>
            <p:nvPr/>
          </p:nvSpPr>
          <p:spPr>
            <a:xfrm>
              <a:off x="31219" y="1665664"/>
              <a:ext cx="1448400" cy="84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Calibri"/>
                <a:buNone/>
              </a:pP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Deep Learning</a:t>
              </a:r>
              <a:b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" sz="15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Data Cleaning</a:t>
              </a:r>
              <a:endParaRPr sz="1100"/>
            </a:p>
          </p:txBody>
        </p:sp>
      </p:grpSp>
      <p:sp>
        <p:nvSpPr>
          <p:cNvPr id="1038" name="Google Shape;1038;p72"/>
          <p:cNvSpPr txBox="1"/>
          <p:nvPr/>
        </p:nvSpPr>
        <p:spPr>
          <a:xfrm>
            <a:off x="2115552" y="1466334"/>
            <a:ext cx="884100" cy="3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AutoML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39" name="Google Shape;1039;p72"/>
          <p:cNvGrpSpPr/>
          <p:nvPr/>
        </p:nvGrpSpPr>
        <p:grpSpPr>
          <a:xfrm>
            <a:off x="2963485" y="1404479"/>
            <a:ext cx="661171" cy="580031"/>
            <a:chOff x="4234232" y="2148308"/>
            <a:chExt cx="1435768" cy="1296738"/>
          </a:xfrm>
        </p:grpSpPr>
        <p:pic>
          <p:nvPicPr>
            <p:cNvPr descr="Coronavirus Covid 19, Avoid Crowded Places, Prevent Health Pictogram,  Silhouette Style Icon Stock Vector - Illustration of prevention, isolated:  180055435" id="1040" name="Google Shape;1040;p72"/>
            <p:cNvPicPr preferRelativeResize="0"/>
            <p:nvPr/>
          </p:nvPicPr>
          <p:blipFill rotWithShape="1">
            <a:blip r:embed="rId4">
              <a:alphaModFix/>
            </a:blip>
            <a:srcRect b="0" l="0" r="0" t="9682"/>
            <a:stretch/>
          </p:blipFill>
          <p:spPr>
            <a:xfrm>
              <a:off x="4234232" y="2148308"/>
              <a:ext cx="1435768" cy="12967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1" name="Google Shape;1041;p72"/>
            <p:cNvSpPr/>
            <p:nvPr/>
          </p:nvSpPr>
          <p:spPr>
            <a:xfrm>
              <a:off x="4234232" y="2148310"/>
              <a:ext cx="387600" cy="32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People avatar standing together group silhouette Vector Image" id="1042" name="Google Shape;1042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58322" y="1781947"/>
            <a:ext cx="946625" cy="994173"/>
          </a:xfrm>
          <a:prstGeom prst="rect">
            <a:avLst/>
          </a:prstGeom>
          <a:noFill/>
          <a:ln>
            <a:noFill/>
          </a:ln>
        </p:spPr>
      </p:pic>
      <p:sp>
        <p:nvSpPr>
          <p:cNvPr id="1043" name="Google Shape;1043;p72"/>
          <p:cNvSpPr txBox="1"/>
          <p:nvPr/>
        </p:nvSpPr>
        <p:spPr>
          <a:xfrm>
            <a:off x="288676" y="1963399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4" name="Google Shape;1044;p72"/>
          <p:cNvSpPr txBox="1"/>
          <p:nvPr/>
        </p:nvSpPr>
        <p:spPr>
          <a:xfrm>
            <a:off x="330629" y="2411198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45" name="Google Shape;1045;p72"/>
          <p:cNvSpPr/>
          <p:nvPr/>
        </p:nvSpPr>
        <p:spPr>
          <a:xfrm>
            <a:off x="288675" y="2004899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72"/>
          <p:cNvSpPr/>
          <p:nvPr/>
        </p:nvSpPr>
        <p:spPr>
          <a:xfrm>
            <a:off x="516050" y="1275254"/>
            <a:ext cx="1159539" cy="647916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1M</a:t>
            </a:r>
          </a:p>
        </p:txBody>
      </p:sp>
      <p:sp>
        <p:nvSpPr>
          <p:cNvPr id="1047" name="Google Shape;1047;p72"/>
          <p:cNvSpPr txBox="1"/>
          <p:nvPr/>
        </p:nvSpPr>
        <p:spPr>
          <a:xfrm>
            <a:off x="2267200" y="2984275"/>
            <a:ext cx="13596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Learning</a:t>
            </a:r>
            <a:endParaRPr sz="1200"/>
          </a:p>
        </p:txBody>
      </p:sp>
      <p:sp>
        <p:nvSpPr>
          <p:cNvPr id="1048" name="Google Shape;1048;p72"/>
          <p:cNvSpPr txBox="1"/>
          <p:nvPr/>
        </p:nvSpPr>
        <p:spPr>
          <a:xfrm>
            <a:off x="7144599" y="2672625"/>
            <a:ext cx="1730400" cy="6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Scale-up pre-publish evaluation w. lower labeling needs</a:t>
            </a:r>
            <a:endParaRPr sz="1200"/>
          </a:p>
        </p:txBody>
      </p:sp>
      <p:sp>
        <p:nvSpPr>
          <p:cNvPr id="1049" name="Google Shape;1049;p72"/>
          <p:cNvSpPr txBox="1"/>
          <p:nvPr/>
        </p:nvSpPr>
        <p:spPr>
          <a:xfrm>
            <a:off x="4009816" y="4135620"/>
            <a:ext cx="1563000" cy="2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Benchmarking</a:t>
            </a:r>
            <a:endParaRPr sz="1200"/>
          </a:p>
        </p:txBody>
      </p:sp>
      <p:sp>
        <p:nvSpPr>
          <p:cNvPr id="1050" name="Google Shape;1050;p72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Building a Product Knowledge Extraction Pipeline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051" name="Google Shape;1051;p72"/>
          <p:cNvSpPr txBox="1"/>
          <p:nvPr/>
        </p:nvSpPr>
        <p:spPr>
          <a:xfrm>
            <a:off x="1980175" y="4338975"/>
            <a:ext cx="7489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: Auto-ML, Dist. supervision, Data cleaning 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6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Google Shape;1057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738" y="1386569"/>
            <a:ext cx="5480166" cy="3266664"/>
          </a:xfrm>
          <a:prstGeom prst="rect">
            <a:avLst/>
          </a:prstGeom>
          <a:noFill/>
          <a:ln>
            <a:noFill/>
          </a:ln>
        </p:spPr>
      </p:pic>
      <p:sp>
        <p:nvSpPr>
          <p:cNvPr id="1058" name="Google Shape;1058;p73"/>
          <p:cNvSpPr txBox="1"/>
          <p:nvPr/>
        </p:nvSpPr>
        <p:spPr>
          <a:xfrm>
            <a:off x="0" y="4814143"/>
            <a:ext cx="9171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Wang et al., Automatic validation of textual attribute values in eCommerce Catalog by learning with limited labeled data, KDD’20</a:t>
            </a:r>
            <a:endParaRPr sz="1100"/>
          </a:p>
        </p:txBody>
      </p:sp>
      <p:sp>
        <p:nvSpPr>
          <p:cNvPr id="1059" name="Google Shape;1059;p73"/>
          <p:cNvSpPr/>
          <p:nvPr/>
        </p:nvSpPr>
        <p:spPr>
          <a:xfrm>
            <a:off x="5355473" y="2543693"/>
            <a:ext cx="430200" cy="218400"/>
          </a:xfrm>
          <a:prstGeom prst="ellipse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0" name="Google Shape;1060;p73"/>
          <p:cNvSpPr txBox="1"/>
          <p:nvPr>
            <p:ph type="title"/>
          </p:nvPr>
        </p:nvSpPr>
        <p:spPr>
          <a:xfrm>
            <a:off x="859972" y="214952"/>
            <a:ext cx="82842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"/>
              <a:t>Transformer-Based Anomaly Detection</a:t>
            </a:r>
            <a:endParaRPr/>
          </a:p>
        </p:txBody>
      </p:sp>
      <p:pic>
        <p:nvPicPr>
          <p:cNvPr id="1061" name="Google Shape;1061;p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74"/>
          <p:cNvSpPr txBox="1"/>
          <p:nvPr>
            <p:ph type="title"/>
          </p:nvPr>
        </p:nvSpPr>
        <p:spPr>
          <a:xfrm>
            <a:off x="859972" y="214952"/>
            <a:ext cx="82842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"/>
              <a:t>Transformer-Based Anomaly Detection</a:t>
            </a:r>
            <a:endParaRPr/>
          </a:p>
        </p:txBody>
      </p:sp>
      <p:pic>
        <p:nvPicPr>
          <p:cNvPr id="1068" name="Google Shape;1068;p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0738" y="1386569"/>
            <a:ext cx="5480166" cy="3266664"/>
          </a:xfrm>
          <a:prstGeom prst="rect">
            <a:avLst/>
          </a:prstGeom>
          <a:noFill/>
          <a:ln>
            <a:noFill/>
          </a:ln>
        </p:spPr>
      </p:pic>
      <p:sp>
        <p:nvSpPr>
          <p:cNvPr id="1069" name="Google Shape;1069;p74"/>
          <p:cNvSpPr/>
          <p:nvPr/>
        </p:nvSpPr>
        <p:spPr>
          <a:xfrm>
            <a:off x="4704316" y="1533698"/>
            <a:ext cx="339600" cy="19500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74"/>
          <p:cNvSpPr/>
          <p:nvPr/>
        </p:nvSpPr>
        <p:spPr>
          <a:xfrm>
            <a:off x="5281115" y="1533698"/>
            <a:ext cx="799200" cy="19500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74"/>
          <p:cNvSpPr/>
          <p:nvPr/>
        </p:nvSpPr>
        <p:spPr>
          <a:xfrm>
            <a:off x="4700848" y="3814854"/>
            <a:ext cx="1410000" cy="131700"/>
          </a:xfrm>
          <a:prstGeom prst="rect">
            <a:avLst/>
          </a:prstGeom>
          <a:noFill/>
          <a:ln cap="flat" cmpd="sng" w="28575">
            <a:solidFill>
              <a:srgbClr val="C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74"/>
          <p:cNvSpPr/>
          <p:nvPr/>
        </p:nvSpPr>
        <p:spPr>
          <a:xfrm>
            <a:off x="6511921" y="2284407"/>
            <a:ext cx="1803600" cy="516000"/>
          </a:xfrm>
          <a:prstGeom prst="rect">
            <a:avLst/>
          </a:prstGeom>
          <a:noFill/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the flavor “Pink”?</a:t>
            </a:r>
            <a:endParaRPr sz="1100"/>
          </a:p>
        </p:txBody>
      </p:sp>
      <p:cxnSp>
        <p:nvCxnSpPr>
          <p:cNvPr id="1073" name="Google Shape;1073;p74"/>
          <p:cNvCxnSpPr>
            <a:stCxn id="1071" idx="3"/>
            <a:endCxn id="1072" idx="1"/>
          </p:cNvCxnSpPr>
          <p:nvPr/>
        </p:nvCxnSpPr>
        <p:spPr>
          <a:xfrm flipH="1" rot="10800000">
            <a:off x="6110848" y="2542404"/>
            <a:ext cx="401100" cy="1338300"/>
          </a:xfrm>
          <a:prstGeom prst="bentConnector3">
            <a:avLst>
              <a:gd fmla="val 50013" name="adj1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pic>
        <p:nvPicPr>
          <p:cNvPr id="1074" name="Google Shape;1074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15579" y="2284407"/>
            <a:ext cx="514350" cy="514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5" name="Google Shape;1075;p74"/>
          <p:cNvCxnSpPr/>
          <p:nvPr/>
        </p:nvCxnSpPr>
        <p:spPr>
          <a:xfrm flipH="1" rot="-5400000">
            <a:off x="5861381" y="1850029"/>
            <a:ext cx="896400" cy="458700"/>
          </a:xfrm>
          <a:prstGeom prst="bentConnector3">
            <a:avLst>
              <a:gd fmla="val 50000" name="adj1"/>
            </a:avLst>
          </a:prstGeom>
          <a:noFill/>
          <a:ln cap="flat" cmpd="sng" w="28575">
            <a:solidFill>
              <a:schemeClr val="accent1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1076" name="Google Shape;1076;p74"/>
          <p:cNvSpPr txBox="1"/>
          <p:nvPr/>
        </p:nvSpPr>
        <p:spPr>
          <a:xfrm>
            <a:off x="0" y="4814143"/>
            <a:ext cx="9171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Wang et al., Automatic validation of textual attribute values in eCommerce Catalog by learning with limited labeled data, KDD’20</a:t>
            </a:r>
            <a:endParaRPr sz="1100"/>
          </a:p>
        </p:txBody>
      </p:sp>
      <p:sp>
        <p:nvSpPr>
          <p:cNvPr id="1077" name="Google Shape;1077;p74"/>
          <p:cNvSpPr/>
          <p:nvPr/>
        </p:nvSpPr>
        <p:spPr>
          <a:xfrm>
            <a:off x="5355473" y="2543693"/>
            <a:ext cx="430200" cy="218400"/>
          </a:xfrm>
          <a:prstGeom prst="ellipse">
            <a:avLst/>
          </a:prstGeom>
          <a:noFill/>
          <a:ln cap="flat" cmpd="sng" w="28575">
            <a:solidFill>
              <a:srgbClr val="0070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8" name="Google Shape;1078;p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4" name="Google Shape;1084;p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5385" y="1386205"/>
            <a:ext cx="5869642" cy="2934822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75"/>
          <p:cNvSpPr txBox="1"/>
          <p:nvPr/>
        </p:nvSpPr>
        <p:spPr>
          <a:xfrm>
            <a:off x="0" y="4814143"/>
            <a:ext cx="9171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Wang et al., Automatic validation of textual attribute values in eCommerce Catalog by learning with limited labeled data, KDD’20</a:t>
            </a:r>
            <a:endParaRPr sz="1100"/>
          </a:p>
        </p:txBody>
      </p:sp>
      <p:sp>
        <p:nvSpPr>
          <p:cNvPr id="1086" name="Google Shape;1086;p75"/>
          <p:cNvSpPr txBox="1"/>
          <p:nvPr>
            <p:ph type="title"/>
          </p:nvPr>
        </p:nvSpPr>
        <p:spPr>
          <a:xfrm>
            <a:off x="859972" y="214952"/>
            <a:ext cx="82842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"/>
              <a:t>Transformer-Based Anomaly Detection</a:t>
            </a:r>
            <a:endParaRPr/>
          </a:p>
        </p:txBody>
      </p:sp>
      <p:pic>
        <p:nvPicPr>
          <p:cNvPr id="1087" name="Google Shape;1087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1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latin typeface="Optimistic Display"/>
                <a:ea typeface="Optimistic Display"/>
                <a:cs typeface="Optimistic Display"/>
                <a:sym typeface="Optimistic Display"/>
              </a:rPr>
              <a:t>About Me (2): My Research Philosophy</a:t>
            </a:r>
            <a:endParaRPr b="1" sz="3200"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241" name="Google Shape;241;p31"/>
          <p:cNvPicPr preferRelativeResize="0"/>
          <p:nvPr/>
        </p:nvPicPr>
        <p:blipFill rotWithShape="1">
          <a:blip r:embed="rId3">
            <a:alphaModFix/>
          </a:blip>
          <a:srcRect b="0" l="14830" r="13664" t="0"/>
          <a:stretch/>
        </p:blipFill>
        <p:spPr>
          <a:xfrm>
            <a:off x="1906375" y="1070425"/>
            <a:ext cx="5464249" cy="3820901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1"/>
          <p:cNvSpPr txBox="1"/>
          <p:nvPr/>
        </p:nvSpPr>
        <p:spPr>
          <a:xfrm>
            <a:off x="0" y="3124200"/>
            <a:ext cx="22389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Roofshots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Deliver incrementally and make production impacts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7370625" y="1037174"/>
            <a:ext cx="17733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Moonshots</a:t>
            </a:r>
            <a:r>
              <a:rPr lang="en" sz="18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Strive to apply and invent the state-of-the-art​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2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76"/>
          <p:cNvSpPr txBox="1"/>
          <p:nvPr/>
        </p:nvSpPr>
        <p:spPr>
          <a:xfrm>
            <a:off x="0" y="4814143"/>
            <a:ext cx="91716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Wang et al., Automatic validation of textual attribute values in eCommerce Catalog by learning with limited labeled data, KDD’20</a:t>
            </a:r>
            <a:endParaRPr sz="1100"/>
          </a:p>
        </p:txBody>
      </p:sp>
      <p:pic>
        <p:nvPicPr>
          <p:cNvPr id="1094" name="Google Shape;1094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5385" y="1386205"/>
            <a:ext cx="5869642" cy="2934822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76"/>
          <p:cNvSpPr/>
          <p:nvPr/>
        </p:nvSpPr>
        <p:spPr>
          <a:xfrm>
            <a:off x="2288866" y="3819687"/>
            <a:ext cx="5174400" cy="474600"/>
          </a:xfrm>
          <a:prstGeom prst="frame">
            <a:avLst>
              <a:gd fmla="val 12500" name="adj1"/>
            </a:avLst>
          </a:prstGeom>
          <a:solidFill>
            <a:srgbClr val="FFFF00"/>
          </a:solidFill>
          <a:ln cap="flat" cmpd="sng" w="158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6" name="Google Shape;1096;p76"/>
          <p:cNvSpPr/>
          <p:nvPr/>
        </p:nvSpPr>
        <p:spPr>
          <a:xfrm>
            <a:off x="4919530" y="4381537"/>
            <a:ext cx="2822100" cy="663300"/>
          </a:xfrm>
          <a:prstGeom prst="wedgeRectCallout">
            <a:avLst>
              <a:gd fmla="val -45192" name="adj1"/>
              <a:gd fmla="val -83263" name="adj2"/>
            </a:avLst>
          </a:prstGeom>
          <a:solidFill>
            <a:srgbClr val="C00000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Category as input for model training</a:t>
            </a:r>
            <a:endParaRPr sz="1100"/>
          </a:p>
        </p:txBody>
      </p:sp>
      <p:sp>
        <p:nvSpPr>
          <p:cNvPr id="1097" name="Google Shape;1097;p76"/>
          <p:cNvSpPr txBox="1"/>
          <p:nvPr>
            <p:ph type="title"/>
          </p:nvPr>
        </p:nvSpPr>
        <p:spPr>
          <a:xfrm>
            <a:off x="859972" y="214952"/>
            <a:ext cx="82842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"/>
              <a:t>Transformer-Based Anomaly Detection</a:t>
            </a:r>
            <a:endParaRPr/>
          </a:p>
        </p:txBody>
      </p:sp>
      <p:pic>
        <p:nvPicPr>
          <p:cNvPr id="1098" name="Google Shape;1098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77"/>
          <p:cNvSpPr txBox="1"/>
          <p:nvPr>
            <p:ph idx="1" type="body"/>
          </p:nvPr>
        </p:nvSpPr>
        <p:spPr>
          <a:xfrm>
            <a:off x="937381" y="1395524"/>
            <a:ext cx="7483500" cy="3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152400" lvl="0" marL="63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en" sz="2400"/>
              <a:t>Identify </a:t>
            </a:r>
            <a:r>
              <a:rPr b="1" lang="en" sz="2400"/>
              <a:t>1.77MM</a:t>
            </a:r>
            <a:r>
              <a:rPr lang="en" sz="2400"/>
              <a:t> incorrect values for Flavor and Scent for Consumables with </a:t>
            </a:r>
            <a:r>
              <a:rPr b="1" lang="en" sz="2400"/>
              <a:t>90% precision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100"/>
          </a:p>
          <a:p>
            <a:pPr indent="0" lvl="2" marL="20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100"/>
              <a:buFont typeface="Noto Sans Symbols"/>
              <a:buNone/>
            </a:pPr>
            <a:r>
              <a:t/>
            </a:r>
            <a:endParaRPr sz="2100"/>
          </a:p>
          <a:p>
            <a:pPr indent="0" lvl="2" marL="20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100"/>
              <a:buFont typeface="Noto Sans Symbols"/>
              <a:buNone/>
            </a:pPr>
            <a:r>
              <a:t/>
            </a:r>
            <a:endParaRPr sz="2100"/>
          </a:p>
          <a:p>
            <a:pPr indent="0" lvl="2" marL="20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100"/>
              <a:buFont typeface="Noto Sans Symbols"/>
              <a:buNone/>
            </a:pPr>
            <a:r>
              <a:t/>
            </a:r>
            <a:endParaRPr sz="2100"/>
          </a:p>
          <a:p>
            <a:pPr indent="0" lvl="0" marL="635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0" lvl="1" marL="2921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300"/>
              <a:buFont typeface="Noto Sans Symbols"/>
              <a:buNone/>
            </a:pPr>
            <a:r>
              <a:t/>
            </a:r>
            <a:endParaRPr sz="2300"/>
          </a:p>
        </p:txBody>
      </p:sp>
      <p:graphicFrame>
        <p:nvGraphicFramePr>
          <p:cNvPr id="1105" name="Google Shape;1105;p77"/>
          <p:cNvGraphicFramePr/>
          <p:nvPr/>
        </p:nvGraphicFramePr>
        <p:xfrm>
          <a:off x="211015" y="207990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{C97A5A97-8E28-4526-8393-4210DC0F2FCA}</a:tableStyleId>
              </a:tblPr>
              <a:tblGrid>
                <a:gridCol w="5537650"/>
                <a:gridCol w="835025"/>
                <a:gridCol w="2352825"/>
              </a:tblGrid>
              <a:tr h="4177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cap="none" strike="noStrike"/>
                        <a:t>Product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cap="none" strike="noStrike"/>
                        <a:t>Attr</a:t>
                      </a:r>
                      <a:endParaRPr sz="1800" u="none" cap="none" strike="noStrike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u="none" cap="none" strike="noStrike"/>
                        <a:t>Value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  <a:tr h="3142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Love of Candy Bulk Candy - Pink Mint Chocolate Lentils - 6lb Bag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Flavor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Pink</a:t>
                      </a:r>
                      <a:endParaRPr sz="1100"/>
                    </a:p>
                  </a:txBody>
                  <a:tcPr marT="34300" marB="34300" marR="68600" marL="68600" anchor="ctr"/>
                </a:tc>
              </a:tr>
              <a:tr h="41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Scott's Cakes Dark Chocolate Fruit &amp; Nut Cream Filling Candies with Burgandy Foils in a 1 Pound Snowflake Box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Flavor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lb. snowflake box</a:t>
                      </a:r>
                      <a:endParaRPr sz="1800" u="none" cap="none" strike="noStrike"/>
                    </a:p>
                  </a:txBody>
                  <a:tcPr marT="34300" marB="34300" marR="68600" marL="68600" anchor="ctr"/>
                </a:tc>
              </a:tr>
              <a:tr h="41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Lucky Baby - Baby Blanket Envelope Swaddle Winter Wrap Coral Fleece Newborn Blanket Sleeper Infant Stroller Wrap Toddlers Baby Sleeping Bag (color 1)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Flavor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color 1</a:t>
                      </a:r>
                      <a:endParaRPr sz="1800" u="none" cap="none" strike="noStrike"/>
                    </a:p>
                  </a:txBody>
                  <a:tcPr marT="34300" marB="34300" marR="68600" marL="68600" anchor="ctr"/>
                </a:tc>
              </a:tr>
              <a:tr h="4177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ASUTRA Himalayan Sea Salt Body Scrub Exfoliator + Body Brush (Vitamin C), 12 oz | Ultra Hydrating, Gentle, Moisturizing | All Natural &amp; Organic Jojoba, Sweet Almond, Argan Oils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Scent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vitamin c body scrub - 12oz &amp; body brush</a:t>
                      </a:r>
                      <a:endParaRPr sz="1800" u="none" cap="none" strike="noStrike"/>
                    </a:p>
                  </a:txBody>
                  <a:tcPr marT="34300" marB="34300" marR="68600" marL="68600" anchor="ctr"/>
                </a:tc>
              </a:tr>
              <a:tr h="3438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Calibri"/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Folgers Simply Smooth Ground Coffee, 2 Count (Medium Roast), 31.1 Ounce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Scent</a:t>
                      </a:r>
                      <a:endParaRPr sz="1100"/>
                    </a:p>
                  </a:txBody>
                  <a:tcPr marT="34300" marB="34300" marR="68600" marL="6860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" sz="1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2Packages (Breakfast Blend, 31.1 oz)</a:t>
                      </a:r>
                      <a:endParaRPr sz="1800" u="none" cap="none" strike="noStrike"/>
                    </a:p>
                  </a:txBody>
                  <a:tcPr marT="34300" marB="34300" marR="68600" marL="68600" anchor="ctr"/>
                </a:tc>
              </a:tr>
            </a:tbl>
          </a:graphicData>
        </a:graphic>
      </p:graphicFrame>
      <p:sp>
        <p:nvSpPr>
          <p:cNvPr id="1106" name="Google Shape;1106;p77"/>
          <p:cNvSpPr txBox="1"/>
          <p:nvPr>
            <p:ph type="title"/>
          </p:nvPr>
        </p:nvSpPr>
        <p:spPr>
          <a:xfrm>
            <a:off x="859972" y="214952"/>
            <a:ext cx="8284200" cy="10881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</a:pPr>
            <a:r>
              <a:rPr lang="en"/>
              <a:t>Transformer-Based Anomaly Detection</a:t>
            </a:r>
            <a:endParaRPr/>
          </a:p>
        </p:txBody>
      </p:sp>
      <p:pic>
        <p:nvPicPr>
          <p:cNvPr id="1107" name="Google Shape;1107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88660" y="168751"/>
            <a:ext cx="1056668" cy="5811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Google Shape;1112;p78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3" name="Google Shape;1113;p78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78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15" name="Google Shape;111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86676" y="2339290"/>
            <a:ext cx="1026752" cy="12491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6" name="Google Shape;1116;p78"/>
          <p:cNvGrpSpPr/>
          <p:nvPr/>
        </p:nvGrpSpPr>
        <p:grpSpPr>
          <a:xfrm>
            <a:off x="5613428" y="2559901"/>
            <a:ext cx="2911538" cy="403957"/>
            <a:chOff x="6570170" y="3616401"/>
            <a:chExt cx="3882051" cy="538609"/>
          </a:xfrm>
        </p:grpSpPr>
        <p:cxnSp>
          <p:nvCxnSpPr>
            <p:cNvPr id="1117" name="Google Shape;1117;p78"/>
            <p:cNvCxnSpPr>
              <a:stCxn id="1115" idx="3"/>
            </p:cNvCxnSpPr>
            <p:nvPr/>
          </p:nvCxnSpPr>
          <p:spPr>
            <a:xfrm>
              <a:off x="6570170" y="4155010"/>
              <a:ext cx="3687600" cy="0"/>
            </a:xfrm>
            <a:prstGeom prst="straightConnector1">
              <a:avLst/>
            </a:prstGeom>
            <a:noFill/>
            <a:ln cap="flat" cmpd="sng" w="5715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118" name="Google Shape;1118;p78"/>
            <p:cNvSpPr txBox="1"/>
            <p:nvPr/>
          </p:nvSpPr>
          <p:spPr>
            <a:xfrm>
              <a:off x="7170821" y="3616401"/>
              <a:ext cx="32814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Thousands of attributes</a:t>
              </a:r>
              <a:endParaRPr sz="1100"/>
            </a:p>
          </p:txBody>
        </p:sp>
      </p:grpSp>
      <p:grpSp>
        <p:nvGrpSpPr>
          <p:cNvPr id="1119" name="Google Shape;1119;p78"/>
          <p:cNvGrpSpPr/>
          <p:nvPr/>
        </p:nvGrpSpPr>
        <p:grpSpPr>
          <a:xfrm>
            <a:off x="5100052" y="1259515"/>
            <a:ext cx="2533921" cy="1079775"/>
            <a:chOff x="5885669" y="1882553"/>
            <a:chExt cx="3378562" cy="1439700"/>
          </a:xfrm>
        </p:grpSpPr>
        <p:cxnSp>
          <p:nvCxnSpPr>
            <p:cNvPr id="1120" name="Google Shape;1120;p78"/>
            <p:cNvCxnSpPr>
              <a:stCxn id="1115" idx="0"/>
            </p:cNvCxnSpPr>
            <p:nvPr/>
          </p:nvCxnSpPr>
          <p:spPr>
            <a:xfrm rot="10800000">
              <a:off x="5885669" y="1882553"/>
              <a:ext cx="0" cy="1439700"/>
            </a:xfrm>
            <a:prstGeom prst="straightConnector1">
              <a:avLst/>
            </a:prstGeom>
            <a:noFill/>
            <a:ln cap="flat" cmpd="sng" w="5715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121" name="Google Shape;1121;p78"/>
            <p:cNvSpPr txBox="1"/>
            <p:nvPr/>
          </p:nvSpPr>
          <p:spPr>
            <a:xfrm>
              <a:off x="6041331" y="1930063"/>
              <a:ext cx="3222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Millions of categories</a:t>
              </a:r>
              <a:endParaRPr sz="1100"/>
            </a:p>
          </p:txBody>
        </p:sp>
      </p:grpSp>
      <p:grpSp>
        <p:nvGrpSpPr>
          <p:cNvPr id="1122" name="Google Shape;1122;p78"/>
          <p:cNvGrpSpPr/>
          <p:nvPr/>
        </p:nvGrpSpPr>
        <p:grpSpPr>
          <a:xfrm>
            <a:off x="987401" y="3588425"/>
            <a:ext cx="3599275" cy="938700"/>
            <a:chOff x="402134" y="4987767"/>
            <a:chExt cx="4799034" cy="1251600"/>
          </a:xfrm>
        </p:grpSpPr>
        <p:cxnSp>
          <p:nvCxnSpPr>
            <p:cNvPr id="1123" name="Google Shape;1123;p78"/>
            <p:cNvCxnSpPr/>
            <p:nvPr/>
          </p:nvCxnSpPr>
          <p:spPr>
            <a:xfrm flipH="1">
              <a:off x="3066068" y="4987767"/>
              <a:ext cx="2135100" cy="1251600"/>
            </a:xfrm>
            <a:prstGeom prst="straightConnector1">
              <a:avLst/>
            </a:prstGeom>
            <a:noFill/>
            <a:ln cap="flat" cmpd="sng" w="57150">
              <a:solidFill>
                <a:schemeClr val="accent1"/>
              </a:solidFill>
              <a:prstDash val="solid"/>
              <a:round/>
              <a:headEnd len="sm" w="sm" type="none"/>
              <a:tailEnd len="med" w="med" type="triangle"/>
            </a:ln>
          </p:spPr>
        </p:cxnSp>
        <p:sp>
          <p:nvSpPr>
            <p:cNvPr id="1124" name="Google Shape;1124;p78"/>
            <p:cNvSpPr txBox="1"/>
            <p:nvPr/>
          </p:nvSpPr>
          <p:spPr>
            <a:xfrm>
              <a:off x="402134" y="5502794"/>
              <a:ext cx="3555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4275" lIns="68575" spcFirstLastPara="1" rIns="68575" wrap="square" tIns="34275">
              <a:sp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Hundreds of languages</a:t>
              </a:r>
              <a:endParaRPr sz="1100"/>
            </a:p>
          </p:txBody>
        </p:sp>
      </p:grpSp>
      <p:sp>
        <p:nvSpPr>
          <p:cNvPr id="1125" name="Google Shape;1125;p78"/>
          <p:cNvSpPr txBox="1"/>
          <p:nvPr/>
        </p:nvSpPr>
        <p:spPr>
          <a:xfrm>
            <a:off x="4244900" y="4034175"/>
            <a:ext cx="3961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: One-size-fits-all models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26" name="Google Shape;1126;p78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sp>
        <p:nvSpPr>
          <p:cNvPr id="1127" name="Google Shape;1127;p78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Product Knowledge Extraction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128" name="Google Shape;1128;p78"/>
          <p:cNvSpPr/>
          <p:nvPr/>
        </p:nvSpPr>
        <p:spPr>
          <a:xfrm>
            <a:off x="278225" y="4640761"/>
            <a:ext cx="874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1A1A1A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4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Yan et al., AdaTag: Multi-Attribute Value Extraction from Product Profiles with Adaptive Decoding, ACL 2021.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p79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grpSp>
        <p:nvGrpSpPr>
          <p:cNvPr id="1134" name="Google Shape;1134;p79"/>
          <p:cNvGrpSpPr/>
          <p:nvPr/>
        </p:nvGrpSpPr>
        <p:grpSpPr>
          <a:xfrm>
            <a:off x="421798" y="1496670"/>
            <a:ext cx="2615625" cy="1457775"/>
            <a:chOff x="663997" y="1843152"/>
            <a:chExt cx="3487500" cy="1943700"/>
          </a:xfrm>
        </p:grpSpPr>
        <p:grpSp>
          <p:nvGrpSpPr>
            <p:cNvPr id="1135" name="Google Shape;1135;p79"/>
            <p:cNvGrpSpPr/>
            <p:nvPr/>
          </p:nvGrpSpPr>
          <p:grpSpPr>
            <a:xfrm>
              <a:off x="663997" y="1843152"/>
              <a:ext cx="3487500" cy="1943700"/>
              <a:chOff x="3902149" y="1838030"/>
              <a:chExt cx="3487500" cy="1943700"/>
            </a:xfrm>
          </p:grpSpPr>
          <p:sp>
            <p:nvSpPr>
              <p:cNvPr id="1136" name="Google Shape;1136;p79"/>
              <p:cNvSpPr/>
              <p:nvPr/>
            </p:nvSpPr>
            <p:spPr>
              <a:xfrm>
                <a:off x="3902149" y="1838030"/>
                <a:ext cx="3487500" cy="1943700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A65F0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37" name="Google Shape;1137;p79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719477" y="1871408"/>
                <a:ext cx="1822684" cy="11864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38" name="Google Shape;1138;p79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5087" y="3137815"/>
              <a:ext cx="2990850" cy="5742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9" name="Google Shape;1139;p79"/>
            <p:cNvSpPr/>
            <p:nvPr/>
          </p:nvSpPr>
          <p:spPr>
            <a:xfrm>
              <a:off x="3297541" y="3096401"/>
              <a:ext cx="572700" cy="2208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0" name="Google Shape;1140;p79"/>
          <p:cNvGrpSpPr/>
          <p:nvPr/>
        </p:nvGrpSpPr>
        <p:grpSpPr>
          <a:xfrm>
            <a:off x="3209630" y="1496670"/>
            <a:ext cx="2615625" cy="1457775"/>
            <a:chOff x="4381107" y="1843152"/>
            <a:chExt cx="3487500" cy="1943700"/>
          </a:xfrm>
        </p:grpSpPr>
        <p:sp>
          <p:nvSpPr>
            <p:cNvPr id="1141" name="Google Shape;1141;p79"/>
            <p:cNvSpPr/>
            <p:nvPr/>
          </p:nvSpPr>
          <p:spPr>
            <a:xfrm>
              <a:off x="4381107" y="1843152"/>
              <a:ext cx="3487500" cy="1943700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A65F0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2" name="Google Shape;1142;p7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50297" y="1875051"/>
              <a:ext cx="1441190" cy="1399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3" name="Google Shape;1143;p79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50729" y="3317063"/>
              <a:ext cx="3135276" cy="394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4" name="Google Shape;1144;p79"/>
            <p:cNvSpPr/>
            <p:nvPr/>
          </p:nvSpPr>
          <p:spPr>
            <a:xfrm>
              <a:off x="4483830" y="3528792"/>
              <a:ext cx="1502400" cy="1953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45" name="Google Shape;1145;p79"/>
          <p:cNvGrpSpPr/>
          <p:nvPr/>
        </p:nvGrpSpPr>
        <p:grpSpPr>
          <a:xfrm>
            <a:off x="5997463" y="1496670"/>
            <a:ext cx="2615625" cy="1457775"/>
            <a:chOff x="8098217" y="1843152"/>
            <a:chExt cx="3487500" cy="1943700"/>
          </a:xfrm>
        </p:grpSpPr>
        <p:sp>
          <p:nvSpPr>
            <p:cNvPr id="1146" name="Google Shape;1146;p79"/>
            <p:cNvSpPr/>
            <p:nvPr/>
          </p:nvSpPr>
          <p:spPr>
            <a:xfrm>
              <a:off x="8098217" y="1843152"/>
              <a:ext cx="3487500" cy="1943700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A65F0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47" name="Google Shape;1147;p79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>
              <a:off x="9466220" y="1883181"/>
              <a:ext cx="751473" cy="1304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48" name="Google Shape;1148;p79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561840" y="3187737"/>
              <a:ext cx="2560231" cy="53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9" name="Google Shape;1149;p79"/>
            <p:cNvSpPr/>
            <p:nvPr/>
          </p:nvSpPr>
          <p:spPr>
            <a:xfrm>
              <a:off x="9995040" y="3348622"/>
              <a:ext cx="656400" cy="2013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50" name="Google Shape;1150;p79"/>
          <p:cNvSpPr/>
          <p:nvPr/>
        </p:nvSpPr>
        <p:spPr>
          <a:xfrm>
            <a:off x="1580801" y="1122925"/>
            <a:ext cx="633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1. Train a single model?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Train/Test Distribution shift -&gt; Invalid predictions</a:t>
            </a:r>
            <a:endParaRPr sz="11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80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grpSp>
        <p:nvGrpSpPr>
          <p:cNvPr id="1156" name="Google Shape;1156;p80"/>
          <p:cNvGrpSpPr/>
          <p:nvPr/>
        </p:nvGrpSpPr>
        <p:grpSpPr>
          <a:xfrm>
            <a:off x="421798" y="1496670"/>
            <a:ext cx="2615625" cy="1457775"/>
            <a:chOff x="663997" y="1843152"/>
            <a:chExt cx="3487500" cy="1943700"/>
          </a:xfrm>
        </p:grpSpPr>
        <p:grpSp>
          <p:nvGrpSpPr>
            <p:cNvPr id="1157" name="Google Shape;1157;p80"/>
            <p:cNvGrpSpPr/>
            <p:nvPr/>
          </p:nvGrpSpPr>
          <p:grpSpPr>
            <a:xfrm>
              <a:off x="663997" y="1843152"/>
              <a:ext cx="3487500" cy="1943700"/>
              <a:chOff x="3902149" y="1838030"/>
              <a:chExt cx="3487500" cy="1943700"/>
            </a:xfrm>
          </p:grpSpPr>
          <p:sp>
            <p:nvSpPr>
              <p:cNvPr id="1158" name="Google Shape;1158;p80"/>
              <p:cNvSpPr/>
              <p:nvPr/>
            </p:nvSpPr>
            <p:spPr>
              <a:xfrm>
                <a:off x="3902149" y="1838030"/>
                <a:ext cx="3487500" cy="1943700"/>
              </a:xfrm>
              <a:prstGeom prst="rect">
                <a:avLst/>
              </a:prstGeom>
              <a:solidFill>
                <a:schemeClr val="lt1"/>
              </a:solidFill>
              <a:ln cap="flat" cmpd="sng" w="15875">
                <a:solidFill>
                  <a:srgbClr val="A65F0D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34275" lIns="68575" spcFirstLastPara="1" rIns="68575" wrap="square" tIns="34275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159" name="Google Shape;1159;p80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719477" y="1871408"/>
                <a:ext cx="1822684" cy="1186492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160" name="Google Shape;1160;p80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75087" y="3137815"/>
              <a:ext cx="2990850" cy="5742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1" name="Google Shape;1161;p80"/>
            <p:cNvSpPr/>
            <p:nvPr/>
          </p:nvSpPr>
          <p:spPr>
            <a:xfrm>
              <a:off x="3297541" y="3096401"/>
              <a:ext cx="572700" cy="2208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2" name="Google Shape;1162;p80"/>
          <p:cNvGrpSpPr/>
          <p:nvPr/>
        </p:nvGrpSpPr>
        <p:grpSpPr>
          <a:xfrm>
            <a:off x="3209630" y="1496670"/>
            <a:ext cx="2615625" cy="1457775"/>
            <a:chOff x="4381107" y="1843152"/>
            <a:chExt cx="3487500" cy="1943700"/>
          </a:xfrm>
        </p:grpSpPr>
        <p:sp>
          <p:nvSpPr>
            <p:cNvPr id="1163" name="Google Shape;1163;p80"/>
            <p:cNvSpPr/>
            <p:nvPr/>
          </p:nvSpPr>
          <p:spPr>
            <a:xfrm>
              <a:off x="4381107" y="1843152"/>
              <a:ext cx="3487500" cy="1943700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A65F0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64" name="Google Shape;1164;p80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350297" y="1875051"/>
              <a:ext cx="1441190" cy="139961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65" name="Google Shape;1165;p80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4550729" y="3317063"/>
              <a:ext cx="3135276" cy="394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66" name="Google Shape;1166;p80"/>
            <p:cNvSpPr/>
            <p:nvPr/>
          </p:nvSpPr>
          <p:spPr>
            <a:xfrm>
              <a:off x="4483830" y="3528792"/>
              <a:ext cx="1502400" cy="1953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67" name="Google Shape;1167;p80"/>
          <p:cNvGrpSpPr/>
          <p:nvPr/>
        </p:nvGrpSpPr>
        <p:grpSpPr>
          <a:xfrm>
            <a:off x="5997463" y="1496670"/>
            <a:ext cx="2615625" cy="1457775"/>
            <a:chOff x="8098217" y="1843152"/>
            <a:chExt cx="3487500" cy="1943700"/>
          </a:xfrm>
        </p:grpSpPr>
        <p:sp>
          <p:nvSpPr>
            <p:cNvPr id="1168" name="Google Shape;1168;p80"/>
            <p:cNvSpPr/>
            <p:nvPr/>
          </p:nvSpPr>
          <p:spPr>
            <a:xfrm>
              <a:off x="8098217" y="1843152"/>
              <a:ext cx="3487500" cy="1943700"/>
            </a:xfrm>
            <a:prstGeom prst="rect">
              <a:avLst/>
            </a:prstGeom>
            <a:solidFill>
              <a:schemeClr val="lt1"/>
            </a:solidFill>
            <a:ln cap="flat" cmpd="sng" w="15875">
              <a:solidFill>
                <a:srgbClr val="A65F0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69" name="Google Shape;1169;p80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 flipH="1">
              <a:off x="9466220" y="1883181"/>
              <a:ext cx="751473" cy="13045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70" name="Google Shape;1170;p80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8561840" y="3187737"/>
              <a:ext cx="2560231" cy="5362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1" name="Google Shape;1171;p80"/>
            <p:cNvSpPr/>
            <p:nvPr/>
          </p:nvSpPr>
          <p:spPr>
            <a:xfrm>
              <a:off x="9995040" y="3348622"/>
              <a:ext cx="656400" cy="201300"/>
            </a:xfrm>
            <a:prstGeom prst="rect">
              <a:avLst/>
            </a:prstGeom>
            <a:solidFill>
              <a:srgbClr val="FFFF00">
                <a:alpha val="49800"/>
              </a:srgbClr>
            </a:solidFill>
            <a:ln cap="flat" cmpd="sng" w="15875">
              <a:solidFill>
                <a:srgbClr val="FFFF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34275" lIns="68575" spcFirstLastPara="1" rIns="68575" wrap="square" tIns="34275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2" name="Google Shape;1172;p80"/>
          <p:cNvSpPr/>
          <p:nvPr/>
        </p:nvSpPr>
        <p:spPr>
          <a:xfrm>
            <a:off x="1580801" y="1122925"/>
            <a:ext cx="6331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1. Train a single model?</a:t>
            </a: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i="1"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Train/Test Distribution shift -&gt; Invalid predictions</a:t>
            </a:r>
            <a:endParaRPr sz="1100"/>
          </a:p>
        </p:txBody>
      </p:sp>
      <p:sp>
        <p:nvSpPr>
          <p:cNvPr id="1173" name="Google Shape;1173;p80"/>
          <p:cNvSpPr/>
          <p:nvPr/>
        </p:nvSpPr>
        <p:spPr>
          <a:xfrm>
            <a:off x="1160966" y="3597374"/>
            <a:ext cx="30702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Store/orchestrate 100K+ OpenTag models</a:t>
            </a:r>
            <a:endParaRPr sz="1100"/>
          </a:p>
        </p:txBody>
      </p:sp>
      <p:pic>
        <p:nvPicPr>
          <p:cNvPr id="1174" name="Google Shape;1174;p8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68944" y="3891651"/>
            <a:ext cx="4205865" cy="855634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80"/>
          <p:cNvSpPr/>
          <p:nvPr/>
        </p:nvSpPr>
        <p:spPr>
          <a:xfrm>
            <a:off x="2515977" y="3307825"/>
            <a:ext cx="41457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Option 2. Train a model for each category?</a:t>
            </a:r>
            <a:endParaRPr sz="1100"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6" name="Google Shape;1176;p80"/>
          <p:cNvSpPr/>
          <p:nvPr/>
        </p:nvSpPr>
        <p:spPr>
          <a:xfrm>
            <a:off x="5241245" y="3857449"/>
            <a:ext cx="1329900" cy="4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Most categories are very sparse</a:t>
            </a:r>
            <a:endParaRPr sz="1100"/>
          </a:p>
        </p:txBody>
      </p:sp>
      <p:pic>
        <p:nvPicPr>
          <p:cNvPr id="1177" name="Google Shape;1177;p8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575942" y="3545571"/>
            <a:ext cx="1844887" cy="1197473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80"/>
          <p:cNvSpPr/>
          <p:nvPr/>
        </p:nvSpPr>
        <p:spPr>
          <a:xfrm>
            <a:off x="278225" y="4857553"/>
            <a:ext cx="874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1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2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8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184" name="Google Shape;1184;p81"/>
          <p:cNvSpPr/>
          <p:nvPr/>
        </p:nvSpPr>
        <p:spPr>
          <a:xfrm>
            <a:off x="278225" y="4857553"/>
            <a:ext cx="874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100"/>
          </a:p>
        </p:txBody>
      </p:sp>
      <p:sp>
        <p:nvSpPr>
          <p:cNvPr id="1185" name="Google Shape;1185;p81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6" name="Google Shape;1186;p81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7" name="Google Shape;1187;p81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88" name="Google Shape;1188;p81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pic>
        <p:nvPicPr>
          <p:cNvPr id="1189" name="Google Shape;1189;p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9850" y="1188414"/>
            <a:ext cx="6482065" cy="3360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p82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195" name="Google Shape;1195;p82"/>
          <p:cNvSpPr/>
          <p:nvPr/>
        </p:nvSpPr>
        <p:spPr>
          <a:xfrm>
            <a:off x="278225" y="4857553"/>
            <a:ext cx="874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100"/>
          </a:p>
        </p:txBody>
      </p:sp>
      <p:sp>
        <p:nvSpPr>
          <p:cNvPr id="1196" name="Google Shape;1196;p82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82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8" name="Google Shape;1198;p82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9" name="Google Shape;1199;p82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pic>
        <p:nvPicPr>
          <p:cNvPr id="1200" name="Google Shape;1200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9850" y="1188414"/>
            <a:ext cx="6482065" cy="3360391"/>
          </a:xfrm>
          <a:prstGeom prst="rect">
            <a:avLst/>
          </a:prstGeom>
          <a:noFill/>
          <a:ln>
            <a:noFill/>
          </a:ln>
        </p:spPr>
      </p:pic>
      <p:sp>
        <p:nvSpPr>
          <p:cNvPr id="1201" name="Google Shape;1201;p82"/>
          <p:cNvSpPr/>
          <p:nvPr/>
        </p:nvSpPr>
        <p:spPr>
          <a:xfrm>
            <a:off x="2981430" y="2581202"/>
            <a:ext cx="3867600" cy="948900"/>
          </a:xfrm>
          <a:prstGeom prst="frame">
            <a:avLst>
              <a:gd fmla="val 12500" name="adj1"/>
            </a:avLst>
          </a:prstGeom>
          <a:solidFill>
            <a:srgbClr val="FFFF00"/>
          </a:solidFill>
          <a:ln cap="flat" cmpd="sng" w="158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2" name="Google Shape;1202;p82"/>
          <p:cNvSpPr/>
          <p:nvPr/>
        </p:nvSpPr>
        <p:spPr>
          <a:xfrm>
            <a:off x="6315425" y="3620200"/>
            <a:ext cx="2822100" cy="663300"/>
          </a:xfrm>
          <a:prstGeom prst="wedgeRectCallout">
            <a:avLst>
              <a:gd fmla="val -45192" name="adj1"/>
              <a:gd fmla="val -83263" name="adj2"/>
            </a:avLst>
          </a:prstGeom>
          <a:solidFill>
            <a:srgbClr val="C00000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Attention conditioned on category representation</a:t>
            </a:r>
            <a:endParaRPr sz="110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6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p83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208" name="Google Shape;1208;p83"/>
          <p:cNvSpPr/>
          <p:nvPr/>
        </p:nvSpPr>
        <p:spPr>
          <a:xfrm>
            <a:off x="278225" y="4857553"/>
            <a:ext cx="874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100"/>
          </a:p>
        </p:txBody>
      </p:sp>
      <p:sp>
        <p:nvSpPr>
          <p:cNvPr id="1209" name="Google Shape;1209;p83"/>
          <p:cNvSpPr/>
          <p:nvPr/>
        </p:nvSpPr>
        <p:spPr>
          <a:xfrm>
            <a:off x="381875" y="2004075"/>
            <a:ext cx="1438800" cy="14829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0" name="Google Shape;1210;p83"/>
          <p:cNvSpPr txBox="1"/>
          <p:nvPr/>
        </p:nvSpPr>
        <p:spPr>
          <a:xfrm>
            <a:off x="271024" y="2114975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1" name="Google Shape;1211;p83"/>
          <p:cNvSpPr txBox="1"/>
          <p:nvPr/>
        </p:nvSpPr>
        <p:spPr>
          <a:xfrm>
            <a:off x="312976" y="2562774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2" name="Google Shape;1212;p83"/>
          <p:cNvSpPr/>
          <p:nvPr/>
        </p:nvSpPr>
        <p:spPr>
          <a:xfrm>
            <a:off x="609366" y="1275254"/>
            <a:ext cx="916778" cy="63902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1B</a:t>
            </a:r>
          </a:p>
        </p:txBody>
      </p:sp>
      <p:pic>
        <p:nvPicPr>
          <p:cNvPr id="1213" name="Google Shape;1213;p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9850" y="1188414"/>
            <a:ext cx="6482065" cy="3360391"/>
          </a:xfrm>
          <a:prstGeom prst="rect">
            <a:avLst/>
          </a:prstGeom>
          <a:noFill/>
          <a:ln>
            <a:noFill/>
          </a:ln>
        </p:spPr>
      </p:pic>
      <p:sp>
        <p:nvSpPr>
          <p:cNvPr id="1214" name="Google Shape;1214;p83"/>
          <p:cNvSpPr/>
          <p:nvPr/>
        </p:nvSpPr>
        <p:spPr>
          <a:xfrm>
            <a:off x="4382228" y="1170102"/>
            <a:ext cx="2437500" cy="2343300"/>
          </a:xfrm>
          <a:prstGeom prst="frame">
            <a:avLst>
              <a:gd fmla="val 5665" name="adj1"/>
            </a:avLst>
          </a:prstGeom>
          <a:solidFill>
            <a:srgbClr val="FFFF00"/>
          </a:solidFill>
          <a:ln cap="flat" cmpd="sng" w="158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5" name="Google Shape;1215;p83"/>
          <p:cNvSpPr/>
          <p:nvPr/>
        </p:nvSpPr>
        <p:spPr>
          <a:xfrm>
            <a:off x="6968450" y="611950"/>
            <a:ext cx="1940400" cy="663300"/>
          </a:xfrm>
          <a:prstGeom prst="wedgeRectCallout">
            <a:avLst>
              <a:gd fmla="val -56483" name="adj1"/>
              <a:gd fmla="val 108164" name="adj2"/>
            </a:avLst>
          </a:prstGeom>
          <a:solidFill>
            <a:srgbClr val="C00000"/>
          </a:solidFill>
          <a:ln cap="flat" cmpd="sng" w="15875">
            <a:solidFill>
              <a:srgbClr val="A65F0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Multi-task</a:t>
            </a:r>
            <a:b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Learning</a:t>
            </a:r>
            <a:endParaRPr sz="1100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p84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Scaling Up for Millions of Categories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221" name="Google Shape;1221;p84"/>
          <p:cNvSpPr/>
          <p:nvPr/>
        </p:nvSpPr>
        <p:spPr>
          <a:xfrm>
            <a:off x="278225" y="4857553"/>
            <a:ext cx="87420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Karamanolakis et al., TXtract: Taxonomy-aware knowledge extraction for thousands of product categories, ACL 2020.</a:t>
            </a:r>
            <a:endParaRPr sz="1100"/>
          </a:p>
        </p:txBody>
      </p:sp>
      <p:sp>
        <p:nvSpPr>
          <p:cNvPr id="1222" name="Google Shape;1222;p84"/>
          <p:cNvSpPr txBox="1"/>
          <p:nvPr>
            <p:ph idx="1" type="body"/>
          </p:nvPr>
        </p:nvSpPr>
        <p:spPr>
          <a:xfrm>
            <a:off x="937375" y="1533875"/>
            <a:ext cx="7866300" cy="3343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0" spcFirstLastPara="1" rIns="0" wrap="square" tIns="34275">
            <a:normAutofit/>
          </a:bodyPr>
          <a:lstStyle/>
          <a:p>
            <a:pPr indent="-152400" lvl="0" marL="635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Font typeface="Noto Sans Symbols"/>
              <a:buChar char="❑"/>
            </a:pPr>
            <a:r>
              <a:rPr lang="en">
                <a:solidFill>
                  <a:srgbClr val="000000"/>
                </a:solidFill>
              </a:rPr>
              <a:t>Train one model on 4K categories, and improve state-of-the-art by 10.4% in F1, and by 11.7% in coverage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100"/>
              <a:buNone/>
            </a:pPr>
            <a:r>
              <a:t/>
            </a:r>
            <a:endParaRPr sz="2100"/>
          </a:p>
          <a:p>
            <a:pPr indent="0" lvl="2" marL="20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100"/>
              <a:buFont typeface="Noto Sans Symbols"/>
              <a:buNone/>
            </a:pPr>
            <a:r>
              <a:t/>
            </a:r>
            <a:endParaRPr sz="2100"/>
          </a:p>
          <a:p>
            <a:pPr indent="0" lvl="2" marL="20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100"/>
              <a:buFont typeface="Noto Sans Symbols"/>
              <a:buNone/>
            </a:pPr>
            <a:r>
              <a:t/>
            </a:r>
            <a:endParaRPr sz="2100"/>
          </a:p>
          <a:p>
            <a:pPr indent="0" lvl="2" marL="2032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100"/>
              <a:buFont typeface="Noto Sans Symbols"/>
              <a:buNone/>
            </a:pPr>
            <a:r>
              <a:t/>
            </a:r>
            <a:endParaRPr sz="2100"/>
          </a:p>
          <a:p>
            <a:pPr indent="0" lvl="0" marL="63500" rtl="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SzPts val="2400"/>
              <a:buFont typeface="Noto Sans Symbols"/>
              <a:buNone/>
            </a:pPr>
            <a:r>
              <a:t/>
            </a:r>
            <a:endParaRPr sz="2400"/>
          </a:p>
          <a:p>
            <a:pPr indent="0" lvl="1" marL="292100" rtl="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2300"/>
              <a:buFont typeface="Noto Sans Symbols"/>
              <a:buNone/>
            </a:pPr>
            <a:r>
              <a:t/>
            </a:r>
            <a:endParaRPr sz="2300"/>
          </a:p>
        </p:txBody>
      </p:sp>
      <p:pic>
        <p:nvPicPr>
          <p:cNvPr id="1223" name="Google Shape;1223;p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57" y="2476758"/>
            <a:ext cx="9102607" cy="1449841"/>
          </a:xfrm>
          <a:prstGeom prst="rect">
            <a:avLst/>
          </a:prstGeom>
          <a:noFill/>
          <a:ln>
            <a:noFill/>
          </a:ln>
        </p:spPr>
      </p:pic>
      <p:sp>
        <p:nvSpPr>
          <p:cNvPr id="1224" name="Google Shape;1224;p84"/>
          <p:cNvSpPr/>
          <p:nvPr/>
        </p:nvSpPr>
        <p:spPr>
          <a:xfrm>
            <a:off x="3518719" y="2769545"/>
            <a:ext cx="1236900" cy="201600"/>
          </a:xfrm>
          <a:prstGeom prst="rect">
            <a:avLst/>
          </a:prstGeom>
          <a:solidFill>
            <a:srgbClr val="FFFF00">
              <a:alpha val="49800"/>
            </a:srgbClr>
          </a:solidFill>
          <a:ln cap="flat" cmpd="sng" w="158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5" name="Google Shape;1225;p84"/>
          <p:cNvSpPr/>
          <p:nvPr/>
        </p:nvSpPr>
        <p:spPr>
          <a:xfrm>
            <a:off x="2542484" y="2962879"/>
            <a:ext cx="875400" cy="244500"/>
          </a:xfrm>
          <a:prstGeom prst="rect">
            <a:avLst/>
          </a:prstGeom>
          <a:solidFill>
            <a:srgbClr val="FFFF00">
              <a:alpha val="49800"/>
            </a:srgbClr>
          </a:solidFill>
          <a:ln cap="flat" cmpd="sng" w="158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6" name="Google Shape;1226;p84"/>
          <p:cNvSpPr/>
          <p:nvPr/>
        </p:nvSpPr>
        <p:spPr>
          <a:xfrm>
            <a:off x="4241546" y="3147797"/>
            <a:ext cx="412800" cy="250800"/>
          </a:xfrm>
          <a:prstGeom prst="rect">
            <a:avLst/>
          </a:prstGeom>
          <a:solidFill>
            <a:srgbClr val="FFFF00">
              <a:alpha val="49800"/>
            </a:srgbClr>
          </a:solidFill>
          <a:ln cap="flat" cmpd="sng" w="158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7" name="Google Shape;1227;p84"/>
          <p:cNvSpPr/>
          <p:nvPr/>
        </p:nvSpPr>
        <p:spPr>
          <a:xfrm>
            <a:off x="3352572" y="3364323"/>
            <a:ext cx="480000" cy="246600"/>
          </a:xfrm>
          <a:prstGeom prst="rect">
            <a:avLst/>
          </a:prstGeom>
          <a:solidFill>
            <a:srgbClr val="DF9677">
              <a:alpha val="498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8" name="Google Shape;1228;p84"/>
          <p:cNvSpPr/>
          <p:nvPr/>
        </p:nvSpPr>
        <p:spPr>
          <a:xfrm>
            <a:off x="5334374" y="3595786"/>
            <a:ext cx="480000" cy="246600"/>
          </a:xfrm>
          <a:prstGeom prst="rect">
            <a:avLst/>
          </a:prstGeom>
          <a:solidFill>
            <a:srgbClr val="DF9677">
              <a:alpha val="49800"/>
            </a:srgbClr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2" name="Shape 1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3" name="Google Shape;1233;p85"/>
          <p:cNvSpPr/>
          <p:nvPr/>
        </p:nvSpPr>
        <p:spPr>
          <a:xfrm>
            <a:off x="288675" y="2029750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Google Shape;1234;p85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Product Knowl. Extraction from Broader Sources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235" name="Google Shape;1235;p85"/>
          <p:cNvSpPr txBox="1"/>
          <p:nvPr/>
        </p:nvSpPr>
        <p:spPr>
          <a:xfrm>
            <a:off x="262197" y="2005903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6" name="Google Shape;1236;p85"/>
          <p:cNvSpPr txBox="1"/>
          <p:nvPr/>
        </p:nvSpPr>
        <p:spPr>
          <a:xfrm>
            <a:off x="201950" y="2453703"/>
            <a:ext cx="182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High coverage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, long-tail use cases, assumption removal, to next cycle of inventions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237" name="Google Shape;1237;p85"/>
          <p:cNvPicPr preferRelativeResize="0"/>
          <p:nvPr/>
        </p:nvPicPr>
        <p:blipFill rotWithShape="1">
          <a:blip r:embed="rId3">
            <a:alphaModFix/>
          </a:blip>
          <a:srcRect b="0" l="0" r="36499" t="0"/>
          <a:stretch/>
        </p:blipFill>
        <p:spPr>
          <a:xfrm>
            <a:off x="2714375" y="1423125"/>
            <a:ext cx="5581375" cy="347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8" name="Google Shape;1238;p85"/>
          <p:cNvSpPr txBox="1"/>
          <p:nvPr/>
        </p:nvSpPr>
        <p:spPr>
          <a:xfrm>
            <a:off x="2556300" y="1073950"/>
            <a:ext cx="6342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Product knowledge extraction from images, reviews, etc.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9" name="Google Shape;1239;p85"/>
          <p:cNvSpPr/>
          <p:nvPr/>
        </p:nvSpPr>
        <p:spPr>
          <a:xfrm>
            <a:off x="609366" y="1275254"/>
            <a:ext cx="1034827" cy="6180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1T</a:t>
            </a:r>
          </a:p>
        </p:txBody>
      </p:sp>
      <p:sp>
        <p:nvSpPr>
          <p:cNvPr id="1240" name="Google Shape;1240;p85"/>
          <p:cNvSpPr/>
          <p:nvPr/>
        </p:nvSpPr>
        <p:spPr>
          <a:xfrm>
            <a:off x="617801" y="4858050"/>
            <a:ext cx="812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 et al., PAM: Understanding product images in cross product category attribute extraction, KDD 2021.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85"/>
          <p:cNvSpPr txBox="1"/>
          <p:nvPr/>
        </p:nvSpPr>
        <p:spPr>
          <a:xfrm>
            <a:off x="1488575" y="4186575"/>
            <a:ext cx="4127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lang="en" sz="2000">
                <a:latin typeface="Roboto"/>
                <a:ea typeface="Roboto"/>
                <a:cs typeface="Roboto"/>
                <a:sym typeface="Roboto"/>
              </a:rPr>
              <a:t>: Multi-modal retrieval</a:t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2"/>
          <p:cNvSpPr txBox="1"/>
          <p:nvPr>
            <p:ph type="title"/>
          </p:nvPr>
        </p:nvSpPr>
        <p:spPr>
          <a:xfrm>
            <a:off x="1593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Theme I. Three Generations of Knowledge Graphs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249" name="Google Shape;249;p32"/>
          <p:cNvPicPr preferRelativeResize="0"/>
          <p:nvPr/>
        </p:nvPicPr>
        <p:blipFill rotWithShape="1">
          <a:blip r:embed="rId3">
            <a:alphaModFix/>
          </a:blip>
          <a:srcRect b="0" l="11347" r="0" t="0"/>
          <a:stretch/>
        </p:blipFill>
        <p:spPr>
          <a:xfrm>
            <a:off x="40625" y="2096275"/>
            <a:ext cx="2828875" cy="1942362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2"/>
          <p:cNvSpPr txBox="1"/>
          <p:nvPr/>
        </p:nvSpPr>
        <p:spPr>
          <a:xfrm>
            <a:off x="246300" y="1101475"/>
            <a:ext cx="269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1. Entity-Based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1" name="Google Shape;251;p32"/>
          <p:cNvSpPr txBox="1"/>
          <p:nvPr/>
        </p:nvSpPr>
        <p:spPr>
          <a:xfrm>
            <a:off x="3246575" y="1101475"/>
            <a:ext cx="244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2. Text-Rich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2" name="Google Shape;252;p32"/>
          <p:cNvSpPr txBox="1"/>
          <p:nvPr/>
        </p:nvSpPr>
        <p:spPr>
          <a:xfrm>
            <a:off x="6269975" y="1101475"/>
            <a:ext cx="2619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3. Dual Neural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3" name="Google Shape;253;p32"/>
          <p:cNvSpPr txBox="1"/>
          <p:nvPr/>
        </p:nvSpPr>
        <p:spPr>
          <a:xfrm>
            <a:off x="246300" y="4367050"/>
            <a:ext cx="2619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Google Generic KGs</a:t>
            </a:r>
            <a:endParaRPr b="1" sz="20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4" name="Google Shape;254;p32"/>
          <p:cNvSpPr txBox="1"/>
          <p:nvPr/>
        </p:nvSpPr>
        <p:spPr>
          <a:xfrm>
            <a:off x="3214150" y="4367050"/>
            <a:ext cx="26994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Amazon Product KGs</a:t>
            </a:r>
            <a:endParaRPr b="1" sz="200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55" name="Google Shape;25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21900" y="1761775"/>
            <a:ext cx="2922081" cy="245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96381" y="1761775"/>
            <a:ext cx="2895219" cy="28495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5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" name="Google Shape;1246;p86"/>
          <p:cNvSpPr/>
          <p:nvPr/>
        </p:nvSpPr>
        <p:spPr>
          <a:xfrm>
            <a:off x="288675" y="2029750"/>
            <a:ext cx="1626600" cy="1668300"/>
          </a:xfrm>
          <a:prstGeom prst="rect">
            <a:avLst/>
          </a:prstGeom>
          <a:noFill/>
          <a:ln cap="flat" cmpd="sng" w="1905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86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Product Knowl. Extraction from Broader Sources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248" name="Google Shape;1248;p86"/>
          <p:cNvSpPr txBox="1"/>
          <p:nvPr/>
        </p:nvSpPr>
        <p:spPr>
          <a:xfrm>
            <a:off x="262197" y="2005903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9" name="Google Shape;1249;p86"/>
          <p:cNvSpPr txBox="1"/>
          <p:nvPr/>
        </p:nvSpPr>
        <p:spPr>
          <a:xfrm>
            <a:off x="201950" y="2453703"/>
            <a:ext cx="182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Roboto"/>
                <a:ea typeface="Roboto"/>
                <a:cs typeface="Roboto"/>
                <a:sym typeface="Roboto"/>
              </a:rPr>
              <a:t>High coverage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, long-tail use cases, assumption removal, to next cycle of inventions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50" name="Google Shape;1250;p86"/>
          <p:cNvSpPr/>
          <p:nvPr/>
        </p:nvSpPr>
        <p:spPr>
          <a:xfrm>
            <a:off x="609366" y="1275254"/>
            <a:ext cx="1034827" cy="6180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1T</a:t>
            </a:r>
          </a:p>
        </p:txBody>
      </p:sp>
      <p:sp>
        <p:nvSpPr>
          <p:cNvPr id="1251" name="Google Shape;1251;p86"/>
          <p:cNvSpPr/>
          <p:nvPr/>
        </p:nvSpPr>
        <p:spPr>
          <a:xfrm>
            <a:off x="617801" y="4858050"/>
            <a:ext cx="8127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Lin et al., PAM: Understanding product images in cross product category attribute extraction, KDD 2021.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2" name="Google Shape;1252;p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9851" y="1732453"/>
            <a:ext cx="4819251" cy="23683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3" name="Google Shape;1253;p86"/>
          <p:cNvSpPr/>
          <p:nvPr/>
        </p:nvSpPr>
        <p:spPr>
          <a:xfrm>
            <a:off x="6724500" y="1017800"/>
            <a:ext cx="2367900" cy="714600"/>
          </a:xfrm>
          <a:prstGeom prst="wedgeRectCallout">
            <a:avLst>
              <a:gd fmla="val -40628" name="adj1"/>
              <a:gd fmla="val 160065" name="adj2"/>
            </a:avLst>
          </a:prstGeom>
          <a:solidFill>
            <a:srgbClr val="00B0F0"/>
          </a:solidFill>
          <a:ln cap="flat" cmpd="sng" w="15875">
            <a:solidFill>
              <a:srgbClr val="3F739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Text still plays the most important role</a:t>
            </a:r>
            <a:endParaRPr sz="900"/>
          </a:p>
        </p:txBody>
      </p:sp>
      <p:sp>
        <p:nvSpPr>
          <p:cNvPr id="1254" name="Google Shape;1254;p86"/>
          <p:cNvSpPr txBox="1"/>
          <p:nvPr/>
        </p:nvSpPr>
        <p:spPr>
          <a:xfrm>
            <a:off x="2556300" y="1226350"/>
            <a:ext cx="6342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Roboto"/>
                <a:ea typeface="Roboto"/>
                <a:cs typeface="Roboto"/>
                <a:sym typeface="Roboto"/>
              </a:rPr>
              <a:t>Multi-modal knowledge extraction</a:t>
            </a:r>
            <a:endParaRPr b="1" sz="20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Google Shape;1259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262" y="2204449"/>
            <a:ext cx="6456875" cy="1812326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87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Text-Rich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KG Summary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261" name="Google Shape;1261;p87"/>
          <p:cNvSpPr txBox="1"/>
          <p:nvPr>
            <p:ph idx="1" type="body"/>
          </p:nvPr>
        </p:nvSpPr>
        <p:spPr>
          <a:xfrm>
            <a:off x="311700" y="1001275"/>
            <a:ext cx="8832300" cy="373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Crazy idea:</a:t>
            </a:r>
            <a:r>
              <a:rPr b="1" lang="en" sz="21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5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Finding structure and modeling ambiguity from text-rich sources</a:t>
            </a:r>
            <a:endParaRPr sz="215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Main challenges: </a:t>
            </a:r>
            <a:r>
              <a:rPr b="1" lang="en" sz="2195">
                <a:solidFill>
                  <a:srgbClr val="CC0000"/>
                </a:solidFill>
                <a:latin typeface="Calibri"/>
                <a:ea typeface="Calibri"/>
                <a:cs typeface="Calibri"/>
                <a:sym typeface="Calibri"/>
              </a:rPr>
              <a:t>Sparse &amp; Noisy</a:t>
            </a: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structured</a:t>
            </a: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everywhere</a:t>
            </a:r>
            <a:endParaRPr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Framework: </a:t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t/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Applications: Product detail display, Search, Recommendation </a:t>
            </a:r>
            <a:endParaRPr b="1" sz="22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b="1"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Unmentioned crazy idea: </a:t>
            </a:r>
            <a:r>
              <a:rPr lang="en" sz="2195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Automatic taxonomy extraction &amp; construction</a:t>
            </a:r>
            <a:endParaRPr b="1" sz="2195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2" name="Google Shape;1262;p87"/>
          <p:cNvSpPr/>
          <p:nvPr/>
        </p:nvSpPr>
        <p:spPr>
          <a:xfrm>
            <a:off x="929050" y="4510025"/>
            <a:ext cx="75285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Mao et al., 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Octet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: Online catalog taxonomy 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enrichment</a:t>
            </a: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 with self-supervision. SigKDD, 2020.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Zhang et al., Minimally supervised structure-rich text categorization via learning on text-rich networks. Webconf, 2021</a:t>
            </a:r>
            <a:endParaRPr sz="1200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Zhang</a:t>
            </a: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et al., OA-Mine: Open-World attribute mining for e-Commerce products with weak supervision. Webconf, 2022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63" name="Google Shape;1263;p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65154" y="2153100"/>
            <a:ext cx="1227075" cy="153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88"/>
          <p:cNvSpPr txBox="1"/>
          <p:nvPr>
            <p:ph type="title"/>
          </p:nvPr>
        </p:nvSpPr>
        <p:spPr>
          <a:xfrm>
            <a:off x="1861850" y="221550"/>
            <a:ext cx="70962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Generation #3: ???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4000"/>
          </a:p>
        </p:txBody>
      </p:sp>
      <p:sp>
        <p:nvSpPr>
          <p:cNvPr id="1269" name="Google Shape;1269;p88"/>
          <p:cNvSpPr txBox="1"/>
          <p:nvPr/>
        </p:nvSpPr>
        <p:spPr>
          <a:xfrm>
            <a:off x="1453425" y="2808775"/>
            <a:ext cx="6611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0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Will LLM Replace KGs?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89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 Example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1275" name="Google Shape;1275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0200" y="860625"/>
            <a:ext cx="5784774" cy="4022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p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3540" y="941600"/>
            <a:ext cx="296438" cy="3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89"/>
          <p:cNvSpPr/>
          <p:nvPr/>
        </p:nvSpPr>
        <p:spPr>
          <a:xfrm>
            <a:off x="4081980" y="3110055"/>
            <a:ext cx="248100" cy="228300"/>
          </a:xfrm>
          <a:prstGeom prst="ellipse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p90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Another Example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1283" name="Google Shape;1283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94000"/>
            <a:ext cx="7038975" cy="258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p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4450" y="1685925"/>
            <a:ext cx="68199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5" name="Google Shape;1285;p90"/>
          <p:cNvSpPr/>
          <p:nvPr/>
        </p:nvSpPr>
        <p:spPr>
          <a:xfrm>
            <a:off x="5046600" y="2913650"/>
            <a:ext cx="2881800" cy="2493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6" name="Google Shape;1286;p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00250" y="2328863"/>
            <a:ext cx="6972300" cy="246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91"/>
          <p:cNvSpPr txBox="1"/>
          <p:nvPr>
            <p:ph type="title"/>
          </p:nvPr>
        </p:nvSpPr>
        <p:spPr>
          <a:xfrm>
            <a:off x="311700" y="3338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Another Example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pic>
        <p:nvPicPr>
          <p:cNvPr id="1292" name="Google Shape;1292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400"/>
            <a:ext cx="4505300" cy="2470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p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3900" y="1713625"/>
            <a:ext cx="4281424" cy="198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4" name="Google Shape;1294;p91"/>
          <p:cNvSpPr/>
          <p:nvPr/>
        </p:nvSpPr>
        <p:spPr>
          <a:xfrm>
            <a:off x="591875" y="2157850"/>
            <a:ext cx="3926400" cy="1734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5" name="Google Shape;1295;p91"/>
          <p:cNvSpPr/>
          <p:nvPr/>
        </p:nvSpPr>
        <p:spPr>
          <a:xfrm>
            <a:off x="3599455" y="2691250"/>
            <a:ext cx="730800" cy="173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6" name="Google Shape;1296;p91"/>
          <p:cNvSpPr/>
          <p:nvPr/>
        </p:nvSpPr>
        <p:spPr>
          <a:xfrm>
            <a:off x="3639875" y="3206750"/>
            <a:ext cx="932100" cy="1734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91"/>
          <p:cNvSpPr/>
          <p:nvPr/>
        </p:nvSpPr>
        <p:spPr>
          <a:xfrm>
            <a:off x="6942350" y="1700650"/>
            <a:ext cx="2012700" cy="1734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8" name="Google Shape;1298;p91"/>
          <p:cNvSpPr/>
          <p:nvPr/>
        </p:nvSpPr>
        <p:spPr>
          <a:xfrm>
            <a:off x="5373625" y="2404350"/>
            <a:ext cx="558000" cy="1734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9" name="Google Shape;1299;p91"/>
          <p:cNvSpPr/>
          <p:nvPr/>
        </p:nvSpPr>
        <p:spPr>
          <a:xfrm>
            <a:off x="6405626" y="2928800"/>
            <a:ext cx="1690500" cy="1734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3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92"/>
          <p:cNvSpPr txBox="1"/>
          <p:nvPr>
            <p:ph type="title"/>
          </p:nvPr>
        </p:nvSpPr>
        <p:spPr>
          <a:xfrm>
            <a:off x="311700" y="10958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Key Questions to Ask Regarding Hallucination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05" name="Google Shape;1305;p92"/>
          <p:cNvSpPr txBox="1"/>
          <p:nvPr>
            <p:ph idx="1" type="body"/>
          </p:nvPr>
        </p:nvSpPr>
        <p:spPr>
          <a:xfrm>
            <a:off x="768900" y="1738750"/>
            <a:ext cx="7547100" cy="267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b="1"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reliable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are LLMs in answering factual questions?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LLMs perform </a:t>
            </a:r>
            <a:r>
              <a:rPr b="1"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equally well</a:t>
            </a: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across different types of factual knowledge?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●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 well-known LLM tricks work?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○"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Increasing </a:t>
            </a:r>
            <a:r>
              <a:rPr b="1"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model size</a:t>
            </a:r>
            <a:endParaRPr b="1" i="1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1000" lvl="1" marL="914400" marR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Char char="○"/>
            </a:pPr>
            <a:r>
              <a:rPr b="1" i="1"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Instruction tuning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6" name="Google Shape;1306;p92"/>
          <p:cNvSpPr txBox="1"/>
          <p:nvPr/>
        </p:nvSpPr>
        <p:spPr>
          <a:xfrm>
            <a:off x="1564750" y="363725"/>
            <a:ext cx="69261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How Knowledgeable are LLMs?</a:t>
            </a:r>
            <a:endParaRPr b="1" sz="3200">
              <a:solidFill>
                <a:srgbClr val="FF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0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1" name="Google Shape;1311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1017800"/>
            <a:ext cx="6957050" cy="354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93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Head-to-Tail Benchmark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13" name="Google Shape;1313;p93"/>
          <p:cNvSpPr/>
          <p:nvPr/>
        </p:nvSpPr>
        <p:spPr>
          <a:xfrm>
            <a:off x="6333725" y="1151975"/>
            <a:ext cx="1520700" cy="27675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93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8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9" name="Google Shape;131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1017800"/>
            <a:ext cx="6957050" cy="3549525"/>
          </a:xfrm>
          <a:prstGeom prst="rect">
            <a:avLst/>
          </a:prstGeom>
          <a:noFill/>
          <a:ln>
            <a:noFill/>
          </a:ln>
        </p:spPr>
      </p:pic>
      <p:sp>
        <p:nvSpPr>
          <p:cNvPr id="1320" name="Google Shape;1320;p94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Head-to-Tail Benchmark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21" name="Google Shape;1321;p94"/>
          <p:cNvSpPr/>
          <p:nvPr/>
        </p:nvSpPr>
        <p:spPr>
          <a:xfrm>
            <a:off x="4715414" y="1151975"/>
            <a:ext cx="1520700" cy="2767500"/>
          </a:xfrm>
          <a:prstGeom prst="rect">
            <a:avLst/>
          </a:prstGeom>
          <a:noFill/>
          <a:ln cap="flat" cmpd="sng" w="28575">
            <a:solidFill>
              <a:srgbClr val="FF99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2" name="Google Shape;1322;p94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95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Questions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328" name="Google Shape;132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017800"/>
            <a:ext cx="7479100" cy="36140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9" name="Google Shape;1329;p95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3"/>
          <p:cNvSpPr txBox="1"/>
          <p:nvPr>
            <p:ph type="title"/>
          </p:nvPr>
        </p:nvSpPr>
        <p:spPr>
          <a:xfrm>
            <a:off x="164609" y="410000"/>
            <a:ext cx="87222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Theme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II.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The Recipe from Innovation to Practice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262" name="Google Shape;262;p33"/>
          <p:cNvSpPr/>
          <p:nvPr/>
        </p:nvSpPr>
        <p:spPr>
          <a:xfrm>
            <a:off x="820850" y="1415800"/>
            <a:ext cx="458925" cy="65615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</a:t>
            </a:r>
          </a:p>
        </p:txBody>
      </p:sp>
      <p:sp>
        <p:nvSpPr>
          <p:cNvPr id="263" name="Google Shape;263;p33"/>
          <p:cNvSpPr/>
          <p:nvPr/>
        </p:nvSpPr>
        <p:spPr>
          <a:xfrm>
            <a:off x="150001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64" name="Google Shape;264;p33"/>
          <p:cNvSpPr/>
          <p:nvPr/>
        </p:nvSpPr>
        <p:spPr>
          <a:xfrm>
            <a:off x="131576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265" name="Google Shape;265;p33"/>
          <p:cNvSpPr/>
          <p:nvPr/>
        </p:nvSpPr>
        <p:spPr>
          <a:xfrm>
            <a:off x="2111258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66" name="Google Shape;266;p33"/>
          <p:cNvSpPr/>
          <p:nvPr/>
        </p:nvSpPr>
        <p:spPr>
          <a:xfrm>
            <a:off x="27225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67" name="Google Shape;267;p33"/>
          <p:cNvSpPr/>
          <p:nvPr/>
        </p:nvSpPr>
        <p:spPr>
          <a:xfrm>
            <a:off x="3469581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68" name="Google Shape;268;p33"/>
          <p:cNvSpPr/>
          <p:nvPr/>
        </p:nvSpPr>
        <p:spPr>
          <a:xfrm>
            <a:off x="328533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269" name="Google Shape;269;p33"/>
          <p:cNvSpPr/>
          <p:nvPr/>
        </p:nvSpPr>
        <p:spPr>
          <a:xfrm>
            <a:off x="4080827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0" name="Google Shape;270;p33"/>
          <p:cNvSpPr/>
          <p:nvPr/>
        </p:nvSpPr>
        <p:spPr>
          <a:xfrm>
            <a:off x="469207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1" name="Google Shape;271;p33"/>
          <p:cNvSpPr/>
          <p:nvPr/>
        </p:nvSpPr>
        <p:spPr>
          <a:xfrm>
            <a:off x="5439150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2" name="Google Shape;272;p33"/>
          <p:cNvSpPr/>
          <p:nvPr/>
        </p:nvSpPr>
        <p:spPr>
          <a:xfrm>
            <a:off x="5254899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273" name="Google Shape;273;p33"/>
          <p:cNvSpPr/>
          <p:nvPr/>
        </p:nvSpPr>
        <p:spPr>
          <a:xfrm>
            <a:off x="6050396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4" name="Google Shape;274;p33"/>
          <p:cNvSpPr/>
          <p:nvPr/>
        </p:nvSpPr>
        <p:spPr>
          <a:xfrm>
            <a:off x="666164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5" name="Google Shape;275;p33"/>
          <p:cNvSpPr/>
          <p:nvPr/>
        </p:nvSpPr>
        <p:spPr>
          <a:xfrm>
            <a:off x="73408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6" name="Google Shape;276;p33"/>
          <p:cNvSpPr/>
          <p:nvPr/>
        </p:nvSpPr>
        <p:spPr>
          <a:xfrm>
            <a:off x="7156552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277" name="Google Shape;277;p33"/>
          <p:cNvSpPr/>
          <p:nvPr/>
        </p:nvSpPr>
        <p:spPr>
          <a:xfrm>
            <a:off x="7952049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8" name="Google Shape;278;p33"/>
          <p:cNvSpPr/>
          <p:nvPr/>
        </p:nvSpPr>
        <p:spPr>
          <a:xfrm>
            <a:off x="8563295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79" name="Google Shape;279;p33"/>
          <p:cNvSpPr txBox="1"/>
          <p:nvPr/>
        </p:nvSpPr>
        <p:spPr>
          <a:xfrm>
            <a:off x="-1011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endParaRPr b="1" sz="2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15752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b="1" sz="20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33"/>
          <p:cNvSpPr txBox="1"/>
          <p:nvPr/>
        </p:nvSpPr>
        <p:spPr>
          <a:xfrm>
            <a:off x="35387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33"/>
          <p:cNvSpPr txBox="1"/>
          <p:nvPr/>
        </p:nvSpPr>
        <p:spPr>
          <a:xfrm>
            <a:off x="5519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33"/>
          <p:cNvSpPr txBox="1"/>
          <p:nvPr/>
        </p:nvSpPr>
        <p:spPr>
          <a:xfrm>
            <a:off x="7424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3"/>
          <p:cNvSpPr txBox="1"/>
          <p:nvPr/>
        </p:nvSpPr>
        <p:spPr>
          <a:xfrm>
            <a:off x="-76850" y="2664649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A prototype,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an experiment,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to show it is possible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5" name="Google Shape;285;p33"/>
          <p:cNvSpPr txBox="1"/>
          <p:nvPr/>
        </p:nvSpPr>
        <p:spPr>
          <a:xfrm>
            <a:off x="1599550" y="2664649"/>
            <a:ext cx="1566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Production quality, 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E2E MVP experiences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6" name="Google Shape;286;p33"/>
          <p:cNvSpPr txBox="1"/>
          <p:nvPr/>
        </p:nvSpPr>
        <p:spPr>
          <a:xfrm>
            <a:off x="3580750" y="2664649"/>
            <a:ext cx="15663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E2E pipelines, automations to allow for 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extensions to more domains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7" name="Google Shape;287;p33"/>
          <p:cNvSpPr txBox="1"/>
          <p:nvPr/>
        </p:nvSpPr>
        <p:spPr>
          <a:xfrm>
            <a:off x="5561950" y="2664649"/>
            <a:ext cx="1566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Significant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 cost reduction for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>
                <a:latin typeface="Roboto"/>
                <a:ea typeface="Roboto"/>
                <a:cs typeface="Roboto"/>
                <a:sym typeface="Roboto"/>
              </a:rPr>
              <a:t>scale ups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8" name="Google Shape;288;p33"/>
          <p:cNvSpPr txBox="1"/>
          <p:nvPr/>
        </p:nvSpPr>
        <p:spPr>
          <a:xfrm>
            <a:off x="7364750" y="2664650"/>
            <a:ext cx="18207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/>
                <a:ea typeface="Roboto"/>
                <a:cs typeface="Roboto"/>
                <a:sym typeface="Roboto"/>
              </a:rPr>
              <a:t>High coverage, l</a:t>
            </a:r>
            <a:r>
              <a:rPr lang="en">
                <a:latin typeface="Roboto"/>
                <a:ea typeface="Roboto"/>
                <a:cs typeface="Roboto"/>
                <a:sym typeface="Roboto"/>
              </a:rPr>
              <a:t>ong-tail use cases, assumption removal, to next cycle of inventions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89" name="Google Shape;289;p33"/>
          <p:cNvSpPr/>
          <p:nvPr/>
        </p:nvSpPr>
        <p:spPr>
          <a:xfrm flipH="1">
            <a:off x="500150" y="3911497"/>
            <a:ext cx="7952700" cy="607800"/>
          </a:xfrm>
          <a:prstGeom prst="curvedUpArrow">
            <a:avLst>
              <a:gd fmla="val 40676" name="adj1"/>
              <a:gd fmla="val 86324" name="adj2"/>
              <a:gd fmla="val 25000" name="adj3"/>
            </a:avLst>
          </a:prstGeom>
          <a:gradFill>
            <a:gsLst>
              <a:gs pos="0">
                <a:srgbClr val="FDECDB"/>
              </a:gs>
              <a:gs pos="100000">
                <a:srgbClr val="F0A963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4" name="Google Shape;1334;p96"/>
          <p:cNvPicPr preferRelativeResize="0"/>
          <p:nvPr/>
        </p:nvPicPr>
        <p:blipFill rotWithShape="1">
          <a:blip r:embed="rId3">
            <a:alphaModFix/>
          </a:blip>
          <a:srcRect b="0" l="0" r="1497" t="0"/>
          <a:stretch/>
        </p:blipFill>
        <p:spPr>
          <a:xfrm>
            <a:off x="1929250" y="2267850"/>
            <a:ext cx="6378050" cy="20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5" name="Google Shape;1335;p96"/>
          <p:cNvPicPr preferRelativeResize="0"/>
          <p:nvPr/>
        </p:nvPicPr>
        <p:blipFill rotWithShape="1">
          <a:blip r:embed="rId4">
            <a:alphaModFix/>
          </a:blip>
          <a:srcRect b="7578" l="0" r="0" t="0"/>
          <a:stretch/>
        </p:blipFill>
        <p:spPr>
          <a:xfrm>
            <a:off x="6611600" y="936125"/>
            <a:ext cx="1760325" cy="168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6" name="Google Shape;1336;p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0200" y="1020425"/>
            <a:ext cx="5947024" cy="1689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p96"/>
          <p:cNvSpPr txBox="1"/>
          <p:nvPr>
            <p:ph type="title"/>
          </p:nvPr>
        </p:nvSpPr>
        <p:spPr>
          <a:xfrm>
            <a:off x="311700" y="3338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Head-to-Tail Benchmark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38" name="Google Shape;1338;p96"/>
          <p:cNvSpPr/>
          <p:nvPr/>
        </p:nvSpPr>
        <p:spPr>
          <a:xfrm>
            <a:off x="2664800" y="2257637"/>
            <a:ext cx="5631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96"/>
          <p:cNvSpPr/>
          <p:nvPr/>
        </p:nvSpPr>
        <p:spPr>
          <a:xfrm>
            <a:off x="4365463" y="2257637"/>
            <a:ext cx="5445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96"/>
          <p:cNvSpPr/>
          <p:nvPr/>
        </p:nvSpPr>
        <p:spPr>
          <a:xfrm>
            <a:off x="5914249" y="2257637"/>
            <a:ext cx="5631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96"/>
          <p:cNvSpPr/>
          <p:nvPr/>
        </p:nvSpPr>
        <p:spPr>
          <a:xfrm>
            <a:off x="3028975" y="3680680"/>
            <a:ext cx="6261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2" name="Google Shape;1342;p96"/>
          <p:cNvSpPr/>
          <p:nvPr/>
        </p:nvSpPr>
        <p:spPr>
          <a:xfrm>
            <a:off x="4456348" y="3680685"/>
            <a:ext cx="6261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3" name="Google Shape;1343;p96"/>
          <p:cNvSpPr/>
          <p:nvPr/>
        </p:nvSpPr>
        <p:spPr>
          <a:xfrm>
            <a:off x="5890785" y="3671630"/>
            <a:ext cx="626100" cy="2622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rgbClr val="00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p96"/>
          <p:cNvSpPr/>
          <p:nvPr/>
        </p:nvSpPr>
        <p:spPr>
          <a:xfrm>
            <a:off x="6593073" y="824425"/>
            <a:ext cx="128554" cy="3581400"/>
          </a:xfrm>
          <a:custGeom>
            <a:rect b="b" l="l" r="r" t="t"/>
            <a:pathLst>
              <a:path extrusionOk="0" h="143256" w="60425">
                <a:moveTo>
                  <a:pt x="56852" y="0"/>
                </a:moveTo>
                <a:cubicBezTo>
                  <a:pt x="56801" y="11532"/>
                  <a:pt x="65031" y="55372"/>
                  <a:pt x="56547" y="69189"/>
                </a:cubicBezTo>
                <a:cubicBezTo>
                  <a:pt x="48063" y="83007"/>
                  <a:pt x="15297" y="70561"/>
                  <a:pt x="5950" y="82905"/>
                </a:cubicBezTo>
                <a:cubicBezTo>
                  <a:pt x="-3397" y="95250"/>
                  <a:pt x="1378" y="133198"/>
                  <a:pt x="464" y="143256"/>
                </a:cubicBezTo>
              </a:path>
            </a:pathLst>
          </a:custGeom>
          <a:noFill/>
          <a:ln cap="flat" cmpd="sng" w="38100">
            <a:solidFill>
              <a:srgbClr val="FF99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45" name="Google Shape;1345;p96"/>
          <p:cNvSpPr txBox="1"/>
          <p:nvPr/>
        </p:nvSpPr>
        <p:spPr>
          <a:xfrm>
            <a:off x="1382390" y="4218880"/>
            <a:ext cx="6924900" cy="477000"/>
          </a:xfrm>
          <a:prstGeom prst="rect">
            <a:avLst/>
          </a:prstGeom>
          <a:solidFill>
            <a:srgbClr val="D9EAD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Roboto"/>
                <a:ea typeface="Roboto"/>
                <a:cs typeface="Roboto"/>
                <a:sym typeface="Roboto"/>
              </a:rPr>
              <a:t>When counted by popularity, majority of entities are long-tail</a:t>
            </a:r>
            <a:endParaRPr sz="19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6" name="Google Shape;1346;p96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0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97"/>
          <p:cNvSpPr txBox="1"/>
          <p:nvPr>
            <p:ph type="title"/>
          </p:nvPr>
        </p:nvSpPr>
        <p:spPr>
          <a:xfrm>
            <a:off x="311700" y="303885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Correctness Checking</a:t>
            </a:r>
            <a:endParaRPr sz="2800">
              <a:solidFill>
                <a:srgbClr val="000000"/>
              </a:solidFill>
            </a:endParaRPr>
          </a:p>
        </p:txBody>
      </p:sp>
      <p:grpSp>
        <p:nvGrpSpPr>
          <p:cNvPr id="1352" name="Google Shape;1352;p97"/>
          <p:cNvGrpSpPr/>
          <p:nvPr/>
        </p:nvGrpSpPr>
        <p:grpSpPr>
          <a:xfrm>
            <a:off x="3352800" y="835485"/>
            <a:ext cx="5705475" cy="4051550"/>
            <a:chOff x="3352800" y="941600"/>
            <a:chExt cx="5705475" cy="4051550"/>
          </a:xfrm>
        </p:grpSpPr>
        <p:pic>
          <p:nvPicPr>
            <p:cNvPr id="1353" name="Google Shape;1353;p9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352800" y="941600"/>
              <a:ext cx="5705475" cy="20859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4" name="Google Shape;1354;p9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505200" y="3103775"/>
              <a:ext cx="5172075" cy="895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5" name="Google Shape;1355;p97"/>
            <p:cNvPicPr preferRelativeResize="0"/>
            <p:nvPr/>
          </p:nvPicPr>
          <p:blipFill rotWithShape="1">
            <a:blip r:embed="rId5">
              <a:alphaModFix/>
            </a:blip>
            <a:srcRect b="9494" l="0" r="4698" t="0"/>
            <a:stretch/>
          </p:blipFill>
          <p:spPr>
            <a:xfrm>
              <a:off x="3352800" y="3999125"/>
              <a:ext cx="5324475" cy="9940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6" name="Google Shape;1356;p97"/>
          <p:cNvSpPr txBox="1"/>
          <p:nvPr>
            <p:ph idx="1" type="body"/>
          </p:nvPr>
        </p:nvSpPr>
        <p:spPr>
          <a:xfrm>
            <a:off x="420550" y="1179675"/>
            <a:ext cx="3160800" cy="31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categories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Correct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Incorrect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●"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Unsure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 metrics</a:t>
            </a:r>
            <a:endParaRPr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Accuracy=corr/all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Hallucination rate = Incorr / all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Missing rate = Unsure / all</a:t>
            </a: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7" name="Google Shape;1357;p97"/>
          <p:cNvSpPr/>
          <p:nvPr/>
        </p:nvSpPr>
        <p:spPr>
          <a:xfrm>
            <a:off x="6672075" y="3764808"/>
            <a:ext cx="2233800" cy="678000"/>
          </a:xfrm>
          <a:prstGeom prst="wedgeRectCallout">
            <a:avLst>
              <a:gd fmla="val -77361" name="adj1"/>
              <a:gd fmla="val 51482" name="adj2"/>
            </a:avLst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98% consistent w. human labels</a:t>
            </a:r>
            <a:endParaRPr sz="1800"/>
          </a:p>
        </p:txBody>
      </p:sp>
      <p:sp>
        <p:nvSpPr>
          <p:cNvPr id="1358" name="Google Shape;1358;p97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2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98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Q1. How Reliable Are LLMs on Factual Questions?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64" name="Google Shape;1364;p98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5" name="Google Shape;1365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2600" y="941600"/>
            <a:ext cx="5376675" cy="2778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p98"/>
          <p:cNvSpPr/>
          <p:nvPr/>
        </p:nvSpPr>
        <p:spPr>
          <a:xfrm>
            <a:off x="5752900" y="3827500"/>
            <a:ext cx="3046200" cy="803400"/>
          </a:xfrm>
          <a:prstGeom prst="wedgeRectCallout">
            <a:avLst>
              <a:gd fmla="val -34005" name="adj1"/>
              <a:gd fmla="val -130545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Similar for </a:t>
            </a:r>
            <a:r>
              <a:rPr i="1" lang="en" sz="1800">
                <a:latin typeface="Roboto"/>
                <a:ea typeface="Roboto"/>
                <a:cs typeface="Roboto"/>
                <a:sym typeface="Roboto"/>
              </a:rPr>
              <a:t>specific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domains and </a:t>
            </a:r>
            <a:r>
              <a:rPr i="1" lang="en" sz="1800">
                <a:latin typeface="Roboto"/>
                <a:ea typeface="Roboto"/>
                <a:cs typeface="Roboto"/>
                <a:sym typeface="Roboto"/>
              </a:rPr>
              <a:t>general</a:t>
            </a:r>
            <a:r>
              <a:rPr lang="en" sz="1800">
                <a:latin typeface="Roboto"/>
                <a:ea typeface="Roboto"/>
                <a:cs typeface="Roboto"/>
                <a:sym typeface="Roboto"/>
              </a:rPr>
              <a:t> domains 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67" name="Google Shape;1367;p98"/>
          <p:cNvSpPr/>
          <p:nvPr/>
        </p:nvSpPr>
        <p:spPr>
          <a:xfrm>
            <a:off x="339725" y="3827500"/>
            <a:ext cx="5148900" cy="803400"/>
          </a:xfrm>
          <a:prstGeom prst="wedgeRectCallout">
            <a:avLst>
              <a:gd fmla="val 34973" name="adj1"/>
              <a:gd fmla="val -12074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Very low accuracy. Higher missing rate for GPT whereas higher hallucination rate for Llama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99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Q2. Performance Similar for Head/Torso/Tail?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73" name="Google Shape;1373;p99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74" name="Google Shape;1374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170200"/>
            <a:ext cx="7386038" cy="3535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5" name="Google Shape;1375;p99"/>
          <p:cNvCxnSpPr/>
          <p:nvPr/>
        </p:nvCxnSpPr>
        <p:spPr>
          <a:xfrm>
            <a:off x="2341525" y="2198800"/>
            <a:ext cx="5549700" cy="1174800"/>
          </a:xfrm>
          <a:prstGeom prst="straightConnector1">
            <a:avLst/>
          </a:prstGeom>
          <a:noFill/>
          <a:ln cap="flat" cmpd="sng" w="152400">
            <a:solidFill>
              <a:srgbClr val="FF93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0" name="Google Shape;1380;p100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Q2. Performance Similar for Head/Torso/Tail? 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81" name="Google Shape;1381;p100"/>
          <p:cNvSpPr txBox="1"/>
          <p:nvPr>
            <p:ph idx="1" type="body"/>
          </p:nvPr>
        </p:nvSpPr>
        <p:spPr>
          <a:xfrm>
            <a:off x="1988100" y="3879625"/>
            <a:ext cx="5251800" cy="8595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Interestingly, not significant differences for 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head / torso / tail </a:t>
            </a:r>
            <a:r>
              <a:rPr b="1" lang="en" sz="2000">
                <a:solidFill>
                  <a:srgbClr val="000000"/>
                </a:solidFill>
              </a:rPr>
              <a:t>attributes</a:t>
            </a:r>
            <a:endParaRPr b="1" sz="2000">
              <a:solidFill>
                <a:srgbClr val="000000"/>
              </a:solidFill>
            </a:endParaRPr>
          </a:p>
        </p:txBody>
      </p:sp>
      <p:sp>
        <p:nvSpPr>
          <p:cNvPr id="1382" name="Google Shape;1382;p100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83" name="Google Shape;1383;p100"/>
          <p:cNvGrpSpPr/>
          <p:nvPr/>
        </p:nvGrpSpPr>
        <p:grpSpPr>
          <a:xfrm>
            <a:off x="1796780" y="1170205"/>
            <a:ext cx="5532539" cy="2670700"/>
            <a:chOff x="512014" y="1017800"/>
            <a:chExt cx="8191500" cy="3954250"/>
          </a:xfrm>
        </p:grpSpPr>
        <p:pic>
          <p:nvPicPr>
            <p:cNvPr id="1384" name="Google Shape;1384;p10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66800" y="1017800"/>
              <a:ext cx="7124700" cy="2076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85" name="Google Shape;1385;p10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12014" y="3067050"/>
              <a:ext cx="8191500" cy="1905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9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0" name="Google Shape;1390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91550" y="1034950"/>
            <a:ext cx="3683350" cy="38502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101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Q3. Do Normal LLM Tricks Help?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392" name="Google Shape;1392;p101"/>
          <p:cNvSpPr/>
          <p:nvPr/>
        </p:nvSpPr>
        <p:spPr>
          <a:xfrm>
            <a:off x="986150" y="1326400"/>
            <a:ext cx="3524400" cy="867000"/>
          </a:xfrm>
          <a:prstGeom prst="wedgeRectCallout">
            <a:avLst>
              <a:gd fmla="val 68905" name="adj1"/>
              <a:gd fmla="val 63400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Increasing model size does not appear to help significantly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3" name="Google Shape;1393;p101"/>
          <p:cNvSpPr/>
          <p:nvPr/>
        </p:nvSpPr>
        <p:spPr>
          <a:xfrm>
            <a:off x="986150" y="3414625"/>
            <a:ext cx="3524400" cy="867000"/>
          </a:xfrm>
          <a:prstGeom prst="wedgeRectCallout">
            <a:avLst>
              <a:gd fmla="val 68905" name="adj1"/>
              <a:gd fmla="val 63400" name="adj2"/>
            </a:avLst>
          </a:prstGeom>
          <a:solidFill>
            <a:srgbClr val="FF93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Instruction-tuned counterparts have higher missing rate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4" name="Google Shape;1394;p101"/>
          <p:cNvSpPr/>
          <p:nvPr/>
        </p:nvSpPr>
        <p:spPr>
          <a:xfrm>
            <a:off x="311800" y="4873068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Sun et al. Head-to-Tail: How Knowledgeable are Large Language Models (LLM)?A.K.A. Will LLMs Replace Knowledge Graphs? arXiv, 2023.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02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Q3-2. How About Changing Facts?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400" name="Google Shape;1400;p102"/>
          <p:cNvPicPr preferRelativeResize="0"/>
          <p:nvPr/>
        </p:nvPicPr>
        <p:blipFill rotWithShape="1">
          <a:blip r:embed="rId3">
            <a:alphaModFix/>
          </a:blip>
          <a:srcRect b="15611" l="0" r="0" t="0"/>
          <a:stretch/>
        </p:blipFill>
        <p:spPr>
          <a:xfrm>
            <a:off x="247000" y="1170200"/>
            <a:ext cx="8558849" cy="19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01" name="Google Shape;1401;p102"/>
          <p:cNvSpPr/>
          <p:nvPr/>
        </p:nvSpPr>
        <p:spPr>
          <a:xfrm>
            <a:off x="175" y="4858050"/>
            <a:ext cx="914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Vu, Iyyer, Wang, Constant, Wei, Wei, Tar, Sung, Zhou, Le, Luong. FreshLLMs: Refreshing LLMs with Search Engine Augmentation. arXiv, 2023.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2" name="Google Shape;1402;p102"/>
          <p:cNvSpPr/>
          <p:nvPr/>
        </p:nvSpPr>
        <p:spPr>
          <a:xfrm>
            <a:off x="300350" y="3536200"/>
            <a:ext cx="2877900" cy="1017000"/>
          </a:xfrm>
          <a:prstGeom prst="wedgeRectCallout">
            <a:avLst>
              <a:gd fmla="val 33984" name="adj1"/>
              <a:gd fmla="val -118346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Good quality for static head facts, comparable to Google Search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3" name="Google Shape;1403;p102"/>
          <p:cNvSpPr/>
          <p:nvPr/>
        </p:nvSpPr>
        <p:spPr>
          <a:xfrm>
            <a:off x="3428125" y="3547051"/>
            <a:ext cx="2604900" cy="827400"/>
          </a:xfrm>
          <a:prstGeom prst="wedgeRectCallout">
            <a:avLst>
              <a:gd fmla="val -7433" name="adj1"/>
              <a:gd fmla="val -115096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Low accuracy for slow or fast changing facts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04" name="Google Shape;1404;p102"/>
          <p:cNvSpPr/>
          <p:nvPr/>
        </p:nvSpPr>
        <p:spPr>
          <a:xfrm>
            <a:off x="6243375" y="3547050"/>
            <a:ext cx="2761500" cy="1006200"/>
          </a:xfrm>
          <a:prstGeom prst="wedgeRectCallout">
            <a:avLst>
              <a:gd fmla="val -23936" name="adj1"/>
              <a:gd fmla="val -117993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LLM way better than Google search to detect false premise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8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03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Q3-3. How About Taxonomies?</a:t>
            </a:r>
            <a:endParaRPr sz="2800">
              <a:solidFill>
                <a:srgbClr val="000000"/>
              </a:solidFill>
            </a:endParaRPr>
          </a:p>
        </p:txBody>
      </p:sp>
      <p:sp>
        <p:nvSpPr>
          <p:cNvPr id="1410" name="Google Shape;1410;p103"/>
          <p:cNvSpPr/>
          <p:nvPr/>
        </p:nvSpPr>
        <p:spPr>
          <a:xfrm>
            <a:off x="311800" y="4858050"/>
            <a:ext cx="883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Xin Luna Dong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1" name="Google Shape;1411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46400"/>
            <a:ext cx="8832300" cy="1598658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103"/>
          <p:cNvSpPr txBox="1"/>
          <p:nvPr>
            <p:ph idx="1" type="body"/>
          </p:nvPr>
        </p:nvSpPr>
        <p:spPr>
          <a:xfrm>
            <a:off x="692700" y="3117625"/>
            <a:ext cx="7340100" cy="1321500"/>
          </a:xfrm>
          <a:prstGeom prst="rect">
            <a:avLst/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High quality for common taxonomies, medium-to-low quality for specialized taxonomies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Quality dropping slightly from top to bottom in the taxonomy hierarchical tree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1413" name="Google Shape;1413;p103"/>
          <p:cNvSpPr/>
          <p:nvPr/>
        </p:nvSpPr>
        <p:spPr>
          <a:xfrm>
            <a:off x="5173275" y="4075575"/>
            <a:ext cx="3734802" cy="806274"/>
          </a:xfrm>
          <a:prstGeom prst="irregularSeal1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00FF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Training Data!!</a:t>
            </a:r>
            <a:endParaRPr b="1" sz="1800">
              <a:solidFill>
                <a:srgbClr val="0000FF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104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KG Future: Dual Neural Knowledge </a:t>
            </a:r>
            <a:endParaRPr sz="2800">
              <a:solidFill>
                <a:srgbClr val="000000"/>
              </a:solidFill>
            </a:endParaRPr>
          </a:p>
        </p:txBody>
      </p:sp>
      <p:grpSp>
        <p:nvGrpSpPr>
          <p:cNvPr id="1419" name="Google Shape;1419;p104"/>
          <p:cNvGrpSpPr/>
          <p:nvPr/>
        </p:nvGrpSpPr>
        <p:grpSpPr>
          <a:xfrm>
            <a:off x="1808275" y="1348475"/>
            <a:ext cx="4730100" cy="3008625"/>
            <a:chOff x="1579675" y="1119875"/>
            <a:chExt cx="4730100" cy="3008625"/>
          </a:xfrm>
        </p:grpSpPr>
        <p:sp>
          <p:nvSpPr>
            <p:cNvPr id="1420" name="Google Shape;1420;p104"/>
            <p:cNvSpPr/>
            <p:nvPr/>
          </p:nvSpPr>
          <p:spPr>
            <a:xfrm>
              <a:off x="1772000" y="1119875"/>
              <a:ext cx="4338300" cy="724500"/>
            </a:xfrm>
            <a:prstGeom prst="triangle">
              <a:avLst>
                <a:gd fmla="val 50000" name="adj"/>
              </a:avLst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Taxonomy</a:t>
              </a:r>
              <a:endParaRPr b="1" sz="2000"/>
            </a:p>
          </p:txBody>
        </p:sp>
        <p:pic>
          <p:nvPicPr>
            <p:cNvPr id="1421" name="Google Shape;1421;p10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78000" y="1781750"/>
              <a:ext cx="4512951" cy="234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2" name="Google Shape;1422;p104"/>
            <p:cNvSpPr txBox="1"/>
            <p:nvPr/>
          </p:nvSpPr>
          <p:spPr>
            <a:xfrm>
              <a:off x="1579675" y="1936800"/>
              <a:ext cx="16821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Head Entities</a:t>
              </a:r>
              <a:endParaRPr/>
            </a:p>
          </p:txBody>
        </p:sp>
        <p:sp>
          <p:nvSpPr>
            <p:cNvPr id="1423" name="Google Shape;1423;p104"/>
            <p:cNvSpPr txBox="1"/>
            <p:nvPr/>
          </p:nvSpPr>
          <p:spPr>
            <a:xfrm>
              <a:off x="1808275" y="3156000"/>
              <a:ext cx="1682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Torso </a:t>
              </a:r>
              <a:endParaRPr/>
            </a:p>
          </p:txBody>
        </p:sp>
        <p:sp>
          <p:nvSpPr>
            <p:cNvPr id="1424" name="Google Shape;1424;p104"/>
            <p:cNvSpPr txBox="1"/>
            <p:nvPr/>
          </p:nvSpPr>
          <p:spPr>
            <a:xfrm>
              <a:off x="4627675" y="3537000"/>
              <a:ext cx="1682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Long-tail</a:t>
              </a:r>
              <a:endParaRPr/>
            </a:p>
          </p:txBody>
        </p:sp>
      </p:grpSp>
      <p:grpSp>
        <p:nvGrpSpPr>
          <p:cNvPr id="1425" name="Google Shape;1425;p104"/>
          <p:cNvGrpSpPr/>
          <p:nvPr/>
        </p:nvGrpSpPr>
        <p:grpSpPr>
          <a:xfrm>
            <a:off x="5541915" y="1373840"/>
            <a:ext cx="1810242" cy="410325"/>
            <a:chOff x="5846715" y="1221440"/>
            <a:chExt cx="1810242" cy="410325"/>
          </a:xfrm>
        </p:grpSpPr>
        <p:pic>
          <p:nvPicPr>
            <p:cNvPr id="1426" name="Google Shape;1426;p1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46715" y="12214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7" name="Google Shape;1427;p10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998682" y="89092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28" name="Google Shape;1428;p104"/>
          <p:cNvGrpSpPr/>
          <p:nvPr/>
        </p:nvGrpSpPr>
        <p:grpSpPr>
          <a:xfrm>
            <a:off x="870582" y="2183700"/>
            <a:ext cx="4668768" cy="831300"/>
            <a:chOff x="1175382" y="2183700"/>
            <a:chExt cx="4668768" cy="831300"/>
          </a:xfrm>
        </p:grpSpPr>
        <p:pic>
          <p:nvPicPr>
            <p:cNvPr id="1429" name="Google Shape;1429;p1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86696" y="22120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0" name="Google Shape;1430;p10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1588482" y="224463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1" name="Google Shape;1431;p104"/>
            <p:cNvSpPr txBox="1"/>
            <p:nvPr/>
          </p:nvSpPr>
          <p:spPr>
            <a:xfrm>
              <a:off x="3403350" y="2183700"/>
              <a:ext cx="2440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both </a:t>
              </a:r>
              <a:r>
                <a:rPr lang="en">
                  <a:solidFill>
                    <a:srgbClr val="6AA84F"/>
                  </a:solidFill>
                  <a:latin typeface="Roboto"/>
                  <a:ea typeface="Roboto"/>
                  <a:cs typeface="Roboto"/>
                  <a:sym typeface="Roboto"/>
                </a:rPr>
                <a:t>embeddings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and </a:t>
              </a:r>
              <a:r>
                <a:rPr lang="en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symbolic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KG to represent head entities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32" name="Google Shape;1432;p104"/>
          <p:cNvGrpSpPr/>
          <p:nvPr/>
        </p:nvGrpSpPr>
        <p:grpSpPr>
          <a:xfrm>
            <a:off x="2596951" y="3326700"/>
            <a:ext cx="3683698" cy="1429265"/>
            <a:chOff x="2901751" y="3326700"/>
            <a:chExt cx="3683698" cy="1429265"/>
          </a:xfrm>
        </p:grpSpPr>
        <p:pic>
          <p:nvPicPr>
            <p:cNvPr id="1433" name="Google Shape;1433;p1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21151" y="43456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4" name="Google Shape;1434;p10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1751" y="43456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5" name="Google Shape;1435;p104"/>
            <p:cNvSpPr txBox="1"/>
            <p:nvPr/>
          </p:nvSpPr>
          <p:spPr>
            <a:xfrm>
              <a:off x="3631949" y="3326700"/>
              <a:ext cx="2953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</a:t>
              </a:r>
              <a:r>
                <a:rPr lang="en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symbolic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KG to represent torso / tail entities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36" name="Google Shape;1436;p104"/>
          <p:cNvGrpSpPr/>
          <p:nvPr/>
        </p:nvGrpSpPr>
        <p:grpSpPr>
          <a:xfrm>
            <a:off x="6280782" y="2066025"/>
            <a:ext cx="2458966" cy="1074525"/>
            <a:chOff x="6585582" y="2066025"/>
            <a:chExt cx="2458966" cy="1074525"/>
          </a:xfrm>
        </p:grpSpPr>
        <p:pic>
          <p:nvPicPr>
            <p:cNvPr id="1437" name="Google Shape;1437;p10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998682" y="165292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8" name="Google Shape;1438;p104"/>
            <p:cNvSpPr txBox="1"/>
            <p:nvPr/>
          </p:nvSpPr>
          <p:spPr>
            <a:xfrm>
              <a:off x="6603748" y="2309250"/>
              <a:ext cx="2440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</a:t>
              </a:r>
              <a:r>
                <a:rPr lang="en">
                  <a:solidFill>
                    <a:srgbClr val="6AA84F"/>
                  </a:solidFill>
                  <a:latin typeface="Roboto"/>
                  <a:ea typeface="Roboto"/>
                  <a:cs typeface="Roboto"/>
                  <a:sym typeface="Roboto"/>
                </a:rPr>
                <a:t>embeddings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to represent torso / tail classes in common taxonomies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39" name="Google Shape;1439;p104"/>
          <p:cNvSpPr txBox="1"/>
          <p:nvPr/>
        </p:nvSpPr>
        <p:spPr>
          <a:xfrm>
            <a:off x="6287621" y="709050"/>
            <a:ext cx="2440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</a:t>
            </a:r>
            <a:r>
              <a:rPr lang="en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symbolic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taxonomy to represent head classes and specialized taxonomies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05"/>
          <p:cNvSpPr txBox="1"/>
          <p:nvPr>
            <p:ph type="title"/>
          </p:nvPr>
        </p:nvSpPr>
        <p:spPr>
          <a:xfrm>
            <a:off x="3117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KG Future: Dual Neural Knowledge </a:t>
            </a:r>
            <a:endParaRPr sz="2800">
              <a:solidFill>
                <a:srgbClr val="000000"/>
              </a:solidFill>
            </a:endParaRPr>
          </a:p>
        </p:txBody>
      </p:sp>
      <p:grpSp>
        <p:nvGrpSpPr>
          <p:cNvPr id="1445" name="Google Shape;1445;p105"/>
          <p:cNvGrpSpPr/>
          <p:nvPr/>
        </p:nvGrpSpPr>
        <p:grpSpPr>
          <a:xfrm>
            <a:off x="1808275" y="1348475"/>
            <a:ext cx="4730100" cy="3008625"/>
            <a:chOff x="1579675" y="1119875"/>
            <a:chExt cx="4730100" cy="3008625"/>
          </a:xfrm>
        </p:grpSpPr>
        <p:sp>
          <p:nvSpPr>
            <p:cNvPr id="1446" name="Google Shape;1446;p105"/>
            <p:cNvSpPr/>
            <p:nvPr/>
          </p:nvSpPr>
          <p:spPr>
            <a:xfrm>
              <a:off x="1772000" y="1119875"/>
              <a:ext cx="4338300" cy="724500"/>
            </a:xfrm>
            <a:prstGeom prst="triangle">
              <a:avLst>
                <a:gd fmla="val 50000" name="adj"/>
              </a:avLst>
            </a:prstGeom>
            <a:solidFill>
              <a:srgbClr val="FFF2CC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Taxonomy</a:t>
              </a:r>
              <a:endParaRPr b="1" sz="2000"/>
            </a:p>
          </p:txBody>
        </p:sp>
        <p:pic>
          <p:nvPicPr>
            <p:cNvPr id="1447" name="Google Shape;1447;p10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78000" y="1781750"/>
              <a:ext cx="4512951" cy="23467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8" name="Google Shape;1448;p105"/>
            <p:cNvSpPr txBox="1"/>
            <p:nvPr/>
          </p:nvSpPr>
          <p:spPr>
            <a:xfrm>
              <a:off x="1579675" y="1936800"/>
              <a:ext cx="1682100" cy="80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Head Entities</a:t>
              </a:r>
              <a:endParaRPr/>
            </a:p>
          </p:txBody>
        </p:sp>
        <p:sp>
          <p:nvSpPr>
            <p:cNvPr id="1449" name="Google Shape;1449;p105"/>
            <p:cNvSpPr txBox="1"/>
            <p:nvPr/>
          </p:nvSpPr>
          <p:spPr>
            <a:xfrm>
              <a:off x="1808275" y="3156000"/>
              <a:ext cx="1682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Torso </a:t>
              </a:r>
              <a:endParaRPr/>
            </a:p>
          </p:txBody>
        </p:sp>
        <p:sp>
          <p:nvSpPr>
            <p:cNvPr id="1450" name="Google Shape;1450;p105"/>
            <p:cNvSpPr txBox="1"/>
            <p:nvPr/>
          </p:nvSpPr>
          <p:spPr>
            <a:xfrm>
              <a:off x="4627675" y="3537000"/>
              <a:ext cx="16821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/>
                <a:t>Long-tail</a:t>
              </a:r>
              <a:endParaRPr/>
            </a:p>
          </p:txBody>
        </p:sp>
      </p:grpSp>
      <p:grpSp>
        <p:nvGrpSpPr>
          <p:cNvPr id="1451" name="Google Shape;1451;p105"/>
          <p:cNvGrpSpPr/>
          <p:nvPr/>
        </p:nvGrpSpPr>
        <p:grpSpPr>
          <a:xfrm>
            <a:off x="5541915" y="1373840"/>
            <a:ext cx="1810242" cy="410325"/>
            <a:chOff x="5846715" y="1221440"/>
            <a:chExt cx="1810242" cy="410325"/>
          </a:xfrm>
        </p:grpSpPr>
        <p:pic>
          <p:nvPicPr>
            <p:cNvPr id="1452" name="Google Shape;1452;p10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846715" y="12214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3" name="Google Shape;1453;p10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998682" y="89092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4" name="Google Shape;1454;p105"/>
          <p:cNvGrpSpPr/>
          <p:nvPr/>
        </p:nvGrpSpPr>
        <p:grpSpPr>
          <a:xfrm>
            <a:off x="870582" y="2183700"/>
            <a:ext cx="4668768" cy="831300"/>
            <a:chOff x="1175382" y="2183700"/>
            <a:chExt cx="4668768" cy="831300"/>
          </a:xfrm>
        </p:grpSpPr>
        <p:pic>
          <p:nvPicPr>
            <p:cNvPr id="1455" name="Google Shape;1455;p10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386696" y="22120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6" name="Google Shape;1456;p10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1588482" y="224463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7" name="Google Shape;1457;p105"/>
            <p:cNvSpPr txBox="1"/>
            <p:nvPr/>
          </p:nvSpPr>
          <p:spPr>
            <a:xfrm>
              <a:off x="3403350" y="2183700"/>
              <a:ext cx="2440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both </a:t>
              </a:r>
              <a:r>
                <a:rPr lang="en">
                  <a:solidFill>
                    <a:srgbClr val="6AA84F"/>
                  </a:solidFill>
                  <a:latin typeface="Roboto"/>
                  <a:ea typeface="Roboto"/>
                  <a:cs typeface="Roboto"/>
                  <a:sym typeface="Roboto"/>
                </a:rPr>
                <a:t>embeddings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and </a:t>
              </a:r>
              <a:r>
                <a:rPr lang="en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symbolic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KG to represent head entities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58" name="Google Shape;1458;p105"/>
          <p:cNvGrpSpPr/>
          <p:nvPr/>
        </p:nvGrpSpPr>
        <p:grpSpPr>
          <a:xfrm>
            <a:off x="2596951" y="3326700"/>
            <a:ext cx="3683698" cy="1429265"/>
            <a:chOff x="2901751" y="3326700"/>
            <a:chExt cx="3683698" cy="1429265"/>
          </a:xfrm>
        </p:grpSpPr>
        <p:pic>
          <p:nvPicPr>
            <p:cNvPr id="1459" name="Google Shape;1459;p10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721151" y="43456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0" name="Google Shape;1460;p10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901751" y="4345640"/>
              <a:ext cx="620650" cy="4103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1" name="Google Shape;1461;p105"/>
            <p:cNvSpPr txBox="1"/>
            <p:nvPr/>
          </p:nvSpPr>
          <p:spPr>
            <a:xfrm>
              <a:off x="3631949" y="3326700"/>
              <a:ext cx="2953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</a:t>
              </a:r>
              <a:r>
                <a:rPr lang="en">
                  <a:solidFill>
                    <a:srgbClr val="FF9900"/>
                  </a:solidFill>
                  <a:latin typeface="Roboto"/>
                  <a:ea typeface="Roboto"/>
                  <a:cs typeface="Roboto"/>
                  <a:sym typeface="Roboto"/>
                </a:rPr>
                <a:t>symbolic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KG to represent torso / tail entities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462" name="Google Shape;1462;p105"/>
          <p:cNvGrpSpPr/>
          <p:nvPr/>
        </p:nvGrpSpPr>
        <p:grpSpPr>
          <a:xfrm>
            <a:off x="6280782" y="2066025"/>
            <a:ext cx="2458966" cy="1074525"/>
            <a:chOff x="6585582" y="2066025"/>
            <a:chExt cx="2458966" cy="1074525"/>
          </a:xfrm>
        </p:grpSpPr>
        <p:pic>
          <p:nvPicPr>
            <p:cNvPr id="1463" name="Google Shape;1463;p10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5400000">
              <a:off x="6998682" y="1652925"/>
              <a:ext cx="245175" cy="1071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4" name="Google Shape;1464;p105"/>
            <p:cNvSpPr txBox="1"/>
            <p:nvPr/>
          </p:nvSpPr>
          <p:spPr>
            <a:xfrm>
              <a:off x="6603748" y="2309250"/>
              <a:ext cx="24408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Use </a:t>
              </a:r>
              <a:r>
                <a:rPr lang="en">
                  <a:solidFill>
                    <a:srgbClr val="6AA84F"/>
                  </a:solidFill>
                  <a:latin typeface="Roboto"/>
                  <a:ea typeface="Roboto"/>
                  <a:cs typeface="Roboto"/>
                  <a:sym typeface="Roboto"/>
                </a:rPr>
                <a:t>embeddings</a:t>
              </a:r>
              <a:r>
                <a:rPr lang="en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 to represent torso / tail classes in common taxonomies</a:t>
              </a:r>
              <a:endPara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465" name="Google Shape;1465;p105"/>
          <p:cNvSpPr txBox="1"/>
          <p:nvPr/>
        </p:nvSpPr>
        <p:spPr>
          <a:xfrm>
            <a:off x="6287621" y="709050"/>
            <a:ext cx="24408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Use </a:t>
            </a:r>
            <a:r>
              <a:rPr lang="en">
                <a:solidFill>
                  <a:srgbClr val="FF9900"/>
                </a:solidFill>
                <a:latin typeface="Roboto"/>
                <a:ea typeface="Roboto"/>
                <a:cs typeface="Roboto"/>
                <a:sym typeface="Roboto"/>
              </a:rPr>
              <a:t>symbolic</a:t>
            </a:r>
            <a:r>
              <a:rPr lang="en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 taxonomy to represent head classes and specialized taxonomies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6" name="Google Shape;1466;p105"/>
          <p:cNvSpPr/>
          <p:nvPr/>
        </p:nvSpPr>
        <p:spPr>
          <a:xfrm>
            <a:off x="95025" y="992700"/>
            <a:ext cx="3180300" cy="688200"/>
          </a:xfrm>
          <a:prstGeom prst="roundRect">
            <a:avLst>
              <a:gd fmla="val 16667" name="adj"/>
            </a:avLst>
          </a:prstGeom>
          <a:solidFill>
            <a:srgbClr val="FF93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Roboto"/>
                <a:ea typeface="Roboto"/>
                <a:cs typeface="Roboto"/>
                <a:sym typeface="Roboto"/>
              </a:rPr>
              <a:t>How to infuse head knowledge into LLMs to enable precise QA?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67" name="Google Shape;1467;p105"/>
          <p:cNvSpPr/>
          <p:nvPr/>
        </p:nvSpPr>
        <p:spPr>
          <a:xfrm>
            <a:off x="6406025" y="3223800"/>
            <a:ext cx="2706300" cy="1023600"/>
          </a:xfrm>
          <a:prstGeom prst="roundRect">
            <a:avLst>
              <a:gd fmla="val 16667" name="adj"/>
            </a:avLst>
          </a:prstGeom>
          <a:solidFill>
            <a:srgbClr val="FF93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FF0000"/>
                </a:solidFill>
                <a:latin typeface="Roboto"/>
                <a:ea typeface="Roboto"/>
                <a:cs typeface="Roboto"/>
                <a:sym typeface="Roboto"/>
              </a:rPr>
              <a:t>RAG</a:t>
            </a:r>
            <a:r>
              <a:rPr lang="en" sz="1600">
                <a:latin typeface="Roboto"/>
                <a:ea typeface="Roboto"/>
                <a:cs typeface="Roboto"/>
                <a:sym typeface="Roboto"/>
              </a:rPr>
              <a:t>: How to seamlessly plug-in external knowledge for QA regarding torso/tail knowledge?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34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From Roofshots to Moonshots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295" name="Google Shape;295;p34"/>
          <p:cNvSpPr/>
          <p:nvPr/>
        </p:nvSpPr>
        <p:spPr>
          <a:xfrm>
            <a:off x="820850" y="1415800"/>
            <a:ext cx="458925" cy="65615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</a:t>
            </a:r>
          </a:p>
        </p:txBody>
      </p:sp>
      <p:sp>
        <p:nvSpPr>
          <p:cNvPr id="296" name="Google Shape;296;p34"/>
          <p:cNvSpPr/>
          <p:nvPr/>
        </p:nvSpPr>
        <p:spPr>
          <a:xfrm>
            <a:off x="150001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97" name="Google Shape;297;p34"/>
          <p:cNvSpPr/>
          <p:nvPr/>
        </p:nvSpPr>
        <p:spPr>
          <a:xfrm>
            <a:off x="131576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298" name="Google Shape;298;p34"/>
          <p:cNvSpPr/>
          <p:nvPr/>
        </p:nvSpPr>
        <p:spPr>
          <a:xfrm>
            <a:off x="2111258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299" name="Google Shape;299;p34"/>
          <p:cNvSpPr/>
          <p:nvPr/>
        </p:nvSpPr>
        <p:spPr>
          <a:xfrm>
            <a:off x="27225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0" name="Google Shape;300;p34"/>
          <p:cNvSpPr/>
          <p:nvPr/>
        </p:nvSpPr>
        <p:spPr>
          <a:xfrm>
            <a:off x="3469581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1" name="Google Shape;301;p34"/>
          <p:cNvSpPr/>
          <p:nvPr/>
        </p:nvSpPr>
        <p:spPr>
          <a:xfrm>
            <a:off x="328533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302" name="Google Shape;302;p34"/>
          <p:cNvSpPr/>
          <p:nvPr/>
        </p:nvSpPr>
        <p:spPr>
          <a:xfrm>
            <a:off x="4080827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3" name="Google Shape;303;p34"/>
          <p:cNvSpPr/>
          <p:nvPr/>
        </p:nvSpPr>
        <p:spPr>
          <a:xfrm>
            <a:off x="469207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4" name="Google Shape;304;p34"/>
          <p:cNvSpPr/>
          <p:nvPr/>
        </p:nvSpPr>
        <p:spPr>
          <a:xfrm>
            <a:off x="5439150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5" name="Google Shape;305;p34"/>
          <p:cNvSpPr/>
          <p:nvPr/>
        </p:nvSpPr>
        <p:spPr>
          <a:xfrm>
            <a:off x="5254899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306" name="Google Shape;306;p34"/>
          <p:cNvSpPr/>
          <p:nvPr/>
        </p:nvSpPr>
        <p:spPr>
          <a:xfrm>
            <a:off x="6050396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7" name="Google Shape;307;p34"/>
          <p:cNvSpPr/>
          <p:nvPr/>
        </p:nvSpPr>
        <p:spPr>
          <a:xfrm>
            <a:off x="666164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8" name="Google Shape;308;p34"/>
          <p:cNvSpPr/>
          <p:nvPr/>
        </p:nvSpPr>
        <p:spPr>
          <a:xfrm>
            <a:off x="73408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09" name="Google Shape;309;p34"/>
          <p:cNvSpPr/>
          <p:nvPr/>
        </p:nvSpPr>
        <p:spPr>
          <a:xfrm>
            <a:off x="7156552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310" name="Google Shape;310;p34"/>
          <p:cNvSpPr/>
          <p:nvPr/>
        </p:nvSpPr>
        <p:spPr>
          <a:xfrm>
            <a:off x="7952049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11" name="Google Shape;311;p34"/>
          <p:cNvSpPr/>
          <p:nvPr/>
        </p:nvSpPr>
        <p:spPr>
          <a:xfrm>
            <a:off x="8563295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312" name="Google Shape;312;p34"/>
          <p:cNvSpPr txBox="1"/>
          <p:nvPr/>
        </p:nvSpPr>
        <p:spPr>
          <a:xfrm>
            <a:off x="-1011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endParaRPr b="1" sz="2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34"/>
          <p:cNvSpPr txBox="1"/>
          <p:nvPr/>
        </p:nvSpPr>
        <p:spPr>
          <a:xfrm>
            <a:off x="15752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b="1" sz="20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34"/>
          <p:cNvSpPr txBox="1"/>
          <p:nvPr/>
        </p:nvSpPr>
        <p:spPr>
          <a:xfrm>
            <a:off x="35387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34"/>
          <p:cNvSpPr txBox="1"/>
          <p:nvPr/>
        </p:nvSpPr>
        <p:spPr>
          <a:xfrm>
            <a:off x="5519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34"/>
          <p:cNvSpPr txBox="1"/>
          <p:nvPr/>
        </p:nvSpPr>
        <p:spPr>
          <a:xfrm>
            <a:off x="7424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17" name="Google Shape;317;p34"/>
          <p:cNvCxnSpPr/>
          <p:nvPr/>
        </p:nvCxnSpPr>
        <p:spPr>
          <a:xfrm>
            <a:off x="1909775" y="2907725"/>
            <a:ext cx="3544200" cy="33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18" name="Google Shape;3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00" y="3258400"/>
            <a:ext cx="2300625" cy="134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9" name="Google Shape;319;p34"/>
          <p:cNvCxnSpPr/>
          <p:nvPr/>
        </p:nvCxnSpPr>
        <p:spPr>
          <a:xfrm flipH="1" rot="10800000">
            <a:off x="5670350" y="2907625"/>
            <a:ext cx="3282900" cy="330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0" name="Google Shape;320;p34"/>
          <p:cNvPicPr preferRelativeResize="0"/>
          <p:nvPr/>
        </p:nvPicPr>
        <p:blipFill rotWithShape="1">
          <a:blip r:embed="rId4">
            <a:alphaModFix/>
          </a:blip>
          <a:srcRect b="27658" l="0" r="0" t="2969"/>
          <a:stretch/>
        </p:blipFill>
        <p:spPr>
          <a:xfrm>
            <a:off x="6095680" y="3258400"/>
            <a:ext cx="2300625" cy="13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8" y="3357925"/>
            <a:ext cx="1828100" cy="1142589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4"/>
          <p:cNvSpPr txBox="1"/>
          <p:nvPr/>
        </p:nvSpPr>
        <p:spPr>
          <a:xfrm>
            <a:off x="3127006" y="4495806"/>
            <a:ext cx="12798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Roofshots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6596426" y="4495800"/>
            <a:ext cx="1446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Moonshots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106"/>
          <p:cNvSpPr txBox="1"/>
          <p:nvPr/>
        </p:nvSpPr>
        <p:spPr>
          <a:xfrm>
            <a:off x="311700" y="8672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rgbClr val="FF99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Rich</a:t>
            </a: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Question-Answer Set</a:t>
            </a:r>
            <a:endParaRPr i="1" sz="2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73" name="Google Shape;1473;p106"/>
          <p:cNvSpPr txBox="1"/>
          <p:nvPr/>
        </p:nvSpPr>
        <p:spPr>
          <a:xfrm>
            <a:off x="323850" y="1664500"/>
            <a:ext cx="4270500" cy="227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2500+ QA pairs from 5 domains (Finance, Sports, Music, Movie, Encyclopedia)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Questions for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static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,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slow-changing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,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fast-changing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, and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real-time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information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lang="en" sz="1500">
                <a:latin typeface="Lato"/>
                <a:ea typeface="Lato"/>
                <a:cs typeface="Lato"/>
                <a:sym typeface="Lato"/>
              </a:rPr>
              <a:t>Questions for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head, torso,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and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tail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entities</a:t>
            </a:r>
            <a:br>
              <a:rPr lang="en" sz="1500">
                <a:latin typeface="Lato"/>
                <a:ea typeface="Lato"/>
                <a:cs typeface="Lato"/>
                <a:sym typeface="Lato"/>
              </a:rPr>
            </a:br>
            <a:endParaRPr sz="500">
              <a:latin typeface="Lato"/>
              <a:ea typeface="Lato"/>
              <a:cs typeface="Lato"/>
              <a:sym typeface="Lato"/>
            </a:endParaRPr>
          </a:p>
          <a:p>
            <a:pPr indent="-3238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ato"/>
              <a:buChar char="●"/>
            </a:pPr>
            <a:r>
              <a:rPr i="1" lang="en" sz="1500">
                <a:latin typeface="Lato"/>
                <a:ea typeface="Lato"/>
                <a:cs typeface="Lato"/>
                <a:sym typeface="Lato"/>
              </a:rPr>
              <a:t>Simple-fact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questions and </a:t>
            </a:r>
            <a:r>
              <a:rPr i="1" lang="en" sz="1500">
                <a:latin typeface="Lato"/>
                <a:ea typeface="Lato"/>
                <a:cs typeface="Lato"/>
                <a:sym typeface="Lato"/>
              </a:rPr>
              <a:t>complex</a:t>
            </a:r>
            <a:r>
              <a:rPr lang="en" sz="1500">
                <a:latin typeface="Lato"/>
                <a:ea typeface="Lato"/>
                <a:cs typeface="Lato"/>
                <a:sym typeface="Lato"/>
              </a:rPr>
              <a:t> questions</a:t>
            </a:r>
            <a:endParaRPr sz="15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74" name="Google Shape;1474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7751" y="1755396"/>
            <a:ext cx="4270500" cy="1762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106"/>
          <p:cNvPicPr preferRelativeResize="0"/>
          <p:nvPr/>
        </p:nvPicPr>
        <p:blipFill rotWithShape="1">
          <a:blip r:embed="rId4">
            <a:alphaModFix/>
          </a:blip>
          <a:srcRect b="0" l="0" r="823" t="0"/>
          <a:stretch/>
        </p:blipFill>
        <p:spPr>
          <a:xfrm>
            <a:off x="228600" y="3862600"/>
            <a:ext cx="8766300" cy="35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6" name="Google Shape;1476;p10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225" y="4221075"/>
            <a:ext cx="8638676" cy="41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106"/>
          <p:cNvSpPr txBox="1"/>
          <p:nvPr>
            <p:ph type="title"/>
          </p:nvPr>
        </p:nvSpPr>
        <p:spPr>
          <a:xfrm>
            <a:off x="311700" y="333800"/>
            <a:ext cx="8520600" cy="71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Call for Action: CRAG Competition @ KDDCups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07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rgbClr val="FF99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Accessible</a:t>
            </a:r>
            <a:r>
              <a:rPr b="1" i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</a:t>
            </a: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Retrieval Content</a:t>
            </a:r>
            <a:endParaRPr i="1" sz="2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3" name="Google Shape;1483;p107"/>
          <p:cNvSpPr txBox="1"/>
          <p:nvPr/>
        </p:nvSpPr>
        <p:spPr>
          <a:xfrm>
            <a:off x="323850" y="1131100"/>
            <a:ext cx="84201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125K webpages: 50 webpages for each question from BraveAPI web search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Mock KG: 3K fact triples, 30:1 signal-to-noise ratio</a:t>
            </a:r>
            <a:endParaRPr sz="1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4" name="Google Shape;1484;p107"/>
          <p:cNvSpPr txBox="1"/>
          <p:nvPr/>
        </p:nvSpPr>
        <p:spPr>
          <a:xfrm>
            <a:off x="311700" y="24674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600">
                <a:solidFill>
                  <a:srgbClr val="FF9900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Reliable</a:t>
            </a:r>
            <a:r>
              <a:rPr b="1" i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 </a:t>
            </a:r>
            <a:r>
              <a:rPr b="1" lang="en" sz="26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Tasks and Evaluation</a:t>
            </a:r>
            <a:endParaRPr i="1" sz="2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85" name="Google Shape;1485;p107"/>
          <p:cNvSpPr txBox="1"/>
          <p:nvPr/>
        </p:nvSpPr>
        <p:spPr>
          <a:xfrm>
            <a:off x="323850" y="3188500"/>
            <a:ext cx="8420100" cy="10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Task 1: Answer generation over top-5 web search results—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Answer Generation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Task 2: + Mock-KG Search API—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Structured Query Search</a:t>
            </a:r>
            <a:r>
              <a:rPr lang="en" sz="1600"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Answer Selection</a:t>
            </a:r>
            <a:br>
              <a:rPr lang="en" sz="1600">
                <a:latin typeface="Lato"/>
                <a:ea typeface="Lato"/>
                <a:cs typeface="Lato"/>
                <a:sym typeface="Lato"/>
              </a:rPr>
            </a:br>
            <a:endParaRPr sz="600"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Font typeface="Lato"/>
              <a:buChar char="●"/>
            </a:pPr>
            <a:r>
              <a:rPr lang="en" sz="1600">
                <a:latin typeface="Lato"/>
                <a:ea typeface="Lato"/>
                <a:cs typeface="Lato"/>
                <a:sym typeface="Lato"/>
              </a:rPr>
              <a:t>Task 3: + 50 web search results—</a:t>
            </a:r>
            <a:r>
              <a:rPr b="1" lang="en" sz="1600">
                <a:latin typeface="Lato"/>
                <a:ea typeface="Lato"/>
                <a:cs typeface="Lato"/>
                <a:sym typeface="Lato"/>
              </a:rPr>
              <a:t>Search Ranking</a:t>
            </a:r>
            <a:endParaRPr b="1" sz="16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9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08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Baseline Quality</a:t>
            </a:r>
            <a:endParaRPr i="1" sz="28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491" name="Google Shape;149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170200"/>
            <a:ext cx="6739975" cy="2070870"/>
          </a:xfrm>
          <a:prstGeom prst="rect">
            <a:avLst/>
          </a:prstGeom>
          <a:noFill/>
          <a:ln>
            <a:noFill/>
          </a:ln>
        </p:spPr>
      </p:pic>
      <p:sp>
        <p:nvSpPr>
          <p:cNvPr id="1492" name="Google Shape;1492;p108"/>
          <p:cNvSpPr/>
          <p:nvPr/>
        </p:nvSpPr>
        <p:spPr>
          <a:xfrm>
            <a:off x="5045375" y="3754675"/>
            <a:ext cx="2752500" cy="992100"/>
          </a:xfrm>
          <a:prstGeom prst="wedgeRectCallout">
            <a:avLst>
              <a:gd fmla="val -30037" name="adj1"/>
              <a:gd fmla="val -126688" name="adj2"/>
            </a:avLst>
          </a:prstGeom>
          <a:solidFill>
            <a:srgbClr val="FF99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RAG may also bring more hallucinations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3" name="Google Shape;1493;p108"/>
          <p:cNvSpPr/>
          <p:nvPr/>
        </p:nvSpPr>
        <p:spPr>
          <a:xfrm>
            <a:off x="1844975" y="3754675"/>
            <a:ext cx="2752500" cy="992100"/>
          </a:xfrm>
          <a:prstGeom prst="wedgeRectCallout">
            <a:avLst>
              <a:gd fmla="val 36864" name="adj1"/>
              <a:gd fmla="val -198894" name="adj2"/>
            </a:avLst>
          </a:prstGeom>
          <a:solidFill>
            <a:srgbClr val="FF9900"/>
          </a:solidFill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Roboto"/>
                <a:ea typeface="Roboto"/>
                <a:cs typeface="Roboto"/>
                <a:sym typeface="Roboto"/>
              </a:rPr>
              <a:t>RAG may improve performance</a:t>
            </a:r>
            <a:endParaRPr sz="18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9"/>
          <p:cNvSpPr txBox="1"/>
          <p:nvPr/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Baseline Quality</a:t>
            </a:r>
            <a:endParaRPr i="1" sz="28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9" name="Google Shape;1499;p109"/>
          <p:cNvSpPr txBox="1"/>
          <p:nvPr>
            <p:ph idx="1" type="body"/>
          </p:nvPr>
        </p:nvSpPr>
        <p:spPr>
          <a:xfrm>
            <a:off x="1392475" y="3491350"/>
            <a:ext cx="6490500" cy="1046700"/>
          </a:xfrm>
          <a:prstGeom prst="rect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KDDCup Competition will be announced in mid-March</a:t>
            </a:r>
            <a:endParaRPr b="1" sz="20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rgbClr val="000000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000000"/>
                </a:solidFill>
              </a:rPr>
              <a:t>Join the force to reduce the gap!</a:t>
            </a:r>
            <a:endParaRPr sz="2000">
              <a:solidFill>
                <a:srgbClr val="000000"/>
              </a:solidFill>
            </a:endParaRPr>
          </a:p>
        </p:txBody>
      </p:sp>
      <p:pic>
        <p:nvPicPr>
          <p:cNvPr id="1500" name="Google Shape;1500;p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3000" y="1170200"/>
            <a:ext cx="6739975" cy="20708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4" name="Shape 1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" name="Google Shape;1505;p110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Shameless Advertisements</a:t>
            </a:r>
            <a:endParaRPr sz="2800">
              <a:solidFill>
                <a:srgbClr val="000000"/>
              </a:solidFill>
            </a:endParaRPr>
          </a:p>
        </p:txBody>
      </p:sp>
      <p:pic>
        <p:nvPicPr>
          <p:cNvPr id="1506" name="Google Shape;1506;p110"/>
          <p:cNvPicPr preferRelativeResize="0"/>
          <p:nvPr/>
        </p:nvPicPr>
        <p:blipFill rotWithShape="1">
          <a:blip r:embed="rId3">
            <a:alphaModFix/>
          </a:blip>
          <a:srcRect b="48578" l="0" r="0" t="0"/>
          <a:stretch/>
        </p:blipFill>
        <p:spPr>
          <a:xfrm>
            <a:off x="529800" y="1613153"/>
            <a:ext cx="3934650" cy="304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07" name="Google Shape;1507;p110"/>
          <p:cNvSpPr txBox="1"/>
          <p:nvPr/>
        </p:nvSpPr>
        <p:spPr>
          <a:xfrm>
            <a:off x="529800" y="1090550"/>
            <a:ext cx="3000000" cy="5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95">
                <a:latin typeface="Calibri"/>
                <a:ea typeface="Calibri"/>
                <a:cs typeface="Calibri"/>
                <a:sym typeface="Calibri"/>
              </a:rPr>
              <a:t>Book (2021)</a:t>
            </a:r>
            <a:endParaRPr/>
          </a:p>
        </p:txBody>
      </p:sp>
      <p:sp>
        <p:nvSpPr>
          <p:cNvPr id="1508" name="Google Shape;1508;p110"/>
          <p:cNvSpPr txBox="1"/>
          <p:nvPr/>
        </p:nvSpPr>
        <p:spPr>
          <a:xfrm>
            <a:off x="4660425" y="1094000"/>
            <a:ext cx="4022100" cy="32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95">
                <a:latin typeface="Calibri"/>
                <a:ea typeface="Calibri"/>
                <a:cs typeface="Calibri"/>
                <a:sym typeface="Calibri"/>
              </a:rPr>
              <a:t>Two benchmark datasets​</a:t>
            </a:r>
            <a:endParaRPr b="1" sz="2195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774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DI2KG Challenge: </a:t>
            </a:r>
            <a:r>
              <a:rPr lang="en" sz="2000" u="sng">
                <a:solidFill>
                  <a:srgbClr val="2998E3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http://di2kg.dia.uniroma3.it/#challenge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7747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Font typeface="Arial"/>
              <a:buChar char="●"/>
            </a:pPr>
            <a:r>
              <a:rPr lang="en" sz="200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Extended SWDE benchmark: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​</a:t>
            </a:r>
            <a:br>
              <a:rPr lang="en" sz="2000">
                <a:latin typeface="Calibri"/>
                <a:ea typeface="Calibri"/>
                <a:cs typeface="Calibri"/>
                <a:sym typeface="Calibri"/>
              </a:rPr>
            </a:br>
            <a:r>
              <a:rPr lang="en" sz="2000" u="sng">
                <a:solidFill>
                  <a:srgbClr val="2998E3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https://homes.cs.washington.edu/lockardc/expanded_swde.html</a:t>
            </a:r>
            <a:r>
              <a:rPr lang="en" sz="2000">
                <a:latin typeface="Calibri"/>
                <a:ea typeface="Calibri"/>
                <a:cs typeface="Calibri"/>
                <a:sym typeface="Calibri"/>
              </a:rPr>
              <a:t>​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11"/>
          <p:cNvSpPr txBox="1"/>
          <p:nvPr>
            <p:ph type="title"/>
          </p:nvPr>
        </p:nvSpPr>
        <p:spPr>
          <a:xfrm>
            <a:off x="159300" y="410000"/>
            <a:ext cx="88323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Take-Aways. 3 Generations of KGs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514" name="Google Shape;1514;p111"/>
          <p:cNvSpPr txBox="1"/>
          <p:nvPr/>
        </p:nvSpPr>
        <p:spPr>
          <a:xfrm>
            <a:off x="246300" y="1101475"/>
            <a:ext cx="26994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1. Entity-Based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5" name="Google Shape;1515;p111"/>
          <p:cNvSpPr txBox="1"/>
          <p:nvPr/>
        </p:nvSpPr>
        <p:spPr>
          <a:xfrm>
            <a:off x="3246575" y="1101475"/>
            <a:ext cx="244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2. Text-Rich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6" name="Google Shape;1516;p111"/>
          <p:cNvSpPr txBox="1"/>
          <p:nvPr/>
        </p:nvSpPr>
        <p:spPr>
          <a:xfrm>
            <a:off x="6218375" y="1106791"/>
            <a:ext cx="24423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solidFill>
                  <a:srgbClr val="CC0000"/>
                </a:solidFill>
                <a:latin typeface="Roboto"/>
                <a:ea typeface="Roboto"/>
                <a:cs typeface="Roboto"/>
                <a:sym typeface="Roboto"/>
              </a:rPr>
              <a:t>3. Dual Neural KGs</a:t>
            </a:r>
            <a:endParaRPr b="1" sz="2100">
              <a:solidFill>
                <a:srgbClr val="CC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17" name="Google Shape;1517;p111"/>
          <p:cNvSpPr txBox="1"/>
          <p:nvPr/>
        </p:nvSpPr>
        <p:spPr>
          <a:xfrm>
            <a:off x="311700" y="1780375"/>
            <a:ext cx="2699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Resolving heterogeneity with </a:t>
            </a: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entity linkage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web knowledge extraction</a:t>
            </a:r>
            <a:endParaRPr/>
          </a:p>
        </p:txBody>
      </p:sp>
      <p:sp>
        <p:nvSpPr>
          <p:cNvPr id="1518" name="Google Shape;1518;p111"/>
          <p:cNvSpPr txBox="1"/>
          <p:nvPr/>
        </p:nvSpPr>
        <p:spPr>
          <a:xfrm>
            <a:off x="3192125" y="1792400"/>
            <a:ext cx="26994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Extractions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cleanings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from sparse and noisy source data, and handling semantics ambiguities</a:t>
            </a:r>
            <a:endParaRPr/>
          </a:p>
        </p:txBody>
      </p:sp>
      <p:sp>
        <p:nvSpPr>
          <p:cNvPr id="1519" name="Google Shape;1519;p111"/>
          <p:cNvSpPr txBox="1"/>
          <p:nvPr/>
        </p:nvSpPr>
        <p:spPr>
          <a:xfrm>
            <a:off x="6241300" y="1802000"/>
            <a:ext cx="28338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Knowledge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infusion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into LLMs, and seamless </a:t>
            </a: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knowledge augmen-</a:t>
            </a:r>
            <a:br>
              <a:rPr b="1" lang="en" sz="2100">
                <a:latin typeface="Calibri"/>
                <a:ea typeface="Calibri"/>
                <a:cs typeface="Calibri"/>
                <a:sym typeface="Calibri"/>
              </a:rPr>
            </a:br>
            <a:r>
              <a:rPr b="1" lang="en" sz="2100">
                <a:latin typeface="Calibri"/>
                <a:ea typeface="Calibri"/>
                <a:cs typeface="Calibri"/>
                <a:sym typeface="Calibri"/>
              </a:rPr>
              <a:t>tation</a:t>
            </a:r>
            <a:r>
              <a:rPr lang="en" sz="2100">
                <a:latin typeface="Calibri"/>
                <a:ea typeface="Calibri"/>
                <a:cs typeface="Calibri"/>
                <a:sym typeface="Calibri"/>
              </a:rPr>
              <a:t> to facilitate LLMs </a:t>
            </a:r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3" name="Shape 1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4" name="Google Shape;1524;p112"/>
          <p:cNvSpPr txBox="1"/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Take-Away 2. </a:t>
            </a:r>
            <a:r>
              <a:rPr b="1" lang="en" sz="2800">
                <a:solidFill>
                  <a:srgbClr val="4A86E8"/>
                </a:solidFill>
                <a:latin typeface="Optimistic Display"/>
                <a:ea typeface="Optimistic Display"/>
                <a:cs typeface="Optimistic Display"/>
                <a:sym typeface="Optimistic Display"/>
              </a:rPr>
              <a:t>From Roofshots to Moonshots</a:t>
            </a:r>
            <a:endParaRPr b="1" sz="2800">
              <a:solidFill>
                <a:srgbClr val="4A86E8"/>
              </a:solidFill>
              <a:latin typeface="Optimistic Display"/>
              <a:ea typeface="Optimistic Display"/>
              <a:cs typeface="Optimistic Display"/>
              <a:sym typeface="Optimistic Display"/>
            </a:endParaRPr>
          </a:p>
        </p:txBody>
      </p:sp>
      <p:sp>
        <p:nvSpPr>
          <p:cNvPr id="1525" name="Google Shape;1525;p112"/>
          <p:cNvSpPr/>
          <p:nvPr/>
        </p:nvSpPr>
        <p:spPr>
          <a:xfrm>
            <a:off x="820850" y="1415800"/>
            <a:ext cx="458925" cy="65615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1</a:t>
            </a:r>
          </a:p>
        </p:txBody>
      </p:sp>
      <p:sp>
        <p:nvSpPr>
          <p:cNvPr id="1526" name="Google Shape;1526;p112"/>
          <p:cNvSpPr/>
          <p:nvPr/>
        </p:nvSpPr>
        <p:spPr>
          <a:xfrm>
            <a:off x="150001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27" name="Google Shape;1527;p112"/>
          <p:cNvSpPr/>
          <p:nvPr/>
        </p:nvSpPr>
        <p:spPr>
          <a:xfrm>
            <a:off x="131576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1528" name="Google Shape;1528;p112"/>
          <p:cNvSpPr/>
          <p:nvPr/>
        </p:nvSpPr>
        <p:spPr>
          <a:xfrm>
            <a:off x="2111258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29" name="Google Shape;1529;p112"/>
          <p:cNvSpPr/>
          <p:nvPr/>
        </p:nvSpPr>
        <p:spPr>
          <a:xfrm>
            <a:off x="27225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30" name="Google Shape;1530;p112"/>
          <p:cNvSpPr/>
          <p:nvPr/>
        </p:nvSpPr>
        <p:spPr>
          <a:xfrm>
            <a:off x="3469581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31" name="Google Shape;1531;p112"/>
          <p:cNvSpPr/>
          <p:nvPr/>
        </p:nvSpPr>
        <p:spPr>
          <a:xfrm>
            <a:off x="3285330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1532" name="Google Shape;1532;p112"/>
          <p:cNvSpPr/>
          <p:nvPr/>
        </p:nvSpPr>
        <p:spPr>
          <a:xfrm>
            <a:off x="4080827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33" name="Google Shape;1533;p112"/>
          <p:cNvSpPr/>
          <p:nvPr/>
        </p:nvSpPr>
        <p:spPr>
          <a:xfrm>
            <a:off x="469207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34" name="Google Shape;1534;p112"/>
          <p:cNvSpPr/>
          <p:nvPr/>
        </p:nvSpPr>
        <p:spPr>
          <a:xfrm>
            <a:off x="5439150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35" name="Google Shape;1535;p112"/>
          <p:cNvSpPr/>
          <p:nvPr/>
        </p:nvSpPr>
        <p:spPr>
          <a:xfrm>
            <a:off x="5254899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1536" name="Google Shape;1536;p112"/>
          <p:cNvSpPr/>
          <p:nvPr/>
        </p:nvSpPr>
        <p:spPr>
          <a:xfrm>
            <a:off x="6050396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37" name="Google Shape;1537;p112"/>
          <p:cNvSpPr/>
          <p:nvPr/>
        </p:nvSpPr>
        <p:spPr>
          <a:xfrm>
            <a:off x="6661642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38" name="Google Shape;1538;p112"/>
          <p:cNvSpPr/>
          <p:nvPr/>
        </p:nvSpPr>
        <p:spPr>
          <a:xfrm>
            <a:off x="7340803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39" name="Google Shape;1539;p112"/>
          <p:cNvSpPr/>
          <p:nvPr/>
        </p:nvSpPr>
        <p:spPr>
          <a:xfrm>
            <a:off x="7156552" y="1936568"/>
            <a:ext cx="148267" cy="20408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,</a:t>
            </a:r>
          </a:p>
        </p:txBody>
      </p:sp>
      <p:sp>
        <p:nvSpPr>
          <p:cNvPr id="1540" name="Google Shape;1540;p112"/>
          <p:cNvSpPr/>
          <p:nvPr/>
        </p:nvSpPr>
        <p:spPr>
          <a:xfrm>
            <a:off x="7952049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41" name="Google Shape;1541;p112"/>
          <p:cNvSpPr/>
          <p:nvPr/>
        </p:nvSpPr>
        <p:spPr>
          <a:xfrm>
            <a:off x="8563295" y="1415800"/>
            <a:ext cx="550705" cy="66994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9900"/>
                </a:solidFill>
                <a:latin typeface="Comic Sans MS"/>
              </a:rPr>
              <a:t>0</a:t>
            </a:r>
          </a:p>
        </p:txBody>
      </p:sp>
      <p:sp>
        <p:nvSpPr>
          <p:cNvPr id="1542" name="Google Shape;1542;p112"/>
          <p:cNvSpPr txBox="1"/>
          <p:nvPr/>
        </p:nvSpPr>
        <p:spPr>
          <a:xfrm>
            <a:off x="-1011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6AA84F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endParaRPr b="1" sz="200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3" name="Google Shape;1543;p112"/>
          <p:cNvSpPr txBox="1"/>
          <p:nvPr/>
        </p:nvSpPr>
        <p:spPr>
          <a:xfrm>
            <a:off x="1575250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76A5A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b="1" sz="2000">
              <a:solidFill>
                <a:srgbClr val="76A5A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4" name="Google Shape;1544;p112"/>
          <p:cNvSpPr txBox="1"/>
          <p:nvPr/>
        </p:nvSpPr>
        <p:spPr>
          <a:xfrm>
            <a:off x="35387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3D85C6"/>
                </a:solidFill>
                <a:latin typeface="Calibri"/>
                <a:ea typeface="Calibri"/>
                <a:cs typeface="Calibri"/>
                <a:sym typeface="Calibri"/>
              </a:rPr>
              <a:t>Repeatability</a:t>
            </a:r>
            <a:endParaRPr b="1" sz="2000">
              <a:solidFill>
                <a:srgbClr val="3D85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5" name="Google Shape;1545;p112"/>
          <p:cNvSpPr txBox="1"/>
          <p:nvPr/>
        </p:nvSpPr>
        <p:spPr>
          <a:xfrm>
            <a:off x="5519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8E7CC3"/>
                </a:solidFill>
                <a:latin typeface="Calibri"/>
                <a:ea typeface="Calibri"/>
                <a:cs typeface="Calibri"/>
                <a:sym typeface="Calibri"/>
              </a:rPr>
              <a:t>Scalability</a:t>
            </a:r>
            <a:endParaRPr b="1" sz="2000">
              <a:solidFill>
                <a:srgbClr val="8E7CC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6" name="Google Shape;1546;p112"/>
          <p:cNvSpPr txBox="1"/>
          <p:nvPr/>
        </p:nvSpPr>
        <p:spPr>
          <a:xfrm>
            <a:off x="7424997" y="2216850"/>
            <a:ext cx="1626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A64D79"/>
                </a:solidFill>
                <a:latin typeface="Calibri"/>
                <a:ea typeface="Calibri"/>
                <a:cs typeface="Calibri"/>
                <a:sym typeface="Calibri"/>
              </a:rPr>
              <a:t>Ubiquity</a:t>
            </a:r>
            <a:endParaRPr b="1" sz="2000">
              <a:solidFill>
                <a:srgbClr val="A64D7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547" name="Google Shape;1547;p112"/>
          <p:cNvCxnSpPr/>
          <p:nvPr/>
        </p:nvCxnSpPr>
        <p:spPr>
          <a:xfrm>
            <a:off x="1909775" y="2907725"/>
            <a:ext cx="3544200" cy="3300"/>
          </a:xfrm>
          <a:prstGeom prst="straightConnector1">
            <a:avLst/>
          </a:prstGeom>
          <a:noFill/>
          <a:ln cap="flat" cmpd="sng" w="38100">
            <a:solidFill>
              <a:srgbClr val="00B05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48" name="Google Shape;1548;p1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3200" y="3258400"/>
            <a:ext cx="2300625" cy="13416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9" name="Google Shape;1549;p112"/>
          <p:cNvCxnSpPr/>
          <p:nvPr/>
        </p:nvCxnSpPr>
        <p:spPr>
          <a:xfrm flipH="1" rot="10800000">
            <a:off x="5670350" y="2907625"/>
            <a:ext cx="3282900" cy="3300"/>
          </a:xfrm>
          <a:prstGeom prst="straightConnector1">
            <a:avLst/>
          </a:prstGeom>
          <a:noFill/>
          <a:ln cap="flat" cmpd="sng" w="38100">
            <a:solidFill>
              <a:srgbClr val="00B0F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550" name="Google Shape;1550;p112"/>
          <p:cNvPicPr preferRelativeResize="0"/>
          <p:nvPr/>
        </p:nvPicPr>
        <p:blipFill rotWithShape="1">
          <a:blip r:embed="rId4">
            <a:alphaModFix/>
          </a:blip>
          <a:srcRect b="27658" l="0" r="0" t="2969"/>
          <a:stretch/>
        </p:blipFill>
        <p:spPr>
          <a:xfrm>
            <a:off x="6095680" y="3258400"/>
            <a:ext cx="2300625" cy="134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1" name="Google Shape;1551;p1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88" y="3357925"/>
            <a:ext cx="1828100" cy="1142589"/>
          </a:xfrm>
          <a:prstGeom prst="rect">
            <a:avLst/>
          </a:prstGeom>
          <a:noFill/>
          <a:ln>
            <a:noFill/>
          </a:ln>
        </p:spPr>
      </p:pic>
      <p:sp>
        <p:nvSpPr>
          <p:cNvPr id="1552" name="Google Shape;1552;p112"/>
          <p:cNvSpPr txBox="1"/>
          <p:nvPr/>
        </p:nvSpPr>
        <p:spPr>
          <a:xfrm>
            <a:off x="3127006" y="4495806"/>
            <a:ext cx="12798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Roofshots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53" name="Google Shape;1553;p112"/>
          <p:cNvSpPr txBox="1"/>
          <p:nvPr/>
        </p:nvSpPr>
        <p:spPr>
          <a:xfrm>
            <a:off x="6596426" y="4495800"/>
            <a:ext cx="1446600" cy="4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50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Moonshots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C78D8"/>
        </a:solidFill>
      </p:bgPr>
    </p:bg>
    <p:spTree>
      <p:nvGrpSpPr>
        <p:cNvPr id="1557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13"/>
          <p:cNvSpPr txBox="1"/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Thank You</a:t>
            </a:r>
            <a:r>
              <a:rPr b="1" lang="en"/>
              <a:t> </a:t>
            </a:r>
            <a:endParaRPr b="1"/>
          </a:p>
        </p:txBody>
      </p:sp>
      <p:sp>
        <p:nvSpPr>
          <p:cNvPr id="1559" name="Google Shape;1559;p113"/>
          <p:cNvSpPr txBox="1"/>
          <p:nvPr>
            <p:ph idx="1" type="subTitle"/>
          </p:nvPr>
        </p:nvSpPr>
        <p:spPr>
          <a:xfrm>
            <a:off x="598100" y="3173154"/>
            <a:ext cx="8222100" cy="11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Q&amp;A?</a:t>
            </a:r>
            <a:endParaRPr sz="2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35"/>
          <p:cNvSpPr txBox="1"/>
          <p:nvPr>
            <p:ph type="title"/>
          </p:nvPr>
        </p:nvSpPr>
        <p:spPr>
          <a:xfrm>
            <a:off x="490250" y="526350"/>
            <a:ext cx="8572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Generation #1: Entity-Based </a:t>
            </a:r>
            <a:r>
              <a:rPr b="1" lang="en"/>
              <a:t>Knowledge Graphs</a:t>
            </a:r>
            <a:endParaRPr b="1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