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</p:sldIdLst>
  <p:sldSz cy="5143500" cx="9144000"/>
  <p:notesSz cx="6858000" cy="9144000"/>
  <p:embeddedFontLst>
    <p:embeddedFont>
      <p:font typeface="Roboto"/>
      <p:regular r:id="rId65"/>
      <p:bold r:id="rId66"/>
      <p:italic r:id="rId67"/>
      <p:boldItalic r:id="rId68"/>
    </p:embeddedFont>
    <p:embeddedFont>
      <p:font typeface="Lato"/>
      <p:regular r:id="rId69"/>
      <p:bold r:id="rId70"/>
      <p:italic r:id="rId71"/>
      <p:boldItalic r:id="rId72"/>
    </p:embeddedFont>
    <p:embeddedFont>
      <p:font typeface="Optimistic Text"/>
      <p:regular r:id="rId73"/>
      <p:bold r:id="rId74"/>
    </p:embeddedFont>
    <p:embeddedFont>
      <p:font typeface="Optimistic Display"/>
      <p:bold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OptimisticText-regular.fntdata"/><Relationship Id="rId72" Type="http://schemas.openxmlformats.org/officeDocument/2006/relationships/font" Target="fonts/Lato-boldItalic.fntdata"/><Relationship Id="rId31" Type="http://schemas.openxmlformats.org/officeDocument/2006/relationships/slide" Target="slides/slide26.xml"/><Relationship Id="rId75" Type="http://schemas.openxmlformats.org/officeDocument/2006/relationships/font" Target="fonts/OptimisticDisplay-bold.fntdata"/><Relationship Id="rId30" Type="http://schemas.openxmlformats.org/officeDocument/2006/relationships/slide" Target="slides/slide25.xml"/><Relationship Id="rId74" Type="http://schemas.openxmlformats.org/officeDocument/2006/relationships/font" Target="fonts/OptimisticText-bold.fnt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Lato-italic.fntdata"/><Relationship Id="rId70" Type="http://schemas.openxmlformats.org/officeDocument/2006/relationships/font" Target="fonts/Lato-bold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font" Target="fonts/Roboto-bold.fntdata"/><Relationship Id="rId21" Type="http://schemas.openxmlformats.org/officeDocument/2006/relationships/slide" Target="slides/slide16.xml"/><Relationship Id="rId65" Type="http://schemas.openxmlformats.org/officeDocument/2006/relationships/font" Target="fonts/Roboto-regular.fntdata"/><Relationship Id="rId24" Type="http://schemas.openxmlformats.org/officeDocument/2006/relationships/slide" Target="slides/slide19.xml"/><Relationship Id="rId68" Type="http://schemas.openxmlformats.org/officeDocument/2006/relationships/font" Target="fonts/Roboto-boldItalic.fntdata"/><Relationship Id="rId23" Type="http://schemas.openxmlformats.org/officeDocument/2006/relationships/slide" Target="slides/slide18.xml"/><Relationship Id="rId67" Type="http://schemas.openxmlformats.org/officeDocument/2006/relationships/font" Target="fonts/Roboto-italic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Lato-regular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3c2b756ac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23c2b756ac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23c2b756ac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23c2b756ac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23c2b756ac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23c2b756ac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3c2b756ac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23c2b756ac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24bdbf794e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24bdbf794e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23c2b756ac_0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23c2b756ac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24bdbf794e_1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24bdbf794e_1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24bdbf794e_1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24bdbf794e_1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24bdbf794e_1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24bdbf794e_1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24bdbf794e_1_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24bdbf794e_1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4bdbf794e_1_8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4bdbf794e_1_8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23c2b756ac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23c2b756ac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23c2b756ac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123c2b756ac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24bdbf794e_1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24bdbf794e_1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124bdbf794e_1_5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124bdbf794e_1_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23c2b756ac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123c2b756ac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3ceaf4f75c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3ceaf4f75c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123c2b756ac_0_5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123c2b756ac_0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123c2b756ac_0_8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123c2b756ac_0_8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23c2b756ac_0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123c2b756ac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123cda939d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123cda939d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3c2b756ac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3c2b756ac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23c2b756ac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23c2b756ac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23c2b756ac_0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23c2b756ac_0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123c2b756ac_0_6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123c2b756ac_0_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123c2b756ac_0_6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123c2b756ac_0_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124bdbf794e_1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124bdbf794e_1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124bdbf794e_1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124bdbf794e_1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24bdbf794e_1_8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124bdbf794e_1_8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24bdbf794e_1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24bdbf794e_1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24bdbf794e_1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24bdbf794e_1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24bdbf794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124bdbf794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3c2b756ac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23c2b756ac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124bdbf794e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124bdbf794e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123c2b756ac_0_7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123c2b756ac_0_7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124bdbf794e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124bdbf794e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124bdbf794e_1_7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124bdbf794e_1_7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123c2b756ac_0_7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123c2b756ac_0_7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124bdbf794e_1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1" name="Google Shape;1001;g124bdbf794e_1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124bdbf794e_1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124bdbf794e_1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124bdbf794e_1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124bdbf794e_1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124bdbf794e_1_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124bdbf794e_1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124bdbf794e_1_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124bdbf794e_1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3c2b756a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23c2b756a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123c2b756ac_0_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123c2b756ac_0_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12588e0ae6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12588e0ae6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124bdbf794e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g124bdbf794e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124bdbf794e_1_7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124bdbf794e_1_7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124bdbf794e_1_7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124bdbf794e_1_7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124bdbf794e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124bdbf794e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23c2b756ac_0_8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123c2b756ac_0_8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13ceaf4f75c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13ceaf4f75c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123c2b756ac_0_8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123c2b756ac_0_8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123c2b756ac_0_8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Google Shape;1215;g123c2b756ac_0_8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3c2b756ac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23c2b756ac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ceaf4f7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3ceaf4f7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4bdbf794e_1_8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4bdbf794e_1_8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3c2b756ac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3c2b756ac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22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22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22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22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22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8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8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8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4.png"/><Relationship Id="rId6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8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8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Relationship Id="rId4" Type="http://schemas.openxmlformats.org/officeDocument/2006/relationships/image" Target="../media/image36.png"/><Relationship Id="rId5" Type="http://schemas.openxmlformats.org/officeDocument/2006/relationships/image" Target="../media/image29.png"/><Relationship Id="rId6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png"/><Relationship Id="rId4" Type="http://schemas.openxmlformats.org/officeDocument/2006/relationships/image" Target="../media/image2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Relationship Id="rId6" Type="http://schemas.openxmlformats.org/officeDocument/2006/relationships/image" Target="../media/image2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Relationship Id="rId6" Type="http://schemas.openxmlformats.org/officeDocument/2006/relationships/image" Target="../media/image2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Relationship Id="rId6" Type="http://schemas.openxmlformats.org/officeDocument/2006/relationships/image" Target="../media/image3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Relationship Id="rId6" Type="http://schemas.openxmlformats.org/officeDocument/2006/relationships/image" Target="../media/image4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2.png"/><Relationship Id="rId4" Type="http://schemas.openxmlformats.org/officeDocument/2006/relationships/image" Target="../media/image45.png"/><Relationship Id="rId9" Type="http://schemas.openxmlformats.org/officeDocument/2006/relationships/image" Target="../media/image33.png"/><Relationship Id="rId5" Type="http://schemas.openxmlformats.org/officeDocument/2006/relationships/image" Target="../media/image27.png"/><Relationship Id="rId6" Type="http://schemas.openxmlformats.org/officeDocument/2006/relationships/image" Target="../media/image31.png"/><Relationship Id="rId7" Type="http://schemas.openxmlformats.org/officeDocument/2006/relationships/image" Target="../media/image39.png"/><Relationship Id="rId8" Type="http://schemas.openxmlformats.org/officeDocument/2006/relationships/image" Target="../media/image4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0.png"/><Relationship Id="rId4" Type="http://schemas.openxmlformats.org/officeDocument/2006/relationships/image" Target="../media/image13.png"/><Relationship Id="rId5" Type="http://schemas.openxmlformats.org/officeDocument/2006/relationships/image" Target="../media/image34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0.png"/><Relationship Id="rId4" Type="http://schemas.openxmlformats.org/officeDocument/2006/relationships/image" Target="../media/image43.png"/><Relationship Id="rId5" Type="http://schemas.openxmlformats.org/officeDocument/2006/relationships/image" Target="../media/image41.png"/><Relationship Id="rId6" Type="http://schemas.openxmlformats.org/officeDocument/2006/relationships/image" Target="../media/image3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0.png"/><Relationship Id="rId4" Type="http://schemas.openxmlformats.org/officeDocument/2006/relationships/image" Target="../media/image24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2.png"/><Relationship Id="rId4" Type="http://schemas.openxmlformats.org/officeDocument/2006/relationships/hyperlink" Target="https://www.darpa.mil/about-us/darpa-perspective-on-ai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0.png"/><Relationship Id="rId4" Type="http://schemas.openxmlformats.org/officeDocument/2006/relationships/image" Target="../media/image30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.png"/><Relationship Id="rId4" Type="http://schemas.openxmlformats.org/officeDocument/2006/relationships/image" Target="../media/image48.png"/><Relationship Id="rId5" Type="http://schemas.openxmlformats.org/officeDocument/2006/relationships/image" Target="../media/image47.png"/><Relationship Id="rId6" Type="http://schemas.openxmlformats.org/officeDocument/2006/relationships/image" Target="../media/image5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9.png"/><Relationship Id="rId4" Type="http://schemas.openxmlformats.org/officeDocument/2006/relationships/image" Target="../media/image5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3.png"/><Relationship Id="rId4" Type="http://schemas.openxmlformats.org/officeDocument/2006/relationships/image" Target="../media/image5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lE8pNgp9EJMq5pbg2NTSIFObJBYl58a1/view" TargetMode="External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279100" y="1775225"/>
            <a:ext cx="85860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Next-Generation Intelligent Assistants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for AR/VR Devices </a:t>
            </a:r>
            <a:endParaRPr b="1"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100" y="3173154"/>
            <a:ext cx="8222100" cy="11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Xin Luna Dong @ Meta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r>
              <a:rPr lang="en"/>
              <a:t>/2022</a:t>
            </a:r>
            <a:endParaRPr/>
          </a:p>
        </p:txBody>
      </p:sp>
      <p:sp>
        <p:nvSpPr>
          <p:cNvPr id="87" name="Google Shape;87;p13"/>
          <p:cNvSpPr txBox="1"/>
          <p:nvPr>
            <p:ph idx="4294967295" type="title"/>
          </p:nvPr>
        </p:nvSpPr>
        <p:spPr>
          <a:xfrm>
            <a:off x="598100" y="4553474"/>
            <a:ext cx="8222100" cy="4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85">
                <a:solidFill>
                  <a:srgbClr val="FFFF00"/>
                </a:solidFill>
              </a:rPr>
              <a:t>This talk does not represent the company’s point of view</a:t>
            </a:r>
            <a:r>
              <a:rPr lang="en" sz="2580">
                <a:solidFill>
                  <a:srgbClr val="FFFF00"/>
                </a:solidFill>
              </a:rPr>
              <a:t> </a:t>
            </a:r>
            <a:endParaRPr sz="258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Three Generations of</a:t>
            </a: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 Intelligent Assistant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985382" y="1044325"/>
            <a:ext cx="1780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V0.1 Chatbot</a:t>
            </a:r>
            <a:endParaRPr b="1" sz="180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Text input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3695075" y="1044325"/>
            <a:ext cx="1835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V1. Voice Asst</a:t>
            </a:r>
            <a:endParaRPr b="1" sz="180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Voice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input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6281775" y="1044325"/>
            <a:ext cx="2115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V2. AR/VR</a:t>
            </a:r>
            <a:r>
              <a:rPr b="1" lang="en" sz="18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Asst</a:t>
            </a:r>
            <a:endParaRPr b="1" sz="180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Voice + Visual + Context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7720" y="1914175"/>
            <a:ext cx="155257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6975" y="2401898"/>
            <a:ext cx="2492925" cy="97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5863" y="2117563"/>
            <a:ext cx="1939225" cy="184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Structure of the Talk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75" name="Google Shape;175;p23"/>
          <p:cNvSpPr txBox="1"/>
          <p:nvPr>
            <p:ph idx="1" type="body"/>
          </p:nvPr>
        </p:nvSpPr>
        <p:spPr>
          <a:xfrm>
            <a:off x="311700" y="11536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b="1" lang="en" sz="219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 b="1" sz="219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31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5"/>
              <a:buFont typeface="Arial"/>
              <a:buChar char="●"/>
            </a:pPr>
            <a:r>
              <a:rPr lang="en" sz="18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an Intelligent Assistant?</a:t>
            </a:r>
            <a:endParaRPr sz="187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31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5"/>
              <a:buFont typeface="Arial"/>
              <a:buChar char="●"/>
            </a:pPr>
            <a:r>
              <a:rPr lang="en" sz="18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Techniques to support current intelligent assistants</a:t>
            </a:r>
            <a:endParaRPr sz="187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31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5"/>
              <a:buFont typeface="Arial"/>
              <a:buChar char="●"/>
            </a:pPr>
            <a:r>
              <a:rPr lang="en" sz="18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Challenges and initial solutions for the next generation of intelligent assistants</a:t>
            </a:r>
            <a:endParaRPr sz="187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b="1" sz="219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b="1" lang="en" sz="219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Goals</a:t>
            </a:r>
            <a:endParaRPr b="1" sz="219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31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5"/>
              <a:buFont typeface="Arial"/>
              <a:buChar char="●"/>
            </a:pPr>
            <a:r>
              <a:rPr lang="en" sz="18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Introduce you the interesting research problems for Intelligent Assistants</a:t>
            </a:r>
            <a:endParaRPr sz="187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31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5"/>
              <a:buFont typeface="Arial"/>
              <a:buChar char="●"/>
            </a:pPr>
            <a:r>
              <a:rPr lang="en" sz="18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Impress you with the important roles KGs play for Intelligent Assistants</a:t>
            </a:r>
            <a:endParaRPr sz="187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31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5"/>
              <a:buFont typeface="Arial"/>
              <a:buChar char="●"/>
            </a:pPr>
            <a:r>
              <a:rPr lang="en" sz="18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Invite you to open new doors to build next-generation Intelligent Assistants</a:t>
            </a:r>
            <a:endParaRPr sz="146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type="title"/>
          </p:nvPr>
        </p:nvSpPr>
        <p:spPr>
          <a:xfrm>
            <a:off x="490250" y="526350"/>
            <a:ext cx="8572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Technologies to Support Current Intelligent Assistants 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Two Types of Commands to Intelligent Assistants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A86E8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</p:txBody>
      </p:sp>
      <p:sp>
        <p:nvSpPr>
          <p:cNvPr id="186" name="Google Shape;186;p25"/>
          <p:cNvSpPr/>
          <p:nvPr/>
        </p:nvSpPr>
        <p:spPr>
          <a:xfrm>
            <a:off x="1906900" y="1203375"/>
            <a:ext cx="4618800" cy="33306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Intelligent Assistant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cxnSp>
        <p:nvCxnSpPr>
          <p:cNvPr id="187" name="Google Shape;187;p25"/>
          <p:cNvCxnSpPr>
            <a:endCxn id="188" idx="0"/>
          </p:cNvCxnSpPr>
          <p:nvPr/>
        </p:nvCxnSpPr>
        <p:spPr>
          <a:xfrm>
            <a:off x="945725" y="2264127"/>
            <a:ext cx="300" cy="389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25"/>
          <p:cNvCxnSpPr/>
          <p:nvPr/>
        </p:nvCxnSpPr>
        <p:spPr>
          <a:xfrm>
            <a:off x="932475" y="2262350"/>
            <a:ext cx="982800" cy="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0" name="Google Shape;190;p25"/>
          <p:cNvCxnSpPr>
            <a:stCxn id="188" idx="2"/>
          </p:cNvCxnSpPr>
          <p:nvPr/>
        </p:nvCxnSpPr>
        <p:spPr>
          <a:xfrm>
            <a:off x="946025" y="3238527"/>
            <a:ext cx="3300" cy="42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91" name="Google Shape;191;p25"/>
          <p:cNvCxnSpPr/>
          <p:nvPr/>
        </p:nvCxnSpPr>
        <p:spPr>
          <a:xfrm>
            <a:off x="932475" y="3650899"/>
            <a:ext cx="982800" cy="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2" name="Google Shape;192;p25"/>
          <p:cNvSpPr txBox="1"/>
          <p:nvPr/>
        </p:nvSpPr>
        <p:spPr>
          <a:xfrm>
            <a:off x="7118673" y="2555118"/>
            <a:ext cx="92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Devices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3" name="Google Shape;193;p25"/>
          <p:cNvCxnSpPr>
            <a:endCxn id="192" idx="1"/>
          </p:cNvCxnSpPr>
          <p:nvPr/>
        </p:nvCxnSpPr>
        <p:spPr>
          <a:xfrm>
            <a:off x="6525573" y="2754318"/>
            <a:ext cx="5931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4" name="Google Shape;194;p25"/>
          <p:cNvCxnSpPr>
            <a:endCxn id="195" idx="1"/>
          </p:cNvCxnSpPr>
          <p:nvPr/>
        </p:nvCxnSpPr>
        <p:spPr>
          <a:xfrm>
            <a:off x="6534050" y="19165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95" name="Google Shape;195;p25"/>
          <p:cNvSpPr txBox="1"/>
          <p:nvPr/>
        </p:nvSpPr>
        <p:spPr>
          <a:xfrm>
            <a:off x="7118750" y="1717378"/>
            <a:ext cx="81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7118751" y="3393775"/>
            <a:ext cx="90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KG/Web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7" name="Google Shape;197;p25"/>
          <p:cNvCxnSpPr/>
          <p:nvPr/>
        </p:nvCxnSpPr>
        <p:spPr>
          <a:xfrm>
            <a:off x="6525575" y="35929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98" name="Google Shape;198;p25"/>
          <p:cNvSpPr txBox="1"/>
          <p:nvPr/>
        </p:nvSpPr>
        <p:spPr>
          <a:xfrm>
            <a:off x="6483475" y="1598450"/>
            <a:ext cx="1679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E.g., Set a timer</a:t>
            </a:r>
            <a:endParaRPr i="1" sz="10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6483475" y="2385343"/>
            <a:ext cx="1679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E.g., Turn on lights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6483475" y="3198650"/>
            <a:ext cx="1912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E.g., When is Easter?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1" name="Google Shape;2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7670" y="2159633"/>
            <a:ext cx="15621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5200" y="1551302"/>
            <a:ext cx="685200" cy="72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1700" y="2423452"/>
            <a:ext cx="685200" cy="66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5525" y="3254675"/>
            <a:ext cx="645475" cy="6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0478" y="2685570"/>
            <a:ext cx="413059" cy="5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Two Types of Commands to Intelligent Assistants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A86E8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A86E8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1906900" y="1203375"/>
            <a:ext cx="4618800" cy="33306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Intelligent Assistant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cxnSp>
        <p:nvCxnSpPr>
          <p:cNvPr id="212" name="Google Shape;212;p26"/>
          <p:cNvCxnSpPr>
            <a:endCxn id="213" idx="0"/>
          </p:cNvCxnSpPr>
          <p:nvPr/>
        </p:nvCxnSpPr>
        <p:spPr>
          <a:xfrm>
            <a:off x="945725" y="2264127"/>
            <a:ext cx="300" cy="389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26"/>
          <p:cNvCxnSpPr/>
          <p:nvPr/>
        </p:nvCxnSpPr>
        <p:spPr>
          <a:xfrm>
            <a:off x="932475" y="2262350"/>
            <a:ext cx="982800" cy="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5" name="Google Shape;215;p26"/>
          <p:cNvCxnSpPr>
            <a:stCxn id="213" idx="2"/>
          </p:cNvCxnSpPr>
          <p:nvPr/>
        </p:nvCxnSpPr>
        <p:spPr>
          <a:xfrm>
            <a:off x="946025" y="3238527"/>
            <a:ext cx="3300" cy="42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16" name="Google Shape;216;p26"/>
          <p:cNvCxnSpPr/>
          <p:nvPr/>
        </p:nvCxnSpPr>
        <p:spPr>
          <a:xfrm>
            <a:off x="932475" y="3650899"/>
            <a:ext cx="982800" cy="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7" name="Google Shape;217;p26"/>
          <p:cNvSpPr txBox="1"/>
          <p:nvPr/>
        </p:nvSpPr>
        <p:spPr>
          <a:xfrm>
            <a:off x="7118673" y="2555118"/>
            <a:ext cx="92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Devices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8" name="Google Shape;218;p26"/>
          <p:cNvCxnSpPr>
            <a:endCxn id="217" idx="1"/>
          </p:cNvCxnSpPr>
          <p:nvPr/>
        </p:nvCxnSpPr>
        <p:spPr>
          <a:xfrm>
            <a:off x="6525573" y="2754318"/>
            <a:ext cx="5931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9" name="Google Shape;219;p26"/>
          <p:cNvCxnSpPr>
            <a:endCxn id="220" idx="1"/>
          </p:cNvCxnSpPr>
          <p:nvPr/>
        </p:nvCxnSpPr>
        <p:spPr>
          <a:xfrm>
            <a:off x="6534050" y="19165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20" name="Google Shape;220;p26"/>
          <p:cNvSpPr txBox="1"/>
          <p:nvPr/>
        </p:nvSpPr>
        <p:spPr>
          <a:xfrm>
            <a:off x="7118750" y="1717378"/>
            <a:ext cx="81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1" name="Google Shape;2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1698" y="3254675"/>
            <a:ext cx="645475" cy="6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6"/>
          <p:cNvSpPr txBox="1"/>
          <p:nvPr/>
        </p:nvSpPr>
        <p:spPr>
          <a:xfrm>
            <a:off x="7118751" y="3393775"/>
            <a:ext cx="90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KG/Web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3" name="Google Shape;223;p26"/>
          <p:cNvCxnSpPr/>
          <p:nvPr/>
        </p:nvCxnSpPr>
        <p:spPr>
          <a:xfrm>
            <a:off x="6525575" y="35929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24" name="Google Shape;224;p26"/>
          <p:cNvSpPr/>
          <p:nvPr/>
        </p:nvSpPr>
        <p:spPr>
          <a:xfrm>
            <a:off x="5836150" y="1040254"/>
            <a:ext cx="3232200" cy="2060100"/>
          </a:xfrm>
          <a:prstGeom prst="round1Rect">
            <a:avLst>
              <a:gd fmla="val 16667" name="adj"/>
            </a:avLst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6"/>
          <p:cNvSpPr txBox="1"/>
          <p:nvPr/>
        </p:nvSpPr>
        <p:spPr>
          <a:xfrm>
            <a:off x="6449375" y="1082425"/>
            <a:ext cx="2106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rPr>
              <a:t>Task driven</a:t>
            </a:r>
            <a:endParaRPr b="1" sz="1900">
              <a:solidFill>
                <a:srgbClr val="3D85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26"/>
          <p:cNvSpPr/>
          <p:nvPr/>
        </p:nvSpPr>
        <p:spPr>
          <a:xfrm>
            <a:off x="5836150" y="3187678"/>
            <a:ext cx="3232200" cy="1263300"/>
          </a:xfrm>
          <a:prstGeom prst="round1Rect">
            <a:avLst>
              <a:gd fmla="val 16667" name="adj"/>
            </a:avLst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6"/>
          <p:cNvSpPr txBox="1"/>
          <p:nvPr/>
        </p:nvSpPr>
        <p:spPr>
          <a:xfrm>
            <a:off x="6449375" y="3901825"/>
            <a:ext cx="2106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Info</a:t>
            </a:r>
            <a:r>
              <a:rPr b="1" lang="en" sz="19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 driven</a:t>
            </a:r>
            <a:endParaRPr b="1" sz="19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26"/>
          <p:cNvSpPr txBox="1"/>
          <p:nvPr/>
        </p:nvSpPr>
        <p:spPr>
          <a:xfrm>
            <a:off x="6483475" y="1598450"/>
            <a:ext cx="1679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E.g., Set a timer</a:t>
            </a:r>
            <a:endParaRPr i="1" sz="10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26"/>
          <p:cNvSpPr txBox="1"/>
          <p:nvPr/>
        </p:nvSpPr>
        <p:spPr>
          <a:xfrm>
            <a:off x="6483475" y="2385343"/>
            <a:ext cx="1679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E.g., Turn on lights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26"/>
          <p:cNvSpPr txBox="1"/>
          <p:nvPr/>
        </p:nvSpPr>
        <p:spPr>
          <a:xfrm>
            <a:off x="6483475" y="3198650"/>
            <a:ext cx="1912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E.g., When is Easter?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1" name="Google Shape;23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7670" y="2159633"/>
            <a:ext cx="15621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5200" y="1551302"/>
            <a:ext cx="685200" cy="72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1700" y="2423452"/>
            <a:ext cx="685200" cy="66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0478" y="2685570"/>
            <a:ext cx="413059" cy="5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/>
          <p:nvPr/>
        </p:nvSpPr>
        <p:spPr>
          <a:xfrm>
            <a:off x="1906900" y="1203375"/>
            <a:ext cx="4618800" cy="33306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Intelligent Assistant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cxnSp>
        <p:nvCxnSpPr>
          <p:cNvPr id="240" name="Google Shape;240;p27"/>
          <p:cNvCxnSpPr/>
          <p:nvPr/>
        </p:nvCxnSpPr>
        <p:spPr>
          <a:xfrm>
            <a:off x="932475" y="2262350"/>
            <a:ext cx="1262700" cy="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1" name="Google Shape;241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Int. Asst. Is Essentially a Conversation System</a:t>
            </a:r>
            <a:endParaRPr sz="2800">
              <a:solidFill>
                <a:srgbClr val="000000"/>
              </a:solidFill>
            </a:endParaRPr>
          </a:p>
        </p:txBody>
      </p:sp>
      <p:cxnSp>
        <p:nvCxnSpPr>
          <p:cNvPr id="242" name="Google Shape;242;p27"/>
          <p:cNvCxnSpPr>
            <a:endCxn id="243" idx="0"/>
          </p:cNvCxnSpPr>
          <p:nvPr/>
        </p:nvCxnSpPr>
        <p:spPr>
          <a:xfrm>
            <a:off x="945725" y="2264127"/>
            <a:ext cx="300" cy="389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27"/>
          <p:cNvCxnSpPr>
            <a:stCxn id="243" idx="2"/>
          </p:cNvCxnSpPr>
          <p:nvPr/>
        </p:nvCxnSpPr>
        <p:spPr>
          <a:xfrm>
            <a:off x="946025" y="3238527"/>
            <a:ext cx="3300" cy="42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45" name="Google Shape;245;p27"/>
          <p:cNvCxnSpPr/>
          <p:nvPr/>
        </p:nvCxnSpPr>
        <p:spPr>
          <a:xfrm flipH="1" rot="10800000">
            <a:off x="932475" y="3643999"/>
            <a:ext cx="12627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6" name="Google Shape;246;p27"/>
          <p:cNvSpPr/>
          <p:nvPr/>
        </p:nvSpPr>
        <p:spPr>
          <a:xfrm>
            <a:off x="21782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ASR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(Automatic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Speech Recognizer)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27"/>
          <p:cNvSpPr/>
          <p:nvPr/>
        </p:nvSpPr>
        <p:spPr>
          <a:xfrm>
            <a:off x="21782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TTS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(Text-To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-Speech Synthesizer)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27"/>
          <p:cNvSpPr/>
          <p:nvPr/>
        </p:nvSpPr>
        <p:spPr>
          <a:xfrm>
            <a:off x="36260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NLU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(Natural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Lang. Understanding)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27"/>
          <p:cNvSpPr/>
          <p:nvPr/>
        </p:nvSpPr>
        <p:spPr>
          <a:xfrm>
            <a:off x="36260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NLG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(Natural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Language Generator)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27"/>
          <p:cNvSpPr/>
          <p:nvPr/>
        </p:nvSpPr>
        <p:spPr>
          <a:xfrm>
            <a:off x="50738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State Tracker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27"/>
          <p:cNvSpPr/>
          <p:nvPr/>
        </p:nvSpPr>
        <p:spPr>
          <a:xfrm>
            <a:off x="50738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Policy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2" name="Google Shape;252;p27"/>
          <p:cNvCxnSpPr/>
          <p:nvPr/>
        </p:nvCxnSpPr>
        <p:spPr>
          <a:xfrm>
            <a:off x="33392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3" name="Google Shape;253;p27"/>
          <p:cNvCxnSpPr/>
          <p:nvPr/>
        </p:nvCxnSpPr>
        <p:spPr>
          <a:xfrm>
            <a:off x="33392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54" name="Google Shape;254;p27"/>
          <p:cNvCxnSpPr/>
          <p:nvPr/>
        </p:nvCxnSpPr>
        <p:spPr>
          <a:xfrm>
            <a:off x="47870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55" name="Google Shape;255;p27"/>
          <p:cNvCxnSpPr/>
          <p:nvPr/>
        </p:nvCxnSpPr>
        <p:spPr>
          <a:xfrm>
            <a:off x="47870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6" name="Google Shape;256;p27"/>
          <p:cNvCxnSpPr/>
          <p:nvPr/>
        </p:nvCxnSpPr>
        <p:spPr>
          <a:xfrm>
            <a:off x="5678200" y="2567775"/>
            <a:ext cx="0" cy="76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257" name="Google Shape;257;p27"/>
          <p:cNvGrpSpPr/>
          <p:nvPr/>
        </p:nvGrpSpPr>
        <p:grpSpPr>
          <a:xfrm>
            <a:off x="1234829" y="2060625"/>
            <a:ext cx="402648" cy="422400"/>
            <a:chOff x="1234829" y="2060625"/>
            <a:chExt cx="402648" cy="422400"/>
          </a:xfrm>
        </p:grpSpPr>
        <p:sp>
          <p:nvSpPr>
            <p:cNvPr id="258" name="Google Shape;258;p27"/>
            <p:cNvSpPr/>
            <p:nvPr/>
          </p:nvSpPr>
          <p:spPr>
            <a:xfrm>
              <a:off x="1237277" y="2060625"/>
              <a:ext cx="400200" cy="42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59" name="Google Shape;259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34829" y="2062605"/>
              <a:ext cx="400200" cy="400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0" name="Google Shape;260;p27"/>
          <p:cNvGrpSpPr/>
          <p:nvPr/>
        </p:nvGrpSpPr>
        <p:grpSpPr>
          <a:xfrm>
            <a:off x="1225772" y="3444723"/>
            <a:ext cx="422400" cy="422401"/>
            <a:chOff x="1225772" y="4350649"/>
            <a:chExt cx="422400" cy="422401"/>
          </a:xfrm>
        </p:grpSpPr>
        <p:sp>
          <p:nvSpPr>
            <p:cNvPr id="261" name="Google Shape;261;p27"/>
            <p:cNvSpPr/>
            <p:nvPr/>
          </p:nvSpPr>
          <p:spPr>
            <a:xfrm>
              <a:off x="1236877" y="4350650"/>
              <a:ext cx="400200" cy="42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2" name="Google Shape;262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5772" y="4350649"/>
              <a:ext cx="422400" cy="42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3" name="Google Shape;263;p27"/>
          <p:cNvSpPr txBox="1"/>
          <p:nvPr/>
        </p:nvSpPr>
        <p:spPr>
          <a:xfrm>
            <a:off x="4592850" y="3913525"/>
            <a:ext cx="2005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One round: Confirmation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27"/>
          <p:cNvSpPr txBox="1"/>
          <p:nvPr/>
        </p:nvSpPr>
        <p:spPr>
          <a:xfrm>
            <a:off x="7118673" y="2555118"/>
            <a:ext cx="92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Devices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5" name="Google Shape;265;p27"/>
          <p:cNvCxnSpPr>
            <a:endCxn id="264" idx="1"/>
          </p:cNvCxnSpPr>
          <p:nvPr/>
        </p:nvCxnSpPr>
        <p:spPr>
          <a:xfrm>
            <a:off x="6525573" y="2754318"/>
            <a:ext cx="5931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6" name="Google Shape;266;p27"/>
          <p:cNvCxnSpPr>
            <a:endCxn id="267" idx="1"/>
          </p:cNvCxnSpPr>
          <p:nvPr/>
        </p:nvCxnSpPr>
        <p:spPr>
          <a:xfrm>
            <a:off x="6534050" y="19165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67" name="Google Shape;267;p27"/>
          <p:cNvSpPr txBox="1"/>
          <p:nvPr/>
        </p:nvSpPr>
        <p:spPr>
          <a:xfrm>
            <a:off x="7118750" y="1717378"/>
            <a:ext cx="81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8" name="Google Shape;26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1698" y="3254675"/>
            <a:ext cx="645475" cy="6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7"/>
          <p:cNvSpPr txBox="1"/>
          <p:nvPr/>
        </p:nvSpPr>
        <p:spPr>
          <a:xfrm>
            <a:off x="7118751" y="3393775"/>
            <a:ext cx="90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KG/Web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0" name="Google Shape;270;p27"/>
          <p:cNvCxnSpPr/>
          <p:nvPr/>
        </p:nvCxnSpPr>
        <p:spPr>
          <a:xfrm>
            <a:off x="6525575" y="35929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71" name="Google Shape;271;p27"/>
          <p:cNvSpPr txBox="1"/>
          <p:nvPr/>
        </p:nvSpPr>
        <p:spPr>
          <a:xfrm>
            <a:off x="2988603" y="1666068"/>
            <a:ext cx="1152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“Turn on lights”</a:t>
            </a:r>
            <a:endParaRPr i="1" sz="10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27"/>
          <p:cNvSpPr txBox="1"/>
          <p:nvPr/>
        </p:nvSpPr>
        <p:spPr>
          <a:xfrm>
            <a:off x="4450000" y="1538575"/>
            <a:ext cx="1776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{Intent: DEVICE_TURNON; </a:t>
            </a:r>
            <a:b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Device: Lights #1}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27"/>
          <p:cNvSpPr txBox="1"/>
          <p:nvPr/>
        </p:nvSpPr>
        <p:spPr>
          <a:xfrm>
            <a:off x="6443267" y="2110455"/>
            <a:ext cx="1776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{Agent: SMART_LIGHT;</a:t>
            </a:r>
            <a:endParaRPr i="1" sz="10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Action: TURN_ON; </a:t>
            </a:r>
            <a:b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Device: Lights #1}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p27"/>
          <p:cNvSpPr txBox="1"/>
          <p:nvPr/>
        </p:nvSpPr>
        <p:spPr>
          <a:xfrm>
            <a:off x="4297600" y="3037682"/>
            <a:ext cx="177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{Status: SUCCESS}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27"/>
          <p:cNvSpPr txBox="1"/>
          <p:nvPr/>
        </p:nvSpPr>
        <p:spPr>
          <a:xfrm>
            <a:off x="2898825" y="3053857"/>
            <a:ext cx="126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“Lights turned on”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6" name="Google Shape;27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9348" y="1798011"/>
            <a:ext cx="879199" cy="23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019348" y="3779211"/>
            <a:ext cx="879200" cy="23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7"/>
          <p:cNvSpPr txBox="1"/>
          <p:nvPr/>
        </p:nvSpPr>
        <p:spPr>
          <a:xfrm>
            <a:off x="4297600" y="2529175"/>
            <a:ext cx="1776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{ActType: TURNON; </a:t>
            </a:r>
            <a:b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Device: Lights #1;</a:t>
            </a:r>
            <a:endParaRPr i="1" sz="10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Status: </a:t>
            </a: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Off</a:t>
            </a: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}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27"/>
          <p:cNvSpPr txBox="1"/>
          <p:nvPr/>
        </p:nvSpPr>
        <p:spPr>
          <a:xfrm>
            <a:off x="4297600" y="2529175"/>
            <a:ext cx="1776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{ActType: TURNON; </a:t>
            </a:r>
            <a:b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Device: Lights #1;</a:t>
            </a:r>
            <a:endParaRPr i="1" sz="10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Status: On}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0" name="Google Shape;280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55200" y="1551302"/>
            <a:ext cx="685200" cy="72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71700" y="2427279"/>
            <a:ext cx="685200" cy="66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478" y="2685570"/>
            <a:ext cx="413059" cy="5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/>
          <p:nvPr/>
        </p:nvSpPr>
        <p:spPr>
          <a:xfrm>
            <a:off x="1906900" y="1203375"/>
            <a:ext cx="4618800" cy="33306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Intelligent Assistant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cxnSp>
        <p:nvCxnSpPr>
          <p:cNvPr id="288" name="Google Shape;288;p28"/>
          <p:cNvCxnSpPr/>
          <p:nvPr/>
        </p:nvCxnSpPr>
        <p:spPr>
          <a:xfrm>
            <a:off x="932475" y="2262350"/>
            <a:ext cx="1262700" cy="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9" name="Google Shape;289;p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Int. Asst. Is Essentially a Conversation System</a:t>
            </a:r>
            <a:endParaRPr sz="2800">
              <a:solidFill>
                <a:srgbClr val="000000"/>
              </a:solidFill>
            </a:endParaRPr>
          </a:p>
        </p:txBody>
      </p:sp>
      <p:cxnSp>
        <p:nvCxnSpPr>
          <p:cNvPr id="290" name="Google Shape;290;p28"/>
          <p:cNvCxnSpPr>
            <a:endCxn id="291" idx="0"/>
          </p:cNvCxnSpPr>
          <p:nvPr/>
        </p:nvCxnSpPr>
        <p:spPr>
          <a:xfrm>
            <a:off x="945725" y="2264127"/>
            <a:ext cx="300" cy="389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2" name="Google Shape;292;p28"/>
          <p:cNvCxnSpPr>
            <a:stCxn id="291" idx="2"/>
          </p:cNvCxnSpPr>
          <p:nvPr/>
        </p:nvCxnSpPr>
        <p:spPr>
          <a:xfrm>
            <a:off x="946025" y="3238527"/>
            <a:ext cx="3300" cy="42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93" name="Google Shape;293;p28"/>
          <p:cNvCxnSpPr/>
          <p:nvPr/>
        </p:nvCxnSpPr>
        <p:spPr>
          <a:xfrm flipH="1" rot="10800000">
            <a:off x="932475" y="3643999"/>
            <a:ext cx="12627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4" name="Google Shape;294;p28"/>
          <p:cNvSpPr/>
          <p:nvPr/>
        </p:nvSpPr>
        <p:spPr>
          <a:xfrm>
            <a:off x="21782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ASR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(Automatic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Speech Recognizer)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28"/>
          <p:cNvSpPr/>
          <p:nvPr/>
        </p:nvSpPr>
        <p:spPr>
          <a:xfrm>
            <a:off x="21782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TTS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(Text-To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-Speech Synthesizer)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p28"/>
          <p:cNvSpPr/>
          <p:nvPr/>
        </p:nvSpPr>
        <p:spPr>
          <a:xfrm>
            <a:off x="36260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NLU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(Natural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Lang. Understanding)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28"/>
          <p:cNvSpPr/>
          <p:nvPr/>
        </p:nvSpPr>
        <p:spPr>
          <a:xfrm>
            <a:off x="36260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NLG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(Natural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Language Generator)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28"/>
          <p:cNvSpPr/>
          <p:nvPr/>
        </p:nvSpPr>
        <p:spPr>
          <a:xfrm>
            <a:off x="50738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State Tracker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28"/>
          <p:cNvSpPr/>
          <p:nvPr/>
        </p:nvSpPr>
        <p:spPr>
          <a:xfrm>
            <a:off x="50738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Policy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0" name="Google Shape;300;p28"/>
          <p:cNvCxnSpPr/>
          <p:nvPr/>
        </p:nvCxnSpPr>
        <p:spPr>
          <a:xfrm>
            <a:off x="33392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1" name="Google Shape;301;p28"/>
          <p:cNvCxnSpPr/>
          <p:nvPr/>
        </p:nvCxnSpPr>
        <p:spPr>
          <a:xfrm>
            <a:off x="47870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2" name="Google Shape;302;p28"/>
          <p:cNvCxnSpPr/>
          <p:nvPr/>
        </p:nvCxnSpPr>
        <p:spPr>
          <a:xfrm>
            <a:off x="5678200" y="2567775"/>
            <a:ext cx="0" cy="76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303" name="Google Shape;303;p28"/>
          <p:cNvGrpSpPr/>
          <p:nvPr/>
        </p:nvGrpSpPr>
        <p:grpSpPr>
          <a:xfrm>
            <a:off x="1234829" y="2060625"/>
            <a:ext cx="402648" cy="422400"/>
            <a:chOff x="1234829" y="2060625"/>
            <a:chExt cx="402648" cy="422400"/>
          </a:xfrm>
        </p:grpSpPr>
        <p:sp>
          <p:nvSpPr>
            <p:cNvPr id="304" name="Google Shape;304;p28"/>
            <p:cNvSpPr/>
            <p:nvPr/>
          </p:nvSpPr>
          <p:spPr>
            <a:xfrm>
              <a:off x="1237277" y="2060625"/>
              <a:ext cx="400200" cy="42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5" name="Google Shape;305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34829" y="2062605"/>
              <a:ext cx="400200" cy="400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6" name="Google Shape;306;p28"/>
          <p:cNvGrpSpPr/>
          <p:nvPr/>
        </p:nvGrpSpPr>
        <p:grpSpPr>
          <a:xfrm>
            <a:off x="1225772" y="3444723"/>
            <a:ext cx="422400" cy="422401"/>
            <a:chOff x="1225772" y="4350649"/>
            <a:chExt cx="422400" cy="422401"/>
          </a:xfrm>
        </p:grpSpPr>
        <p:sp>
          <p:nvSpPr>
            <p:cNvPr id="307" name="Google Shape;307;p28"/>
            <p:cNvSpPr/>
            <p:nvPr/>
          </p:nvSpPr>
          <p:spPr>
            <a:xfrm>
              <a:off x="1236877" y="4350650"/>
              <a:ext cx="400200" cy="42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8" name="Google Shape;308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5772" y="4350649"/>
              <a:ext cx="422400" cy="42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9" name="Google Shape;309;p28"/>
          <p:cNvSpPr txBox="1"/>
          <p:nvPr/>
        </p:nvSpPr>
        <p:spPr>
          <a:xfrm>
            <a:off x="4592850" y="3913525"/>
            <a:ext cx="200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One round: Confirmation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"/>
                <a:ea typeface="Roboto"/>
                <a:cs typeface="Roboto"/>
                <a:sym typeface="Roboto"/>
              </a:rPr>
              <a:t>Two rounds: Clarification questions</a:t>
            </a:r>
            <a:endParaRPr b="1" sz="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" name="Google Shape;310;p28"/>
          <p:cNvSpPr txBox="1"/>
          <p:nvPr/>
        </p:nvSpPr>
        <p:spPr>
          <a:xfrm>
            <a:off x="7118673" y="2555118"/>
            <a:ext cx="92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Devices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1" name="Google Shape;311;p28"/>
          <p:cNvCxnSpPr>
            <a:endCxn id="310" idx="1"/>
          </p:cNvCxnSpPr>
          <p:nvPr/>
        </p:nvCxnSpPr>
        <p:spPr>
          <a:xfrm>
            <a:off x="6525573" y="2754318"/>
            <a:ext cx="5931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2" name="Google Shape;312;p28"/>
          <p:cNvCxnSpPr>
            <a:endCxn id="313" idx="1"/>
          </p:cNvCxnSpPr>
          <p:nvPr/>
        </p:nvCxnSpPr>
        <p:spPr>
          <a:xfrm>
            <a:off x="6534050" y="19165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13" name="Google Shape;313;p28"/>
          <p:cNvSpPr txBox="1"/>
          <p:nvPr/>
        </p:nvSpPr>
        <p:spPr>
          <a:xfrm>
            <a:off x="7118750" y="1717378"/>
            <a:ext cx="81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4" name="Google Shape;31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1698" y="3254675"/>
            <a:ext cx="645475" cy="6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8"/>
          <p:cNvSpPr txBox="1"/>
          <p:nvPr/>
        </p:nvSpPr>
        <p:spPr>
          <a:xfrm>
            <a:off x="7118751" y="3393775"/>
            <a:ext cx="90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KG/Web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6" name="Google Shape;316;p28"/>
          <p:cNvCxnSpPr/>
          <p:nvPr/>
        </p:nvCxnSpPr>
        <p:spPr>
          <a:xfrm>
            <a:off x="6525575" y="35929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317" name="Google Shape;317;p28"/>
          <p:cNvCxnSpPr/>
          <p:nvPr/>
        </p:nvCxnSpPr>
        <p:spPr>
          <a:xfrm>
            <a:off x="33392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318" name="Google Shape;318;p28"/>
          <p:cNvCxnSpPr/>
          <p:nvPr/>
        </p:nvCxnSpPr>
        <p:spPr>
          <a:xfrm>
            <a:off x="47870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19" name="Google Shape;319;p28"/>
          <p:cNvSpPr txBox="1"/>
          <p:nvPr/>
        </p:nvSpPr>
        <p:spPr>
          <a:xfrm>
            <a:off x="2748099" y="1666075"/>
            <a:ext cx="154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Rnd 1.</a:t>
            </a: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“Turn on lights”</a:t>
            </a:r>
            <a:endParaRPr i="1" sz="10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28"/>
          <p:cNvSpPr txBox="1"/>
          <p:nvPr/>
        </p:nvSpPr>
        <p:spPr>
          <a:xfrm>
            <a:off x="4450000" y="1538575"/>
            <a:ext cx="1776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{Intent: DEVICE_TURNON; </a:t>
            </a:r>
            <a:b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Device: ??}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28"/>
          <p:cNvSpPr txBox="1"/>
          <p:nvPr/>
        </p:nvSpPr>
        <p:spPr>
          <a:xfrm>
            <a:off x="4373800" y="2885282"/>
            <a:ext cx="1776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{Status: </a:t>
            </a:r>
            <a:b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MISSING_DEVICE}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28"/>
          <p:cNvSpPr txBox="1"/>
          <p:nvPr/>
        </p:nvSpPr>
        <p:spPr>
          <a:xfrm>
            <a:off x="2898825" y="2901457"/>
            <a:ext cx="126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“Which lights to turn on?”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3" name="Google Shape;323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9348" y="1798011"/>
            <a:ext cx="879199" cy="23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019348" y="3779211"/>
            <a:ext cx="879200" cy="23922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8"/>
          <p:cNvSpPr txBox="1"/>
          <p:nvPr/>
        </p:nvSpPr>
        <p:spPr>
          <a:xfrm>
            <a:off x="4373800" y="2516348"/>
            <a:ext cx="177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{ActType: TURNON}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6" name="Google Shape;326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55200" y="1551302"/>
            <a:ext cx="685200" cy="72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71700" y="2427279"/>
            <a:ext cx="685200" cy="66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478" y="2685570"/>
            <a:ext cx="413059" cy="5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9"/>
          <p:cNvSpPr/>
          <p:nvPr/>
        </p:nvSpPr>
        <p:spPr>
          <a:xfrm>
            <a:off x="1906900" y="1203375"/>
            <a:ext cx="4618800" cy="33306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Intelligent Assistant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cxnSp>
        <p:nvCxnSpPr>
          <p:cNvPr id="334" name="Google Shape;334;p29"/>
          <p:cNvCxnSpPr/>
          <p:nvPr/>
        </p:nvCxnSpPr>
        <p:spPr>
          <a:xfrm>
            <a:off x="932475" y="2262350"/>
            <a:ext cx="1262700" cy="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5" name="Google Shape;335;p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Int. Asst. Is Essentially a Conversation System</a:t>
            </a:r>
            <a:endParaRPr sz="2800">
              <a:solidFill>
                <a:srgbClr val="000000"/>
              </a:solidFill>
            </a:endParaRPr>
          </a:p>
        </p:txBody>
      </p:sp>
      <p:cxnSp>
        <p:nvCxnSpPr>
          <p:cNvPr id="336" name="Google Shape;336;p29"/>
          <p:cNvCxnSpPr>
            <a:endCxn id="337" idx="0"/>
          </p:cNvCxnSpPr>
          <p:nvPr/>
        </p:nvCxnSpPr>
        <p:spPr>
          <a:xfrm>
            <a:off x="945725" y="2264127"/>
            <a:ext cx="300" cy="389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8" name="Google Shape;338;p29"/>
          <p:cNvCxnSpPr>
            <a:stCxn id="337" idx="2"/>
          </p:cNvCxnSpPr>
          <p:nvPr/>
        </p:nvCxnSpPr>
        <p:spPr>
          <a:xfrm>
            <a:off x="946025" y="3238527"/>
            <a:ext cx="3300" cy="42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339" name="Google Shape;339;p29"/>
          <p:cNvCxnSpPr/>
          <p:nvPr/>
        </p:nvCxnSpPr>
        <p:spPr>
          <a:xfrm flipH="1" rot="10800000">
            <a:off x="932475" y="3643999"/>
            <a:ext cx="12627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0" name="Google Shape;340;p29"/>
          <p:cNvSpPr/>
          <p:nvPr/>
        </p:nvSpPr>
        <p:spPr>
          <a:xfrm>
            <a:off x="21782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ASR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(Automatic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Speech Recognizer)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29"/>
          <p:cNvSpPr/>
          <p:nvPr/>
        </p:nvSpPr>
        <p:spPr>
          <a:xfrm>
            <a:off x="21782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TTS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(Text-To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-Speech Synthesizer)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29"/>
          <p:cNvSpPr/>
          <p:nvPr/>
        </p:nvSpPr>
        <p:spPr>
          <a:xfrm>
            <a:off x="36260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NLU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(Natural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Lang. Understanding)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29"/>
          <p:cNvSpPr/>
          <p:nvPr/>
        </p:nvSpPr>
        <p:spPr>
          <a:xfrm>
            <a:off x="36260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NLG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(Natural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Language Generator)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p29"/>
          <p:cNvSpPr/>
          <p:nvPr/>
        </p:nvSpPr>
        <p:spPr>
          <a:xfrm>
            <a:off x="50738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State Tracker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p29"/>
          <p:cNvSpPr/>
          <p:nvPr/>
        </p:nvSpPr>
        <p:spPr>
          <a:xfrm>
            <a:off x="50738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Policy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6" name="Google Shape;346;p29"/>
          <p:cNvCxnSpPr/>
          <p:nvPr/>
        </p:nvCxnSpPr>
        <p:spPr>
          <a:xfrm>
            <a:off x="33392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7" name="Google Shape;347;p29"/>
          <p:cNvCxnSpPr/>
          <p:nvPr/>
        </p:nvCxnSpPr>
        <p:spPr>
          <a:xfrm>
            <a:off x="47870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8" name="Google Shape;348;p29"/>
          <p:cNvCxnSpPr/>
          <p:nvPr/>
        </p:nvCxnSpPr>
        <p:spPr>
          <a:xfrm>
            <a:off x="5678200" y="2567775"/>
            <a:ext cx="0" cy="76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349" name="Google Shape;349;p29"/>
          <p:cNvGrpSpPr/>
          <p:nvPr/>
        </p:nvGrpSpPr>
        <p:grpSpPr>
          <a:xfrm>
            <a:off x="1234829" y="2060625"/>
            <a:ext cx="402648" cy="422400"/>
            <a:chOff x="1234829" y="2060625"/>
            <a:chExt cx="402648" cy="422400"/>
          </a:xfrm>
        </p:grpSpPr>
        <p:sp>
          <p:nvSpPr>
            <p:cNvPr id="350" name="Google Shape;350;p29"/>
            <p:cNvSpPr/>
            <p:nvPr/>
          </p:nvSpPr>
          <p:spPr>
            <a:xfrm>
              <a:off x="1237277" y="2060625"/>
              <a:ext cx="400200" cy="42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51" name="Google Shape;351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34829" y="2062605"/>
              <a:ext cx="400200" cy="400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2" name="Google Shape;352;p29"/>
          <p:cNvGrpSpPr/>
          <p:nvPr/>
        </p:nvGrpSpPr>
        <p:grpSpPr>
          <a:xfrm>
            <a:off x="1225772" y="3444723"/>
            <a:ext cx="422400" cy="422401"/>
            <a:chOff x="1225772" y="4350649"/>
            <a:chExt cx="422400" cy="422401"/>
          </a:xfrm>
        </p:grpSpPr>
        <p:sp>
          <p:nvSpPr>
            <p:cNvPr id="353" name="Google Shape;353;p29"/>
            <p:cNvSpPr/>
            <p:nvPr/>
          </p:nvSpPr>
          <p:spPr>
            <a:xfrm>
              <a:off x="1236877" y="4350650"/>
              <a:ext cx="400200" cy="42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54" name="Google Shape;354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5772" y="4350649"/>
              <a:ext cx="422400" cy="42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5" name="Google Shape;355;p29"/>
          <p:cNvSpPr txBox="1"/>
          <p:nvPr/>
        </p:nvSpPr>
        <p:spPr>
          <a:xfrm>
            <a:off x="4592850" y="3913525"/>
            <a:ext cx="200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One round: Confirmation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"/>
                <a:ea typeface="Roboto"/>
                <a:cs typeface="Roboto"/>
                <a:sym typeface="Roboto"/>
              </a:rPr>
              <a:t>Two rounds: Clarification questions</a:t>
            </a:r>
            <a:endParaRPr b="1" sz="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29"/>
          <p:cNvSpPr txBox="1"/>
          <p:nvPr/>
        </p:nvSpPr>
        <p:spPr>
          <a:xfrm>
            <a:off x="7118673" y="2555118"/>
            <a:ext cx="92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Devices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57" name="Google Shape;357;p29"/>
          <p:cNvCxnSpPr>
            <a:endCxn id="356" idx="1"/>
          </p:cNvCxnSpPr>
          <p:nvPr/>
        </p:nvCxnSpPr>
        <p:spPr>
          <a:xfrm>
            <a:off x="6525573" y="2754318"/>
            <a:ext cx="5931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8" name="Google Shape;358;p29"/>
          <p:cNvCxnSpPr>
            <a:endCxn id="359" idx="1"/>
          </p:cNvCxnSpPr>
          <p:nvPr/>
        </p:nvCxnSpPr>
        <p:spPr>
          <a:xfrm>
            <a:off x="6534050" y="19165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59" name="Google Shape;359;p29"/>
          <p:cNvSpPr txBox="1"/>
          <p:nvPr/>
        </p:nvSpPr>
        <p:spPr>
          <a:xfrm>
            <a:off x="7118750" y="1717378"/>
            <a:ext cx="81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0" name="Google Shape;36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1698" y="3254675"/>
            <a:ext cx="645475" cy="6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9"/>
          <p:cNvSpPr txBox="1"/>
          <p:nvPr/>
        </p:nvSpPr>
        <p:spPr>
          <a:xfrm>
            <a:off x="7118751" y="3393775"/>
            <a:ext cx="90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KG/Web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62" name="Google Shape;362;p29"/>
          <p:cNvCxnSpPr/>
          <p:nvPr/>
        </p:nvCxnSpPr>
        <p:spPr>
          <a:xfrm>
            <a:off x="6525575" y="35929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363" name="Google Shape;363;p29"/>
          <p:cNvCxnSpPr/>
          <p:nvPr/>
        </p:nvCxnSpPr>
        <p:spPr>
          <a:xfrm>
            <a:off x="33392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364" name="Google Shape;364;p29"/>
          <p:cNvCxnSpPr/>
          <p:nvPr/>
        </p:nvCxnSpPr>
        <p:spPr>
          <a:xfrm>
            <a:off x="47870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65" name="Google Shape;365;p29"/>
          <p:cNvSpPr txBox="1"/>
          <p:nvPr/>
        </p:nvSpPr>
        <p:spPr>
          <a:xfrm>
            <a:off x="2675350" y="1666075"/>
            <a:ext cx="1622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Rnd 2.</a:t>
            </a: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“Bedroom lights”</a:t>
            </a:r>
            <a:endParaRPr i="1" sz="10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6" name="Google Shape;366;p29"/>
          <p:cNvSpPr txBox="1"/>
          <p:nvPr/>
        </p:nvSpPr>
        <p:spPr>
          <a:xfrm>
            <a:off x="4450000" y="1653255"/>
            <a:ext cx="177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{Device: Lights #2}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7" name="Google Shape;367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9348" y="1798011"/>
            <a:ext cx="879199" cy="23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019348" y="3779211"/>
            <a:ext cx="879200" cy="23922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9"/>
          <p:cNvSpPr txBox="1"/>
          <p:nvPr/>
        </p:nvSpPr>
        <p:spPr>
          <a:xfrm>
            <a:off x="4373800" y="2529175"/>
            <a:ext cx="1776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{</a:t>
            </a: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ActType: TURNON</a:t>
            </a: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; </a:t>
            </a:r>
            <a:b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Device: Lights #2;</a:t>
            </a:r>
            <a:endParaRPr i="1" sz="10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Status: On}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29"/>
          <p:cNvSpPr txBox="1"/>
          <p:nvPr/>
        </p:nvSpPr>
        <p:spPr>
          <a:xfrm>
            <a:off x="6443267" y="2110455"/>
            <a:ext cx="1776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{Agent: SMART_LIGHT;</a:t>
            </a:r>
            <a:endParaRPr i="1" sz="10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Action: TURN_ON; </a:t>
            </a:r>
            <a:b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Device: Lights #2}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29"/>
          <p:cNvSpPr txBox="1"/>
          <p:nvPr/>
        </p:nvSpPr>
        <p:spPr>
          <a:xfrm>
            <a:off x="4297600" y="3037682"/>
            <a:ext cx="177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{Status: SUCCESS}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29"/>
          <p:cNvSpPr txBox="1"/>
          <p:nvPr/>
        </p:nvSpPr>
        <p:spPr>
          <a:xfrm>
            <a:off x="2898825" y="2901457"/>
            <a:ext cx="126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“Bedroom lights are turned on”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p29"/>
          <p:cNvSpPr txBox="1"/>
          <p:nvPr/>
        </p:nvSpPr>
        <p:spPr>
          <a:xfrm>
            <a:off x="4373800" y="2528573"/>
            <a:ext cx="177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{</a:t>
            </a: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ActType: TURNON</a:t>
            </a: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}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4" name="Google Shape;374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55200" y="1551302"/>
            <a:ext cx="685200" cy="72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71700" y="2427279"/>
            <a:ext cx="685200" cy="66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478" y="2685570"/>
            <a:ext cx="413059" cy="5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0"/>
          <p:cNvSpPr/>
          <p:nvPr/>
        </p:nvSpPr>
        <p:spPr>
          <a:xfrm>
            <a:off x="1906900" y="1203375"/>
            <a:ext cx="4618800" cy="33306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Intelligent Assistant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cxnSp>
        <p:nvCxnSpPr>
          <p:cNvPr id="382" name="Google Shape;382;p30"/>
          <p:cNvCxnSpPr/>
          <p:nvPr/>
        </p:nvCxnSpPr>
        <p:spPr>
          <a:xfrm>
            <a:off x="932475" y="2262350"/>
            <a:ext cx="1262700" cy="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3" name="Google Shape;383;p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Int. Asst. Is Essentially a Conversation System</a:t>
            </a:r>
            <a:endParaRPr sz="2800">
              <a:solidFill>
                <a:srgbClr val="000000"/>
              </a:solidFill>
            </a:endParaRPr>
          </a:p>
        </p:txBody>
      </p:sp>
      <p:cxnSp>
        <p:nvCxnSpPr>
          <p:cNvPr id="384" name="Google Shape;384;p30"/>
          <p:cNvCxnSpPr>
            <a:endCxn id="385" idx="0"/>
          </p:cNvCxnSpPr>
          <p:nvPr/>
        </p:nvCxnSpPr>
        <p:spPr>
          <a:xfrm>
            <a:off x="945725" y="2264127"/>
            <a:ext cx="300" cy="389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6" name="Google Shape;386;p30"/>
          <p:cNvCxnSpPr>
            <a:stCxn id="385" idx="2"/>
          </p:cNvCxnSpPr>
          <p:nvPr/>
        </p:nvCxnSpPr>
        <p:spPr>
          <a:xfrm>
            <a:off x="946025" y="3238527"/>
            <a:ext cx="3300" cy="42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387" name="Google Shape;387;p30"/>
          <p:cNvCxnSpPr/>
          <p:nvPr/>
        </p:nvCxnSpPr>
        <p:spPr>
          <a:xfrm flipH="1" rot="10800000">
            <a:off x="932475" y="3643999"/>
            <a:ext cx="12627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8" name="Google Shape;388;p30"/>
          <p:cNvSpPr/>
          <p:nvPr/>
        </p:nvSpPr>
        <p:spPr>
          <a:xfrm>
            <a:off x="21782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ASR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(Automatic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Speech Recognizer)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30"/>
          <p:cNvSpPr/>
          <p:nvPr/>
        </p:nvSpPr>
        <p:spPr>
          <a:xfrm>
            <a:off x="21782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TTS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(Text-To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-Speech Synthesizer)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" name="Google Shape;390;p30"/>
          <p:cNvSpPr/>
          <p:nvPr/>
        </p:nvSpPr>
        <p:spPr>
          <a:xfrm>
            <a:off x="36260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NLU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(Natural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Lang. Understanding)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1" name="Google Shape;391;p30"/>
          <p:cNvSpPr/>
          <p:nvPr/>
        </p:nvSpPr>
        <p:spPr>
          <a:xfrm>
            <a:off x="36260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NLG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(Natural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Language Generator)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2" name="Google Shape;392;p30"/>
          <p:cNvSpPr/>
          <p:nvPr/>
        </p:nvSpPr>
        <p:spPr>
          <a:xfrm>
            <a:off x="50738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State Tracker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3" name="Google Shape;393;p30"/>
          <p:cNvSpPr/>
          <p:nvPr/>
        </p:nvSpPr>
        <p:spPr>
          <a:xfrm>
            <a:off x="50738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Policy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4" name="Google Shape;394;p30"/>
          <p:cNvCxnSpPr/>
          <p:nvPr/>
        </p:nvCxnSpPr>
        <p:spPr>
          <a:xfrm>
            <a:off x="33392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5" name="Google Shape;395;p30"/>
          <p:cNvCxnSpPr/>
          <p:nvPr/>
        </p:nvCxnSpPr>
        <p:spPr>
          <a:xfrm>
            <a:off x="47870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6" name="Google Shape;396;p30"/>
          <p:cNvCxnSpPr/>
          <p:nvPr/>
        </p:nvCxnSpPr>
        <p:spPr>
          <a:xfrm>
            <a:off x="5678200" y="2567775"/>
            <a:ext cx="0" cy="76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397" name="Google Shape;397;p30"/>
          <p:cNvGrpSpPr/>
          <p:nvPr/>
        </p:nvGrpSpPr>
        <p:grpSpPr>
          <a:xfrm>
            <a:off x="1234829" y="2060625"/>
            <a:ext cx="402648" cy="422400"/>
            <a:chOff x="1234829" y="2060625"/>
            <a:chExt cx="402648" cy="422400"/>
          </a:xfrm>
        </p:grpSpPr>
        <p:sp>
          <p:nvSpPr>
            <p:cNvPr id="398" name="Google Shape;398;p30"/>
            <p:cNvSpPr/>
            <p:nvPr/>
          </p:nvSpPr>
          <p:spPr>
            <a:xfrm>
              <a:off x="1237277" y="2060625"/>
              <a:ext cx="400200" cy="42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99" name="Google Shape;399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34829" y="2062605"/>
              <a:ext cx="400200" cy="400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0" name="Google Shape;400;p30"/>
          <p:cNvGrpSpPr/>
          <p:nvPr/>
        </p:nvGrpSpPr>
        <p:grpSpPr>
          <a:xfrm>
            <a:off x="1225772" y="3444723"/>
            <a:ext cx="422400" cy="422401"/>
            <a:chOff x="1225772" y="4350649"/>
            <a:chExt cx="422400" cy="422401"/>
          </a:xfrm>
        </p:grpSpPr>
        <p:sp>
          <p:nvSpPr>
            <p:cNvPr id="401" name="Google Shape;401;p30"/>
            <p:cNvSpPr/>
            <p:nvPr/>
          </p:nvSpPr>
          <p:spPr>
            <a:xfrm>
              <a:off x="1236877" y="4350650"/>
              <a:ext cx="400200" cy="42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02" name="Google Shape;402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5772" y="4350649"/>
              <a:ext cx="422400" cy="42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30"/>
          <p:cNvSpPr txBox="1"/>
          <p:nvPr/>
        </p:nvSpPr>
        <p:spPr>
          <a:xfrm>
            <a:off x="4592850" y="3913525"/>
            <a:ext cx="200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One round: Confirmation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Two rounds: Clarification questions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"/>
                <a:ea typeface="Roboto"/>
                <a:cs typeface="Roboto"/>
                <a:sym typeface="Roboto"/>
              </a:rPr>
              <a:t>Multi rounds: Follow-up requests</a:t>
            </a:r>
            <a:endParaRPr b="1"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4" name="Google Shape;404;p30"/>
          <p:cNvSpPr txBox="1"/>
          <p:nvPr/>
        </p:nvSpPr>
        <p:spPr>
          <a:xfrm>
            <a:off x="7118673" y="2555118"/>
            <a:ext cx="92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Devices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5" name="Google Shape;405;p30"/>
          <p:cNvCxnSpPr>
            <a:endCxn id="404" idx="1"/>
          </p:cNvCxnSpPr>
          <p:nvPr/>
        </p:nvCxnSpPr>
        <p:spPr>
          <a:xfrm>
            <a:off x="6525573" y="2754318"/>
            <a:ext cx="5931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6" name="Google Shape;406;p30"/>
          <p:cNvCxnSpPr>
            <a:endCxn id="407" idx="1"/>
          </p:cNvCxnSpPr>
          <p:nvPr/>
        </p:nvCxnSpPr>
        <p:spPr>
          <a:xfrm>
            <a:off x="6534050" y="19165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07" name="Google Shape;407;p30"/>
          <p:cNvSpPr txBox="1"/>
          <p:nvPr/>
        </p:nvSpPr>
        <p:spPr>
          <a:xfrm>
            <a:off x="7118750" y="1717378"/>
            <a:ext cx="81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8" name="Google Shape;40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1698" y="3254675"/>
            <a:ext cx="645475" cy="6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30"/>
          <p:cNvSpPr txBox="1"/>
          <p:nvPr/>
        </p:nvSpPr>
        <p:spPr>
          <a:xfrm>
            <a:off x="7118751" y="3393775"/>
            <a:ext cx="90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KG/Web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10" name="Google Shape;410;p30"/>
          <p:cNvCxnSpPr/>
          <p:nvPr/>
        </p:nvCxnSpPr>
        <p:spPr>
          <a:xfrm>
            <a:off x="6525575" y="35929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411" name="Google Shape;411;p30"/>
          <p:cNvCxnSpPr/>
          <p:nvPr/>
        </p:nvCxnSpPr>
        <p:spPr>
          <a:xfrm>
            <a:off x="33392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412" name="Google Shape;412;p30"/>
          <p:cNvCxnSpPr/>
          <p:nvPr/>
        </p:nvCxnSpPr>
        <p:spPr>
          <a:xfrm>
            <a:off x="47870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13" name="Google Shape;413;p30"/>
          <p:cNvSpPr txBox="1"/>
          <p:nvPr/>
        </p:nvSpPr>
        <p:spPr>
          <a:xfrm>
            <a:off x="4450000" y="1513080"/>
            <a:ext cx="1776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{Intent: DEVICE_DIM; </a:t>
            </a:r>
            <a:b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Device: Lights #2}</a:t>
            </a:r>
            <a:endParaRPr/>
          </a:p>
        </p:txBody>
      </p:sp>
      <p:pic>
        <p:nvPicPr>
          <p:cNvPr id="414" name="Google Shape;414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9348" y="1798011"/>
            <a:ext cx="879199" cy="23922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0"/>
          <p:cNvSpPr txBox="1"/>
          <p:nvPr/>
        </p:nvSpPr>
        <p:spPr>
          <a:xfrm>
            <a:off x="4373800" y="2529175"/>
            <a:ext cx="1776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{</a:t>
            </a: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ActType: DIM</a:t>
            </a: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; </a:t>
            </a:r>
            <a:b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Device: Lights #2;</a:t>
            </a:r>
            <a:endParaRPr i="1" sz="10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Status: On}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6" name="Google Shape;416;p30"/>
          <p:cNvSpPr txBox="1"/>
          <p:nvPr/>
        </p:nvSpPr>
        <p:spPr>
          <a:xfrm>
            <a:off x="6443267" y="2110455"/>
            <a:ext cx="1776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{Agent: SMART_LIGHT;</a:t>
            </a:r>
            <a:endParaRPr i="1" sz="10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Action: DIM; </a:t>
            </a:r>
            <a:b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Device: Lights #2}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7" name="Google Shape;417;p30"/>
          <p:cNvSpPr txBox="1"/>
          <p:nvPr/>
        </p:nvSpPr>
        <p:spPr>
          <a:xfrm>
            <a:off x="4297600" y="3037682"/>
            <a:ext cx="177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{Status: SUCCESS}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8" name="Google Shape;418;p30"/>
          <p:cNvSpPr txBox="1"/>
          <p:nvPr/>
        </p:nvSpPr>
        <p:spPr>
          <a:xfrm>
            <a:off x="2898825" y="2901457"/>
            <a:ext cx="126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“Bedroom lights are dimmed to 5”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9" name="Google Shape;419;p30"/>
          <p:cNvSpPr txBox="1"/>
          <p:nvPr/>
        </p:nvSpPr>
        <p:spPr>
          <a:xfrm>
            <a:off x="2724525" y="1666075"/>
            <a:ext cx="1492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Rnd 3.</a:t>
            </a: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“Dim the lights”</a:t>
            </a:r>
            <a:endParaRPr i="1" sz="10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0" name="Google Shape;420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55200" y="1551302"/>
            <a:ext cx="685200" cy="72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71700" y="2427279"/>
            <a:ext cx="685200" cy="66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478" y="2685570"/>
            <a:ext cx="413059" cy="54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019348" y="3779211"/>
            <a:ext cx="879200" cy="23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1"/>
          <p:cNvSpPr/>
          <p:nvPr/>
        </p:nvSpPr>
        <p:spPr>
          <a:xfrm>
            <a:off x="1906900" y="1203375"/>
            <a:ext cx="4618800" cy="33306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Intelligent Assistant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cxnSp>
        <p:nvCxnSpPr>
          <p:cNvPr id="429" name="Google Shape;429;p31"/>
          <p:cNvCxnSpPr/>
          <p:nvPr/>
        </p:nvCxnSpPr>
        <p:spPr>
          <a:xfrm>
            <a:off x="932475" y="2262350"/>
            <a:ext cx="1262700" cy="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0" name="Google Shape;430;p3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Int. Asst. Is Essentially a Conversation System</a:t>
            </a:r>
            <a:endParaRPr sz="2800">
              <a:solidFill>
                <a:srgbClr val="000000"/>
              </a:solidFill>
            </a:endParaRPr>
          </a:p>
        </p:txBody>
      </p:sp>
      <p:cxnSp>
        <p:nvCxnSpPr>
          <p:cNvPr id="431" name="Google Shape;431;p31"/>
          <p:cNvCxnSpPr>
            <a:endCxn id="432" idx="0"/>
          </p:cNvCxnSpPr>
          <p:nvPr/>
        </p:nvCxnSpPr>
        <p:spPr>
          <a:xfrm>
            <a:off x="945725" y="2264127"/>
            <a:ext cx="300" cy="389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3" name="Google Shape;433;p31"/>
          <p:cNvCxnSpPr>
            <a:stCxn id="432" idx="2"/>
          </p:cNvCxnSpPr>
          <p:nvPr/>
        </p:nvCxnSpPr>
        <p:spPr>
          <a:xfrm>
            <a:off x="946025" y="3238527"/>
            <a:ext cx="3300" cy="42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434" name="Google Shape;434;p31"/>
          <p:cNvCxnSpPr/>
          <p:nvPr/>
        </p:nvCxnSpPr>
        <p:spPr>
          <a:xfrm flipH="1" rot="10800000">
            <a:off x="932475" y="3643999"/>
            <a:ext cx="12627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5" name="Google Shape;435;p31"/>
          <p:cNvSpPr/>
          <p:nvPr/>
        </p:nvSpPr>
        <p:spPr>
          <a:xfrm>
            <a:off x="21782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ASR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(Automatic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Speech Recognizer)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6" name="Google Shape;436;p31"/>
          <p:cNvSpPr/>
          <p:nvPr/>
        </p:nvSpPr>
        <p:spPr>
          <a:xfrm>
            <a:off x="21782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TTS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(Text-To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-Speech Synthesizer)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7" name="Google Shape;437;p31"/>
          <p:cNvSpPr/>
          <p:nvPr/>
        </p:nvSpPr>
        <p:spPr>
          <a:xfrm>
            <a:off x="36260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NLU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(Natural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Lang. Understanding)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8" name="Google Shape;438;p31"/>
          <p:cNvSpPr/>
          <p:nvPr/>
        </p:nvSpPr>
        <p:spPr>
          <a:xfrm>
            <a:off x="36260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NLG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(Natural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Language Generator)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p31"/>
          <p:cNvSpPr/>
          <p:nvPr/>
        </p:nvSpPr>
        <p:spPr>
          <a:xfrm>
            <a:off x="50738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State Tracker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0" name="Google Shape;440;p31"/>
          <p:cNvSpPr/>
          <p:nvPr/>
        </p:nvSpPr>
        <p:spPr>
          <a:xfrm>
            <a:off x="50738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Policy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41" name="Google Shape;441;p31"/>
          <p:cNvCxnSpPr/>
          <p:nvPr/>
        </p:nvCxnSpPr>
        <p:spPr>
          <a:xfrm>
            <a:off x="33392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2" name="Google Shape;442;p31"/>
          <p:cNvCxnSpPr/>
          <p:nvPr/>
        </p:nvCxnSpPr>
        <p:spPr>
          <a:xfrm>
            <a:off x="47870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3" name="Google Shape;443;p31"/>
          <p:cNvCxnSpPr/>
          <p:nvPr/>
        </p:nvCxnSpPr>
        <p:spPr>
          <a:xfrm>
            <a:off x="5678200" y="2567775"/>
            <a:ext cx="0" cy="76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444" name="Google Shape;444;p31"/>
          <p:cNvGrpSpPr/>
          <p:nvPr/>
        </p:nvGrpSpPr>
        <p:grpSpPr>
          <a:xfrm>
            <a:off x="1234829" y="2060625"/>
            <a:ext cx="402648" cy="422400"/>
            <a:chOff x="1234829" y="2060625"/>
            <a:chExt cx="402648" cy="422400"/>
          </a:xfrm>
        </p:grpSpPr>
        <p:sp>
          <p:nvSpPr>
            <p:cNvPr id="445" name="Google Shape;445;p31"/>
            <p:cNvSpPr/>
            <p:nvPr/>
          </p:nvSpPr>
          <p:spPr>
            <a:xfrm>
              <a:off x="1237277" y="2060625"/>
              <a:ext cx="400200" cy="42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6" name="Google Shape;446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34829" y="2062605"/>
              <a:ext cx="400200" cy="400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7" name="Google Shape;447;p31"/>
          <p:cNvGrpSpPr/>
          <p:nvPr/>
        </p:nvGrpSpPr>
        <p:grpSpPr>
          <a:xfrm>
            <a:off x="1225772" y="3444723"/>
            <a:ext cx="422400" cy="422401"/>
            <a:chOff x="1225772" y="4350649"/>
            <a:chExt cx="422400" cy="422401"/>
          </a:xfrm>
        </p:grpSpPr>
        <p:sp>
          <p:nvSpPr>
            <p:cNvPr id="448" name="Google Shape;448;p31"/>
            <p:cNvSpPr/>
            <p:nvPr/>
          </p:nvSpPr>
          <p:spPr>
            <a:xfrm>
              <a:off x="1236877" y="4350650"/>
              <a:ext cx="400200" cy="42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9" name="Google Shape;449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5772" y="4350649"/>
              <a:ext cx="422400" cy="42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0" name="Google Shape;450;p31"/>
          <p:cNvSpPr txBox="1"/>
          <p:nvPr/>
        </p:nvSpPr>
        <p:spPr>
          <a:xfrm>
            <a:off x="4592850" y="3913525"/>
            <a:ext cx="200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One round: Confirmation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Two rounds: Clarification questions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"/>
                <a:ea typeface="Roboto"/>
                <a:cs typeface="Roboto"/>
                <a:sym typeface="Roboto"/>
              </a:rPr>
              <a:t>Multi rounds: Follow-up requests</a:t>
            </a:r>
            <a:endParaRPr b="1"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1" name="Google Shape;451;p31"/>
          <p:cNvSpPr txBox="1"/>
          <p:nvPr/>
        </p:nvSpPr>
        <p:spPr>
          <a:xfrm>
            <a:off x="7118673" y="2555118"/>
            <a:ext cx="92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Devices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2" name="Google Shape;452;p31"/>
          <p:cNvCxnSpPr>
            <a:endCxn id="451" idx="1"/>
          </p:cNvCxnSpPr>
          <p:nvPr/>
        </p:nvCxnSpPr>
        <p:spPr>
          <a:xfrm>
            <a:off x="6525573" y="2754318"/>
            <a:ext cx="5931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3" name="Google Shape;453;p31"/>
          <p:cNvCxnSpPr>
            <a:endCxn id="454" idx="1"/>
          </p:cNvCxnSpPr>
          <p:nvPr/>
        </p:nvCxnSpPr>
        <p:spPr>
          <a:xfrm>
            <a:off x="6534050" y="19165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54" name="Google Shape;454;p31"/>
          <p:cNvSpPr txBox="1"/>
          <p:nvPr/>
        </p:nvSpPr>
        <p:spPr>
          <a:xfrm>
            <a:off x="7118750" y="1717378"/>
            <a:ext cx="81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55" name="Google Shape;45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1698" y="3254675"/>
            <a:ext cx="645475" cy="6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31"/>
          <p:cNvSpPr txBox="1"/>
          <p:nvPr/>
        </p:nvSpPr>
        <p:spPr>
          <a:xfrm>
            <a:off x="7118751" y="3393775"/>
            <a:ext cx="90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KG/Web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7" name="Google Shape;457;p31"/>
          <p:cNvCxnSpPr/>
          <p:nvPr/>
        </p:nvCxnSpPr>
        <p:spPr>
          <a:xfrm>
            <a:off x="6525575" y="35929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458" name="Google Shape;458;p31"/>
          <p:cNvCxnSpPr/>
          <p:nvPr/>
        </p:nvCxnSpPr>
        <p:spPr>
          <a:xfrm>
            <a:off x="33392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459" name="Google Shape;459;p31"/>
          <p:cNvCxnSpPr/>
          <p:nvPr/>
        </p:nvCxnSpPr>
        <p:spPr>
          <a:xfrm>
            <a:off x="47870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460" name="Google Shape;46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9348" y="1798011"/>
            <a:ext cx="879199" cy="23922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1"/>
          <p:cNvSpPr txBox="1"/>
          <p:nvPr/>
        </p:nvSpPr>
        <p:spPr>
          <a:xfrm>
            <a:off x="2087625" y="3031650"/>
            <a:ext cx="3326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“Three. One to hold the bulb and two to turn the ladder.”</a:t>
            </a:r>
            <a:endParaRPr i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2" name="Google Shape;462;p31"/>
          <p:cNvSpPr txBox="1"/>
          <p:nvPr/>
        </p:nvSpPr>
        <p:spPr>
          <a:xfrm>
            <a:off x="2150325" y="1666125"/>
            <a:ext cx="3425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Rnd 4</a:t>
            </a: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i="1" lang="en" sz="10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“How many people does it take to change its bulb?”</a:t>
            </a:r>
            <a:endParaRPr i="1" sz="10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63" name="Google Shape;463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55200" y="1551302"/>
            <a:ext cx="685200" cy="72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71700" y="2427279"/>
            <a:ext cx="685200" cy="66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478" y="2685570"/>
            <a:ext cx="413059" cy="54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019348" y="3779211"/>
            <a:ext cx="879200" cy="23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Everyone Deserves </a:t>
            </a: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An Assistant</a:t>
            </a:r>
            <a:endParaRPr b="1" sz="2800">
              <a:solidFill>
                <a:srgbClr val="4A86E8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1763" y="995888"/>
            <a:ext cx="3800475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Int. Asst. Is Essentially a Conversation System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472" name="Google Shape;472;p32"/>
          <p:cNvSpPr/>
          <p:nvPr/>
        </p:nvSpPr>
        <p:spPr>
          <a:xfrm>
            <a:off x="1906900" y="1203375"/>
            <a:ext cx="4618800" cy="33306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Intelligent</a:t>
            </a:r>
            <a:r>
              <a:rPr b="1" lang="en" sz="16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 Assistant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cxnSp>
        <p:nvCxnSpPr>
          <p:cNvPr id="473" name="Google Shape;473;p32"/>
          <p:cNvCxnSpPr>
            <a:endCxn id="474" idx="0"/>
          </p:cNvCxnSpPr>
          <p:nvPr/>
        </p:nvCxnSpPr>
        <p:spPr>
          <a:xfrm>
            <a:off x="945725" y="2264127"/>
            <a:ext cx="300" cy="389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5" name="Google Shape;475;p32"/>
          <p:cNvCxnSpPr/>
          <p:nvPr/>
        </p:nvCxnSpPr>
        <p:spPr>
          <a:xfrm>
            <a:off x="932475" y="2262350"/>
            <a:ext cx="1262700" cy="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6" name="Google Shape;476;p32"/>
          <p:cNvCxnSpPr>
            <a:stCxn id="474" idx="2"/>
          </p:cNvCxnSpPr>
          <p:nvPr/>
        </p:nvCxnSpPr>
        <p:spPr>
          <a:xfrm>
            <a:off x="946025" y="3238527"/>
            <a:ext cx="3300" cy="42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477" name="Google Shape;477;p32"/>
          <p:cNvCxnSpPr/>
          <p:nvPr/>
        </p:nvCxnSpPr>
        <p:spPr>
          <a:xfrm flipH="1" rot="10800000">
            <a:off x="932475" y="3643999"/>
            <a:ext cx="12627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8" name="Google Shape;478;p32"/>
          <p:cNvSpPr/>
          <p:nvPr/>
        </p:nvSpPr>
        <p:spPr>
          <a:xfrm>
            <a:off x="21782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ASR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(Automatic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Speech Recognizer)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9" name="Google Shape;479;p32"/>
          <p:cNvSpPr/>
          <p:nvPr/>
        </p:nvSpPr>
        <p:spPr>
          <a:xfrm>
            <a:off x="21782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TTS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(Text-To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-Speech Synthesizer)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0" name="Google Shape;480;p32"/>
          <p:cNvSpPr/>
          <p:nvPr/>
        </p:nvSpPr>
        <p:spPr>
          <a:xfrm>
            <a:off x="36260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NLU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(Natural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Lang. Understanding)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1" name="Google Shape;481;p32"/>
          <p:cNvSpPr/>
          <p:nvPr/>
        </p:nvSpPr>
        <p:spPr>
          <a:xfrm>
            <a:off x="36260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NLG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(Natural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Language Generator)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32"/>
          <p:cNvSpPr/>
          <p:nvPr/>
        </p:nvSpPr>
        <p:spPr>
          <a:xfrm>
            <a:off x="50738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State Tracker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3" name="Google Shape;483;p32"/>
          <p:cNvSpPr/>
          <p:nvPr/>
        </p:nvSpPr>
        <p:spPr>
          <a:xfrm>
            <a:off x="50738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Policy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32"/>
          <p:cNvSpPr/>
          <p:nvPr/>
        </p:nvSpPr>
        <p:spPr>
          <a:xfrm>
            <a:off x="2007450" y="3024424"/>
            <a:ext cx="2882700" cy="108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Responding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2"/>
          <p:cNvSpPr/>
          <p:nvPr/>
        </p:nvSpPr>
        <p:spPr>
          <a:xfrm>
            <a:off x="2007450" y="1678176"/>
            <a:ext cx="2882700" cy="108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Understanding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2"/>
          <p:cNvSpPr/>
          <p:nvPr/>
        </p:nvSpPr>
        <p:spPr>
          <a:xfrm>
            <a:off x="4979250" y="1678173"/>
            <a:ext cx="1357200" cy="243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Planning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7" name="Google Shape;487;p32"/>
          <p:cNvCxnSpPr/>
          <p:nvPr/>
        </p:nvCxnSpPr>
        <p:spPr>
          <a:xfrm>
            <a:off x="33392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8" name="Google Shape;488;p32"/>
          <p:cNvCxnSpPr/>
          <p:nvPr/>
        </p:nvCxnSpPr>
        <p:spPr>
          <a:xfrm>
            <a:off x="47870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9" name="Google Shape;489;p32"/>
          <p:cNvCxnSpPr/>
          <p:nvPr/>
        </p:nvCxnSpPr>
        <p:spPr>
          <a:xfrm>
            <a:off x="5678200" y="2567775"/>
            <a:ext cx="0" cy="76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490" name="Google Shape;490;p32"/>
          <p:cNvGrpSpPr/>
          <p:nvPr/>
        </p:nvGrpSpPr>
        <p:grpSpPr>
          <a:xfrm>
            <a:off x="1234829" y="2060625"/>
            <a:ext cx="402648" cy="422400"/>
            <a:chOff x="1234829" y="2060625"/>
            <a:chExt cx="402648" cy="422400"/>
          </a:xfrm>
        </p:grpSpPr>
        <p:sp>
          <p:nvSpPr>
            <p:cNvPr id="491" name="Google Shape;491;p32"/>
            <p:cNvSpPr/>
            <p:nvPr/>
          </p:nvSpPr>
          <p:spPr>
            <a:xfrm>
              <a:off x="1237277" y="2060625"/>
              <a:ext cx="400200" cy="42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92" name="Google Shape;492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34829" y="2062605"/>
              <a:ext cx="400200" cy="400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3" name="Google Shape;493;p32"/>
          <p:cNvGrpSpPr/>
          <p:nvPr/>
        </p:nvGrpSpPr>
        <p:grpSpPr>
          <a:xfrm>
            <a:off x="1225772" y="3444723"/>
            <a:ext cx="422400" cy="422401"/>
            <a:chOff x="1225772" y="4350649"/>
            <a:chExt cx="422400" cy="422401"/>
          </a:xfrm>
        </p:grpSpPr>
        <p:sp>
          <p:nvSpPr>
            <p:cNvPr id="494" name="Google Shape;494;p32"/>
            <p:cNvSpPr/>
            <p:nvPr/>
          </p:nvSpPr>
          <p:spPr>
            <a:xfrm>
              <a:off x="1236877" y="4350650"/>
              <a:ext cx="400200" cy="42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95" name="Google Shape;495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5772" y="4350649"/>
              <a:ext cx="422400" cy="42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6" name="Google Shape;496;p32"/>
          <p:cNvSpPr txBox="1"/>
          <p:nvPr/>
        </p:nvSpPr>
        <p:spPr>
          <a:xfrm>
            <a:off x="7118673" y="2555118"/>
            <a:ext cx="92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Devices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97" name="Google Shape;497;p32"/>
          <p:cNvCxnSpPr>
            <a:endCxn id="496" idx="1"/>
          </p:cNvCxnSpPr>
          <p:nvPr/>
        </p:nvCxnSpPr>
        <p:spPr>
          <a:xfrm>
            <a:off x="6525573" y="2754318"/>
            <a:ext cx="5931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8" name="Google Shape;498;p32"/>
          <p:cNvCxnSpPr>
            <a:endCxn id="499" idx="1"/>
          </p:cNvCxnSpPr>
          <p:nvPr/>
        </p:nvCxnSpPr>
        <p:spPr>
          <a:xfrm>
            <a:off x="6534050" y="19165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99" name="Google Shape;499;p32"/>
          <p:cNvSpPr txBox="1"/>
          <p:nvPr/>
        </p:nvSpPr>
        <p:spPr>
          <a:xfrm>
            <a:off x="7118750" y="1717378"/>
            <a:ext cx="81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0" name="Google Shape;50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1698" y="3254675"/>
            <a:ext cx="645475" cy="6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32"/>
          <p:cNvSpPr txBox="1"/>
          <p:nvPr/>
        </p:nvSpPr>
        <p:spPr>
          <a:xfrm>
            <a:off x="7118751" y="3393775"/>
            <a:ext cx="90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KG/Web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2" name="Google Shape;502;p32"/>
          <p:cNvCxnSpPr/>
          <p:nvPr/>
        </p:nvCxnSpPr>
        <p:spPr>
          <a:xfrm>
            <a:off x="6525575" y="35929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503" name="Google Shape;503;p32"/>
          <p:cNvCxnSpPr/>
          <p:nvPr/>
        </p:nvCxnSpPr>
        <p:spPr>
          <a:xfrm>
            <a:off x="33392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504" name="Google Shape;504;p32"/>
          <p:cNvCxnSpPr/>
          <p:nvPr/>
        </p:nvCxnSpPr>
        <p:spPr>
          <a:xfrm>
            <a:off x="47870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505" name="Google Shape;50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55200" y="1551302"/>
            <a:ext cx="685200" cy="72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71700" y="2427279"/>
            <a:ext cx="685200" cy="66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0478" y="2685570"/>
            <a:ext cx="413059" cy="5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Int. Asst. Is Essentially a Conversation System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513" name="Google Shape;513;p33"/>
          <p:cNvSpPr/>
          <p:nvPr/>
        </p:nvSpPr>
        <p:spPr>
          <a:xfrm>
            <a:off x="1906900" y="1203375"/>
            <a:ext cx="4618800" cy="33306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Intelligent Assistant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cxnSp>
        <p:nvCxnSpPr>
          <p:cNvPr id="514" name="Google Shape;514;p33"/>
          <p:cNvCxnSpPr>
            <a:endCxn id="515" idx="0"/>
          </p:cNvCxnSpPr>
          <p:nvPr/>
        </p:nvCxnSpPr>
        <p:spPr>
          <a:xfrm>
            <a:off x="945725" y="2264127"/>
            <a:ext cx="300" cy="389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6" name="Google Shape;516;p33"/>
          <p:cNvCxnSpPr/>
          <p:nvPr/>
        </p:nvCxnSpPr>
        <p:spPr>
          <a:xfrm>
            <a:off x="932475" y="2262350"/>
            <a:ext cx="1262700" cy="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7" name="Google Shape;517;p33"/>
          <p:cNvCxnSpPr>
            <a:stCxn id="515" idx="2"/>
          </p:cNvCxnSpPr>
          <p:nvPr/>
        </p:nvCxnSpPr>
        <p:spPr>
          <a:xfrm>
            <a:off x="946025" y="3238527"/>
            <a:ext cx="3300" cy="42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518" name="Google Shape;518;p33"/>
          <p:cNvCxnSpPr/>
          <p:nvPr/>
        </p:nvCxnSpPr>
        <p:spPr>
          <a:xfrm flipH="1" rot="10800000">
            <a:off x="932475" y="3643999"/>
            <a:ext cx="12627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9" name="Google Shape;519;p33"/>
          <p:cNvSpPr/>
          <p:nvPr/>
        </p:nvSpPr>
        <p:spPr>
          <a:xfrm>
            <a:off x="21782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ASR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(Automatic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Speech Recognizer)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0" name="Google Shape;520;p33"/>
          <p:cNvSpPr/>
          <p:nvPr/>
        </p:nvSpPr>
        <p:spPr>
          <a:xfrm>
            <a:off x="21782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TTS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(Text-To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-Speech Synthesizer)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1" name="Google Shape;521;p33"/>
          <p:cNvSpPr/>
          <p:nvPr/>
        </p:nvSpPr>
        <p:spPr>
          <a:xfrm>
            <a:off x="36260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NLU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(Natural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Lang. Understanding)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2" name="Google Shape;522;p33"/>
          <p:cNvSpPr/>
          <p:nvPr/>
        </p:nvSpPr>
        <p:spPr>
          <a:xfrm>
            <a:off x="36260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NLG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(Natural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Language Generator)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3" name="Google Shape;523;p33"/>
          <p:cNvSpPr/>
          <p:nvPr/>
        </p:nvSpPr>
        <p:spPr>
          <a:xfrm>
            <a:off x="50738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State Tracker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4" name="Google Shape;524;p33"/>
          <p:cNvSpPr/>
          <p:nvPr/>
        </p:nvSpPr>
        <p:spPr>
          <a:xfrm>
            <a:off x="50738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Policy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5" name="Google Shape;525;p33"/>
          <p:cNvSpPr/>
          <p:nvPr/>
        </p:nvSpPr>
        <p:spPr>
          <a:xfrm>
            <a:off x="2007450" y="1678173"/>
            <a:ext cx="1418100" cy="243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Speech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33"/>
          <p:cNvSpPr/>
          <p:nvPr/>
        </p:nvSpPr>
        <p:spPr>
          <a:xfrm>
            <a:off x="3514200" y="1678175"/>
            <a:ext cx="2822400" cy="243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27" name="Google Shape;527;p33"/>
          <p:cNvCxnSpPr/>
          <p:nvPr/>
        </p:nvCxnSpPr>
        <p:spPr>
          <a:xfrm>
            <a:off x="33392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8" name="Google Shape;528;p33"/>
          <p:cNvCxnSpPr/>
          <p:nvPr/>
        </p:nvCxnSpPr>
        <p:spPr>
          <a:xfrm>
            <a:off x="47870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9" name="Google Shape;529;p33"/>
          <p:cNvCxnSpPr/>
          <p:nvPr/>
        </p:nvCxnSpPr>
        <p:spPr>
          <a:xfrm>
            <a:off x="5678200" y="2567775"/>
            <a:ext cx="0" cy="76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530" name="Google Shape;530;p33"/>
          <p:cNvGrpSpPr/>
          <p:nvPr/>
        </p:nvGrpSpPr>
        <p:grpSpPr>
          <a:xfrm>
            <a:off x="1234829" y="2060625"/>
            <a:ext cx="402648" cy="422400"/>
            <a:chOff x="1234829" y="2060625"/>
            <a:chExt cx="402648" cy="422400"/>
          </a:xfrm>
        </p:grpSpPr>
        <p:sp>
          <p:nvSpPr>
            <p:cNvPr id="531" name="Google Shape;531;p33"/>
            <p:cNvSpPr/>
            <p:nvPr/>
          </p:nvSpPr>
          <p:spPr>
            <a:xfrm>
              <a:off x="1237277" y="2060625"/>
              <a:ext cx="400200" cy="42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32" name="Google Shape;532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34829" y="2062605"/>
              <a:ext cx="400200" cy="400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3" name="Google Shape;533;p33"/>
          <p:cNvGrpSpPr/>
          <p:nvPr/>
        </p:nvGrpSpPr>
        <p:grpSpPr>
          <a:xfrm>
            <a:off x="1225772" y="3444723"/>
            <a:ext cx="422400" cy="422401"/>
            <a:chOff x="1225772" y="4350649"/>
            <a:chExt cx="422400" cy="422401"/>
          </a:xfrm>
        </p:grpSpPr>
        <p:sp>
          <p:nvSpPr>
            <p:cNvPr id="534" name="Google Shape;534;p33"/>
            <p:cNvSpPr/>
            <p:nvPr/>
          </p:nvSpPr>
          <p:spPr>
            <a:xfrm>
              <a:off x="1236877" y="4350650"/>
              <a:ext cx="400200" cy="42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35" name="Google Shape;535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5772" y="4350649"/>
              <a:ext cx="422400" cy="42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6" name="Google Shape;536;p33"/>
          <p:cNvSpPr txBox="1"/>
          <p:nvPr/>
        </p:nvSpPr>
        <p:spPr>
          <a:xfrm>
            <a:off x="7118673" y="2555118"/>
            <a:ext cx="92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Devices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37" name="Google Shape;537;p33"/>
          <p:cNvCxnSpPr>
            <a:endCxn id="536" idx="1"/>
          </p:cNvCxnSpPr>
          <p:nvPr/>
        </p:nvCxnSpPr>
        <p:spPr>
          <a:xfrm>
            <a:off x="6525573" y="2754318"/>
            <a:ext cx="5931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8" name="Google Shape;538;p33"/>
          <p:cNvCxnSpPr>
            <a:endCxn id="539" idx="1"/>
          </p:cNvCxnSpPr>
          <p:nvPr/>
        </p:nvCxnSpPr>
        <p:spPr>
          <a:xfrm>
            <a:off x="6534050" y="19165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539" name="Google Shape;539;p33"/>
          <p:cNvSpPr txBox="1"/>
          <p:nvPr/>
        </p:nvSpPr>
        <p:spPr>
          <a:xfrm>
            <a:off x="7118750" y="1717378"/>
            <a:ext cx="81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40" name="Google Shape;54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1698" y="3254675"/>
            <a:ext cx="645475" cy="6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33"/>
          <p:cNvSpPr txBox="1"/>
          <p:nvPr/>
        </p:nvSpPr>
        <p:spPr>
          <a:xfrm>
            <a:off x="7118751" y="3393775"/>
            <a:ext cx="90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KG/Web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42" name="Google Shape;542;p33"/>
          <p:cNvCxnSpPr/>
          <p:nvPr/>
        </p:nvCxnSpPr>
        <p:spPr>
          <a:xfrm>
            <a:off x="6525575" y="35929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543" name="Google Shape;543;p33"/>
          <p:cNvCxnSpPr/>
          <p:nvPr/>
        </p:nvCxnSpPr>
        <p:spPr>
          <a:xfrm>
            <a:off x="33392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544" name="Google Shape;544;p33"/>
          <p:cNvCxnSpPr/>
          <p:nvPr/>
        </p:nvCxnSpPr>
        <p:spPr>
          <a:xfrm>
            <a:off x="47870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545" name="Google Shape;545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55200" y="1551302"/>
            <a:ext cx="685200" cy="72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71700" y="2427279"/>
            <a:ext cx="685200" cy="66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0478" y="2685570"/>
            <a:ext cx="413059" cy="5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Int. Asst. Is Essentially a Conversation System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553" name="Google Shape;553;p34"/>
          <p:cNvSpPr/>
          <p:nvPr/>
        </p:nvSpPr>
        <p:spPr>
          <a:xfrm>
            <a:off x="1906900" y="1203375"/>
            <a:ext cx="4618800" cy="33306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Intelligent Assistant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cxnSp>
        <p:nvCxnSpPr>
          <p:cNvPr id="554" name="Google Shape;554;p34"/>
          <p:cNvCxnSpPr>
            <a:endCxn id="555" idx="0"/>
          </p:cNvCxnSpPr>
          <p:nvPr/>
        </p:nvCxnSpPr>
        <p:spPr>
          <a:xfrm>
            <a:off x="945725" y="2264127"/>
            <a:ext cx="300" cy="389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6" name="Google Shape;556;p34"/>
          <p:cNvCxnSpPr/>
          <p:nvPr/>
        </p:nvCxnSpPr>
        <p:spPr>
          <a:xfrm>
            <a:off x="932475" y="2262350"/>
            <a:ext cx="1262700" cy="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7" name="Google Shape;557;p34"/>
          <p:cNvCxnSpPr>
            <a:stCxn id="555" idx="2"/>
          </p:cNvCxnSpPr>
          <p:nvPr/>
        </p:nvCxnSpPr>
        <p:spPr>
          <a:xfrm>
            <a:off x="946025" y="3238527"/>
            <a:ext cx="3300" cy="42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558" name="Google Shape;558;p34"/>
          <p:cNvCxnSpPr/>
          <p:nvPr/>
        </p:nvCxnSpPr>
        <p:spPr>
          <a:xfrm flipH="1" rot="10800000">
            <a:off x="932475" y="3643999"/>
            <a:ext cx="12627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9" name="Google Shape;559;p34"/>
          <p:cNvSpPr/>
          <p:nvPr/>
        </p:nvSpPr>
        <p:spPr>
          <a:xfrm>
            <a:off x="21782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ASR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(Automatic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Speech Recognizer)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0" name="Google Shape;560;p34"/>
          <p:cNvSpPr/>
          <p:nvPr/>
        </p:nvSpPr>
        <p:spPr>
          <a:xfrm>
            <a:off x="21782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TTS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(Text-To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-Speech Synthesizer)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1" name="Google Shape;561;p34"/>
          <p:cNvSpPr/>
          <p:nvPr/>
        </p:nvSpPr>
        <p:spPr>
          <a:xfrm>
            <a:off x="36260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NLU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(Natural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Lang. Understanding)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2" name="Google Shape;562;p34"/>
          <p:cNvSpPr/>
          <p:nvPr/>
        </p:nvSpPr>
        <p:spPr>
          <a:xfrm>
            <a:off x="36260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NLG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(Natural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Language Generator)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3" name="Google Shape;563;p34"/>
          <p:cNvSpPr/>
          <p:nvPr/>
        </p:nvSpPr>
        <p:spPr>
          <a:xfrm>
            <a:off x="50738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State Tracker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4" name="Google Shape;564;p34"/>
          <p:cNvSpPr/>
          <p:nvPr/>
        </p:nvSpPr>
        <p:spPr>
          <a:xfrm>
            <a:off x="50738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Policy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5" name="Google Shape;565;p34"/>
          <p:cNvSpPr/>
          <p:nvPr/>
        </p:nvSpPr>
        <p:spPr>
          <a:xfrm>
            <a:off x="2007450" y="1678173"/>
            <a:ext cx="1418100" cy="243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Speech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6" name="Google Shape;566;p34"/>
          <p:cNvCxnSpPr/>
          <p:nvPr/>
        </p:nvCxnSpPr>
        <p:spPr>
          <a:xfrm>
            <a:off x="47870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7" name="Google Shape;567;p34"/>
          <p:cNvCxnSpPr/>
          <p:nvPr/>
        </p:nvCxnSpPr>
        <p:spPr>
          <a:xfrm>
            <a:off x="5678200" y="2567775"/>
            <a:ext cx="0" cy="76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568" name="Google Shape;568;p34"/>
          <p:cNvGrpSpPr/>
          <p:nvPr/>
        </p:nvGrpSpPr>
        <p:grpSpPr>
          <a:xfrm>
            <a:off x="1234829" y="2060625"/>
            <a:ext cx="402648" cy="422400"/>
            <a:chOff x="1234829" y="2060625"/>
            <a:chExt cx="402648" cy="422400"/>
          </a:xfrm>
        </p:grpSpPr>
        <p:sp>
          <p:nvSpPr>
            <p:cNvPr id="569" name="Google Shape;569;p34"/>
            <p:cNvSpPr/>
            <p:nvPr/>
          </p:nvSpPr>
          <p:spPr>
            <a:xfrm>
              <a:off x="1237277" y="2060625"/>
              <a:ext cx="400200" cy="42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70" name="Google Shape;570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34829" y="2062605"/>
              <a:ext cx="400200" cy="400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1" name="Google Shape;571;p34"/>
          <p:cNvGrpSpPr/>
          <p:nvPr/>
        </p:nvGrpSpPr>
        <p:grpSpPr>
          <a:xfrm>
            <a:off x="1225772" y="3444723"/>
            <a:ext cx="422400" cy="422401"/>
            <a:chOff x="1225772" y="4350649"/>
            <a:chExt cx="422400" cy="422401"/>
          </a:xfrm>
        </p:grpSpPr>
        <p:sp>
          <p:nvSpPr>
            <p:cNvPr id="572" name="Google Shape;572;p34"/>
            <p:cNvSpPr/>
            <p:nvPr/>
          </p:nvSpPr>
          <p:spPr>
            <a:xfrm>
              <a:off x="1236877" y="4350650"/>
              <a:ext cx="400200" cy="42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73" name="Google Shape;573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5772" y="4350649"/>
              <a:ext cx="422400" cy="42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4" name="Google Shape;574;p34"/>
          <p:cNvSpPr txBox="1"/>
          <p:nvPr/>
        </p:nvSpPr>
        <p:spPr>
          <a:xfrm>
            <a:off x="7118673" y="2555118"/>
            <a:ext cx="92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Devices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75" name="Google Shape;575;p34"/>
          <p:cNvCxnSpPr>
            <a:endCxn id="574" idx="1"/>
          </p:cNvCxnSpPr>
          <p:nvPr/>
        </p:nvCxnSpPr>
        <p:spPr>
          <a:xfrm>
            <a:off x="6525573" y="2754318"/>
            <a:ext cx="5931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76" name="Google Shape;576;p34"/>
          <p:cNvCxnSpPr>
            <a:endCxn id="577" idx="1"/>
          </p:cNvCxnSpPr>
          <p:nvPr/>
        </p:nvCxnSpPr>
        <p:spPr>
          <a:xfrm>
            <a:off x="6534050" y="19165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577" name="Google Shape;577;p34"/>
          <p:cNvSpPr txBox="1"/>
          <p:nvPr/>
        </p:nvSpPr>
        <p:spPr>
          <a:xfrm>
            <a:off x="7118750" y="1717378"/>
            <a:ext cx="81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78" name="Google Shape;57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1698" y="3254675"/>
            <a:ext cx="645475" cy="6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34"/>
          <p:cNvSpPr txBox="1"/>
          <p:nvPr/>
        </p:nvSpPr>
        <p:spPr>
          <a:xfrm>
            <a:off x="7118751" y="3393775"/>
            <a:ext cx="90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KG/Web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80" name="Google Shape;580;p34"/>
          <p:cNvCxnSpPr/>
          <p:nvPr/>
        </p:nvCxnSpPr>
        <p:spPr>
          <a:xfrm>
            <a:off x="6525575" y="35929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581" name="Google Shape;581;p34"/>
          <p:cNvCxnSpPr/>
          <p:nvPr/>
        </p:nvCxnSpPr>
        <p:spPr>
          <a:xfrm>
            <a:off x="47870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582" name="Google Shape;582;p34"/>
          <p:cNvSpPr/>
          <p:nvPr/>
        </p:nvSpPr>
        <p:spPr>
          <a:xfrm>
            <a:off x="3514200" y="1678175"/>
            <a:ext cx="2822400" cy="24321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              </a:t>
            </a:r>
            <a:r>
              <a:rPr lang="en" sz="2300">
                <a:latin typeface="Roboto"/>
                <a:ea typeface="Roboto"/>
                <a:cs typeface="Roboto"/>
                <a:sym typeface="Roboto"/>
              </a:rPr>
              <a:t>E2E </a:t>
            </a:r>
            <a:r>
              <a:rPr lang="en" sz="2300">
                <a:latin typeface="Roboto"/>
                <a:ea typeface="Roboto"/>
                <a:cs typeface="Roboto"/>
                <a:sym typeface="Roboto"/>
              </a:rPr>
              <a:t>Dialog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83" name="Google Shape;583;p34"/>
          <p:cNvCxnSpPr/>
          <p:nvPr/>
        </p:nvCxnSpPr>
        <p:spPr>
          <a:xfrm>
            <a:off x="33392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84" name="Google Shape;584;p34"/>
          <p:cNvCxnSpPr/>
          <p:nvPr/>
        </p:nvCxnSpPr>
        <p:spPr>
          <a:xfrm>
            <a:off x="33392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585" name="Google Shape;585;p34"/>
          <p:cNvSpPr txBox="1"/>
          <p:nvPr/>
        </p:nvSpPr>
        <p:spPr>
          <a:xfrm>
            <a:off x="320675" y="1078200"/>
            <a:ext cx="148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Variation 1</a:t>
            </a:r>
            <a:endParaRPr b="1" sz="1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86" name="Google Shape;586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55200" y="1551302"/>
            <a:ext cx="685200" cy="72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71700" y="2427279"/>
            <a:ext cx="685200" cy="66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0478" y="2685570"/>
            <a:ext cx="413059" cy="5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Int. Asst. Is Essentially a Conversation System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594" name="Google Shape;594;p35"/>
          <p:cNvSpPr/>
          <p:nvPr/>
        </p:nvSpPr>
        <p:spPr>
          <a:xfrm>
            <a:off x="1906900" y="1203375"/>
            <a:ext cx="4618800" cy="33306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Meta-</a:t>
            </a:r>
            <a:r>
              <a:rPr b="1" lang="en" sz="16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Assistant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cxnSp>
        <p:nvCxnSpPr>
          <p:cNvPr id="595" name="Google Shape;595;p35"/>
          <p:cNvCxnSpPr>
            <a:endCxn id="596" idx="0"/>
          </p:cNvCxnSpPr>
          <p:nvPr/>
        </p:nvCxnSpPr>
        <p:spPr>
          <a:xfrm>
            <a:off x="945725" y="2264127"/>
            <a:ext cx="300" cy="389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7" name="Google Shape;597;p35"/>
          <p:cNvCxnSpPr/>
          <p:nvPr/>
        </p:nvCxnSpPr>
        <p:spPr>
          <a:xfrm>
            <a:off x="932475" y="2262350"/>
            <a:ext cx="1262700" cy="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8" name="Google Shape;598;p35"/>
          <p:cNvCxnSpPr>
            <a:stCxn id="596" idx="2"/>
          </p:cNvCxnSpPr>
          <p:nvPr/>
        </p:nvCxnSpPr>
        <p:spPr>
          <a:xfrm>
            <a:off x="946025" y="3238527"/>
            <a:ext cx="3300" cy="42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599" name="Google Shape;599;p35"/>
          <p:cNvCxnSpPr/>
          <p:nvPr/>
        </p:nvCxnSpPr>
        <p:spPr>
          <a:xfrm flipH="1" rot="10800000">
            <a:off x="932475" y="3643999"/>
            <a:ext cx="12627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0" name="Google Shape;600;p35"/>
          <p:cNvSpPr/>
          <p:nvPr/>
        </p:nvSpPr>
        <p:spPr>
          <a:xfrm>
            <a:off x="21782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ASR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(Automatic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Speech Recognizer)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1" name="Google Shape;601;p35"/>
          <p:cNvSpPr/>
          <p:nvPr/>
        </p:nvSpPr>
        <p:spPr>
          <a:xfrm>
            <a:off x="21782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TTS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(Text-To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-Speech Synthesizer)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2" name="Google Shape;602;p35"/>
          <p:cNvSpPr/>
          <p:nvPr/>
        </p:nvSpPr>
        <p:spPr>
          <a:xfrm>
            <a:off x="36260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NLU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(Natural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Lang. Understanding)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3" name="Google Shape;603;p35"/>
          <p:cNvSpPr/>
          <p:nvPr/>
        </p:nvSpPr>
        <p:spPr>
          <a:xfrm>
            <a:off x="36260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NLG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(Natural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Language Generator)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4" name="Google Shape;604;p35"/>
          <p:cNvSpPr/>
          <p:nvPr/>
        </p:nvSpPr>
        <p:spPr>
          <a:xfrm>
            <a:off x="50738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State Tracker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5" name="Google Shape;605;p35"/>
          <p:cNvSpPr/>
          <p:nvPr/>
        </p:nvSpPr>
        <p:spPr>
          <a:xfrm>
            <a:off x="50738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Policy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6" name="Google Shape;606;p35"/>
          <p:cNvSpPr/>
          <p:nvPr/>
        </p:nvSpPr>
        <p:spPr>
          <a:xfrm>
            <a:off x="2007450" y="1678173"/>
            <a:ext cx="1418100" cy="243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Speech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35"/>
          <p:cNvSpPr/>
          <p:nvPr/>
        </p:nvSpPr>
        <p:spPr>
          <a:xfrm>
            <a:off x="3514200" y="1678175"/>
            <a:ext cx="2822400" cy="243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08" name="Google Shape;608;p35"/>
          <p:cNvCxnSpPr/>
          <p:nvPr/>
        </p:nvCxnSpPr>
        <p:spPr>
          <a:xfrm>
            <a:off x="33392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9" name="Google Shape;609;p35"/>
          <p:cNvCxnSpPr/>
          <p:nvPr/>
        </p:nvCxnSpPr>
        <p:spPr>
          <a:xfrm>
            <a:off x="47870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0" name="Google Shape;610;p35"/>
          <p:cNvCxnSpPr/>
          <p:nvPr/>
        </p:nvCxnSpPr>
        <p:spPr>
          <a:xfrm>
            <a:off x="5678200" y="2567775"/>
            <a:ext cx="0" cy="76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611" name="Google Shape;611;p35"/>
          <p:cNvGrpSpPr/>
          <p:nvPr/>
        </p:nvGrpSpPr>
        <p:grpSpPr>
          <a:xfrm>
            <a:off x="1234829" y="2060625"/>
            <a:ext cx="402648" cy="422400"/>
            <a:chOff x="1234829" y="2060625"/>
            <a:chExt cx="402648" cy="422400"/>
          </a:xfrm>
        </p:grpSpPr>
        <p:sp>
          <p:nvSpPr>
            <p:cNvPr id="612" name="Google Shape;612;p35"/>
            <p:cNvSpPr/>
            <p:nvPr/>
          </p:nvSpPr>
          <p:spPr>
            <a:xfrm>
              <a:off x="1237277" y="2060625"/>
              <a:ext cx="400200" cy="42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13" name="Google Shape;613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34829" y="2062605"/>
              <a:ext cx="400200" cy="400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4" name="Google Shape;614;p35"/>
          <p:cNvGrpSpPr/>
          <p:nvPr/>
        </p:nvGrpSpPr>
        <p:grpSpPr>
          <a:xfrm>
            <a:off x="1225772" y="3444723"/>
            <a:ext cx="422400" cy="422401"/>
            <a:chOff x="1225772" y="4350649"/>
            <a:chExt cx="422400" cy="422401"/>
          </a:xfrm>
        </p:grpSpPr>
        <p:sp>
          <p:nvSpPr>
            <p:cNvPr id="615" name="Google Shape;615;p35"/>
            <p:cNvSpPr/>
            <p:nvPr/>
          </p:nvSpPr>
          <p:spPr>
            <a:xfrm>
              <a:off x="1236877" y="4350650"/>
              <a:ext cx="400200" cy="42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16" name="Google Shape;616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5772" y="4350649"/>
              <a:ext cx="422400" cy="4224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17" name="Google Shape;617;p35"/>
          <p:cNvCxnSpPr/>
          <p:nvPr/>
        </p:nvCxnSpPr>
        <p:spPr>
          <a:xfrm>
            <a:off x="6534050" y="2893591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18" name="Google Shape;618;p35"/>
          <p:cNvCxnSpPr/>
          <p:nvPr/>
        </p:nvCxnSpPr>
        <p:spPr>
          <a:xfrm>
            <a:off x="33392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619" name="Google Shape;619;p35"/>
          <p:cNvCxnSpPr/>
          <p:nvPr/>
        </p:nvCxnSpPr>
        <p:spPr>
          <a:xfrm>
            <a:off x="47870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620" name="Google Shape;620;p35"/>
          <p:cNvSpPr txBox="1"/>
          <p:nvPr/>
        </p:nvSpPr>
        <p:spPr>
          <a:xfrm>
            <a:off x="320675" y="1078200"/>
            <a:ext cx="148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Variation 2</a:t>
            </a:r>
            <a:endParaRPr b="1" sz="1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1" name="Google Shape;621;p35"/>
          <p:cNvSpPr txBox="1"/>
          <p:nvPr/>
        </p:nvSpPr>
        <p:spPr>
          <a:xfrm>
            <a:off x="6776500" y="1716925"/>
            <a:ext cx="2427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Specialized Assistants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22" name="Google Shape;62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5567" y="2164336"/>
            <a:ext cx="519775" cy="51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8967" y="2164336"/>
            <a:ext cx="519775" cy="51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9541" y="2164336"/>
            <a:ext cx="519775" cy="51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5567" y="2660016"/>
            <a:ext cx="519775" cy="51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8967" y="2660016"/>
            <a:ext cx="519775" cy="51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9541" y="2660016"/>
            <a:ext cx="519775" cy="51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5567" y="3154936"/>
            <a:ext cx="519775" cy="51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8967" y="3154936"/>
            <a:ext cx="519775" cy="51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9541" y="3154936"/>
            <a:ext cx="519775" cy="51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0478" y="2685570"/>
            <a:ext cx="413059" cy="5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Related Research Areas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637" name="Google Shape;637;p36"/>
          <p:cNvSpPr/>
          <p:nvPr/>
        </p:nvSpPr>
        <p:spPr>
          <a:xfrm>
            <a:off x="1906900" y="1203375"/>
            <a:ext cx="4618800" cy="33306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Intelligent Assistant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cxnSp>
        <p:nvCxnSpPr>
          <p:cNvPr id="638" name="Google Shape;638;p36"/>
          <p:cNvCxnSpPr>
            <a:endCxn id="639" idx="0"/>
          </p:cNvCxnSpPr>
          <p:nvPr/>
        </p:nvCxnSpPr>
        <p:spPr>
          <a:xfrm>
            <a:off x="945725" y="2264127"/>
            <a:ext cx="300" cy="389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0" name="Google Shape;640;p36"/>
          <p:cNvCxnSpPr/>
          <p:nvPr/>
        </p:nvCxnSpPr>
        <p:spPr>
          <a:xfrm>
            <a:off x="932475" y="2262350"/>
            <a:ext cx="1262700" cy="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41" name="Google Shape;641;p36"/>
          <p:cNvCxnSpPr>
            <a:stCxn id="639" idx="2"/>
          </p:cNvCxnSpPr>
          <p:nvPr/>
        </p:nvCxnSpPr>
        <p:spPr>
          <a:xfrm>
            <a:off x="946025" y="3238527"/>
            <a:ext cx="3300" cy="42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642" name="Google Shape;642;p36"/>
          <p:cNvCxnSpPr/>
          <p:nvPr/>
        </p:nvCxnSpPr>
        <p:spPr>
          <a:xfrm flipH="1" rot="10800000">
            <a:off x="932475" y="3643999"/>
            <a:ext cx="12627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3" name="Google Shape;643;p36"/>
          <p:cNvSpPr/>
          <p:nvPr/>
        </p:nvSpPr>
        <p:spPr>
          <a:xfrm>
            <a:off x="21782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ASR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(Automatic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Speech Recognizer)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4" name="Google Shape;644;p36"/>
          <p:cNvSpPr/>
          <p:nvPr/>
        </p:nvSpPr>
        <p:spPr>
          <a:xfrm>
            <a:off x="21782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TTS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(Text-To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-Speech Synthesizer)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5" name="Google Shape;645;p36"/>
          <p:cNvSpPr/>
          <p:nvPr/>
        </p:nvSpPr>
        <p:spPr>
          <a:xfrm>
            <a:off x="36260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NLU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(Natural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Lang. Understanding)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6" name="Google Shape;646;p36"/>
          <p:cNvSpPr/>
          <p:nvPr/>
        </p:nvSpPr>
        <p:spPr>
          <a:xfrm>
            <a:off x="36260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NLG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(Natural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Language Generator)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7" name="Google Shape;647;p36"/>
          <p:cNvSpPr/>
          <p:nvPr/>
        </p:nvSpPr>
        <p:spPr>
          <a:xfrm>
            <a:off x="50738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State Tracker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8" name="Google Shape;648;p36"/>
          <p:cNvSpPr/>
          <p:nvPr/>
        </p:nvSpPr>
        <p:spPr>
          <a:xfrm>
            <a:off x="50738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Policy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49" name="Google Shape;649;p36"/>
          <p:cNvCxnSpPr/>
          <p:nvPr/>
        </p:nvCxnSpPr>
        <p:spPr>
          <a:xfrm>
            <a:off x="33392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0" name="Google Shape;650;p36"/>
          <p:cNvCxnSpPr/>
          <p:nvPr/>
        </p:nvCxnSpPr>
        <p:spPr>
          <a:xfrm>
            <a:off x="47870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1" name="Google Shape;651;p36"/>
          <p:cNvCxnSpPr/>
          <p:nvPr/>
        </p:nvCxnSpPr>
        <p:spPr>
          <a:xfrm>
            <a:off x="5678200" y="2567775"/>
            <a:ext cx="0" cy="76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652" name="Google Shape;652;p36"/>
          <p:cNvSpPr/>
          <p:nvPr/>
        </p:nvSpPr>
        <p:spPr>
          <a:xfrm>
            <a:off x="2007450" y="1678173"/>
            <a:ext cx="1418100" cy="243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Speech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36"/>
          <p:cNvSpPr/>
          <p:nvPr/>
        </p:nvSpPr>
        <p:spPr>
          <a:xfrm>
            <a:off x="3514200" y="1678175"/>
            <a:ext cx="2822400" cy="243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36"/>
          <p:cNvSpPr txBox="1"/>
          <p:nvPr/>
        </p:nvSpPr>
        <p:spPr>
          <a:xfrm>
            <a:off x="2148675" y="2641175"/>
            <a:ext cx="121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Speech Recognition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5" name="Google Shape;655;p36"/>
          <p:cNvSpPr txBox="1"/>
          <p:nvPr/>
        </p:nvSpPr>
        <p:spPr>
          <a:xfrm>
            <a:off x="3752951" y="2530174"/>
            <a:ext cx="1924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Conversational AI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(Semantic parsing, Entity linking, Co-referencing, Dialog status tracking, lang gen, etc.)</a:t>
            </a:r>
            <a:endParaRPr b="1" sz="10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6" name="Google Shape;656;p36"/>
          <p:cNvSpPr txBox="1"/>
          <p:nvPr/>
        </p:nvSpPr>
        <p:spPr>
          <a:xfrm>
            <a:off x="6966225" y="939350"/>
            <a:ext cx="1991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KG, QA, </a:t>
            </a:r>
            <a:b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Information </a:t>
            </a: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Retrieval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57" name="Google Shape;657;p36"/>
          <p:cNvGrpSpPr/>
          <p:nvPr/>
        </p:nvGrpSpPr>
        <p:grpSpPr>
          <a:xfrm>
            <a:off x="1234829" y="2060625"/>
            <a:ext cx="402648" cy="422400"/>
            <a:chOff x="1234829" y="2060625"/>
            <a:chExt cx="402648" cy="422400"/>
          </a:xfrm>
        </p:grpSpPr>
        <p:sp>
          <p:nvSpPr>
            <p:cNvPr id="658" name="Google Shape;658;p36"/>
            <p:cNvSpPr/>
            <p:nvPr/>
          </p:nvSpPr>
          <p:spPr>
            <a:xfrm>
              <a:off x="1237277" y="2060625"/>
              <a:ext cx="400200" cy="42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59" name="Google Shape;659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34829" y="2062605"/>
              <a:ext cx="400200" cy="400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0" name="Google Shape;660;p36"/>
          <p:cNvGrpSpPr/>
          <p:nvPr/>
        </p:nvGrpSpPr>
        <p:grpSpPr>
          <a:xfrm>
            <a:off x="1225772" y="3444723"/>
            <a:ext cx="422400" cy="422401"/>
            <a:chOff x="1225772" y="4350649"/>
            <a:chExt cx="422400" cy="422401"/>
          </a:xfrm>
        </p:grpSpPr>
        <p:sp>
          <p:nvSpPr>
            <p:cNvPr id="661" name="Google Shape;661;p36"/>
            <p:cNvSpPr/>
            <p:nvPr/>
          </p:nvSpPr>
          <p:spPr>
            <a:xfrm>
              <a:off x="1236877" y="4350650"/>
              <a:ext cx="400200" cy="42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62" name="Google Shape;662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5772" y="4350649"/>
              <a:ext cx="422400" cy="42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3" name="Google Shape;663;p36"/>
          <p:cNvSpPr txBox="1"/>
          <p:nvPr/>
        </p:nvSpPr>
        <p:spPr>
          <a:xfrm>
            <a:off x="7118673" y="2555118"/>
            <a:ext cx="92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Devices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64" name="Google Shape;664;p36"/>
          <p:cNvCxnSpPr>
            <a:endCxn id="663" idx="1"/>
          </p:cNvCxnSpPr>
          <p:nvPr/>
        </p:nvCxnSpPr>
        <p:spPr>
          <a:xfrm>
            <a:off x="6525573" y="2754318"/>
            <a:ext cx="5931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5" name="Google Shape;665;p36"/>
          <p:cNvCxnSpPr>
            <a:endCxn id="666" idx="1"/>
          </p:cNvCxnSpPr>
          <p:nvPr/>
        </p:nvCxnSpPr>
        <p:spPr>
          <a:xfrm>
            <a:off x="6534050" y="19165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666" name="Google Shape;666;p36"/>
          <p:cNvSpPr txBox="1"/>
          <p:nvPr/>
        </p:nvSpPr>
        <p:spPr>
          <a:xfrm>
            <a:off x="7118750" y="1717378"/>
            <a:ext cx="81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67" name="Google Shape;66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1698" y="3254675"/>
            <a:ext cx="645475" cy="6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36"/>
          <p:cNvSpPr txBox="1"/>
          <p:nvPr/>
        </p:nvSpPr>
        <p:spPr>
          <a:xfrm>
            <a:off x="7118751" y="3393775"/>
            <a:ext cx="90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KG/Web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69" name="Google Shape;669;p36"/>
          <p:cNvCxnSpPr/>
          <p:nvPr/>
        </p:nvCxnSpPr>
        <p:spPr>
          <a:xfrm>
            <a:off x="6525575" y="35929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670" name="Google Shape;670;p36"/>
          <p:cNvCxnSpPr/>
          <p:nvPr/>
        </p:nvCxnSpPr>
        <p:spPr>
          <a:xfrm>
            <a:off x="33392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671" name="Google Shape;671;p36"/>
          <p:cNvCxnSpPr/>
          <p:nvPr/>
        </p:nvCxnSpPr>
        <p:spPr>
          <a:xfrm>
            <a:off x="47870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672" name="Google Shape;67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55200" y="1551302"/>
            <a:ext cx="685200" cy="72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71700" y="2427279"/>
            <a:ext cx="685200" cy="66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0478" y="2685570"/>
            <a:ext cx="413059" cy="5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The Role of KGs to Support </a:t>
            </a: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Intelligent Assistants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680" name="Google Shape;680;p37"/>
          <p:cNvSpPr/>
          <p:nvPr/>
        </p:nvSpPr>
        <p:spPr>
          <a:xfrm>
            <a:off x="1906900" y="1203375"/>
            <a:ext cx="4618800" cy="33306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Intelligent Assistant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cxnSp>
        <p:nvCxnSpPr>
          <p:cNvPr id="681" name="Google Shape;681;p37"/>
          <p:cNvCxnSpPr>
            <a:endCxn id="682" idx="0"/>
          </p:cNvCxnSpPr>
          <p:nvPr/>
        </p:nvCxnSpPr>
        <p:spPr>
          <a:xfrm>
            <a:off x="945725" y="2264127"/>
            <a:ext cx="300" cy="389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3" name="Google Shape;683;p37"/>
          <p:cNvCxnSpPr/>
          <p:nvPr/>
        </p:nvCxnSpPr>
        <p:spPr>
          <a:xfrm>
            <a:off x="932475" y="2262350"/>
            <a:ext cx="1262700" cy="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84" name="Google Shape;684;p37"/>
          <p:cNvCxnSpPr>
            <a:stCxn id="682" idx="2"/>
          </p:cNvCxnSpPr>
          <p:nvPr/>
        </p:nvCxnSpPr>
        <p:spPr>
          <a:xfrm>
            <a:off x="946025" y="3238527"/>
            <a:ext cx="3300" cy="42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685" name="Google Shape;685;p37"/>
          <p:cNvCxnSpPr/>
          <p:nvPr/>
        </p:nvCxnSpPr>
        <p:spPr>
          <a:xfrm flipH="1" rot="10800000">
            <a:off x="932475" y="3643999"/>
            <a:ext cx="12627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6" name="Google Shape;686;p37"/>
          <p:cNvSpPr/>
          <p:nvPr/>
        </p:nvSpPr>
        <p:spPr>
          <a:xfrm>
            <a:off x="21782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ASR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(Automatic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Speech Recognizer)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7" name="Google Shape;687;p37"/>
          <p:cNvSpPr/>
          <p:nvPr/>
        </p:nvSpPr>
        <p:spPr>
          <a:xfrm>
            <a:off x="21782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TTS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(Text-To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-Speech Synthesizer)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8" name="Google Shape;688;p37"/>
          <p:cNvSpPr/>
          <p:nvPr/>
        </p:nvSpPr>
        <p:spPr>
          <a:xfrm>
            <a:off x="36260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NLU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(Natural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Lang. Understanding)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9" name="Google Shape;689;p37"/>
          <p:cNvSpPr/>
          <p:nvPr/>
        </p:nvSpPr>
        <p:spPr>
          <a:xfrm>
            <a:off x="36260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NLG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(Natural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Language Generator)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0" name="Google Shape;690;p37"/>
          <p:cNvSpPr/>
          <p:nvPr/>
        </p:nvSpPr>
        <p:spPr>
          <a:xfrm>
            <a:off x="50738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State Tracker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1" name="Google Shape;691;p37"/>
          <p:cNvSpPr/>
          <p:nvPr/>
        </p:nvSpPr>
        <p:spPr>
          <a:xfrm>
            <a:off x="50738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Policy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2" name="Google Shape;692;p37"/>
          <p:cNvSpPr/>
          <p:nvPr/>
        </p:nvSpPr>
        <p:spPr>
          <a:xfrm>
            <a:off x="2007450" y="1678173"/>
            <a:ext cx="1418100" cy="243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Speech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37"/>
          <p:cNvSpPr/>
          <p:nvPr/>
        </p:nvSpPr>
        <p:spPr>
          <a:xfrm>
            <a:off x="3514200" y="1678175"/>
            <a:ext cx="2822400" cy="243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94" name="Google Shape;694;p37"/>
          <p:cNvCxnSpPr/>
          <p:nvPr/>
        </p:nvCxnSpPr>
        <p:spPr>
          <a:xfrm>
            <a:off x="33392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5" name="Google Shape;695;p37"/>
          <p:cNvCxnSpPr/>
          <p:nvPr/>
        </p:nvCxnSpPr>
        <p:spPr>
          <a:xfrm>
            <a:off x="47870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6" name="Google Shape;696;p37"/>
          <p:cNvCxnSpPr/>
          <p:nvPr/>
        </p:nvCxnSpPr>
        <p:spPr>
          <a:xfrm>
            <a:off x="5678200" y="2567775"/>
            <a:ext cx="0" cy="76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697" name="Google Shape;697;p37"/>
          <p:cNvGrpSpPr/>
          <p:nvPr/>
        </p:nvGrpSpPr>
        <p:grpSpPr>
          <a:xfrm>
            <a:off x="1234829" y="2060625"/>
            <a:ext cx="402648" cy="422400"/>
            <a:chOff x="1234829" y="2060625"/>
            <a:chExt cx="402648" cy="422400"/>
          </a:xfrm>
        </p:grpSpPr>
        <p:sp>
          <p:nvSpPr>
            <p:cNvPr id="698" name="Google Shape;698;p37"/>
            <p:cNvSpPr/>
            <p:nvPr/>
          </p:nvSpPr>
          <p:spPr>
            <a:xfrm>
              <a:off x="1237277" y="2060625"/>
              <a:ext cx="400200" cy="42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99" name="Google Shape;699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34829" y="2062605"/>
              <a:ext cx="400200" cy="400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00" name="Google Shape;700;p37"/>
          <p:cNvGrpSpPr/>
          <p:nvPr/>
        </p:nvGrpSpPr>
        <p:grpSpPr>
          <a:xfrm>
            <a:off x="1225772" y="3444723"/>
            <a:ext cx="422400" cy="422401"/>
            <a:chOff x="1225772" y="4350649"/>
            <a:chExt cx="422400" cy="422401"/>
          </a:xfrm>
        </p:grpSpPr>
        <p:sp>
          <p:nvSpPr>
            <p:cNvPr id="701" name="Google Shape;701;p37"/>
            <p:cNvSpPr/>
            <p:nvPr/>
          </p:nvSpPr>
          <p:spPr>
            <a:xfrm>
              <a:off x="1236877" y="4350650"/>
              <a:ext cx="400200" cy="42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02" name="Google Shape;702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5772" y="4350649"/>
              <a:ext cx="422400" cy="42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3" name="Google Shape;703;p37"/>
          <p:cNvSpPr txBox="1"/>
          <p:nvPr/>
        </p:nvSpPr>
        <p:spPr>
          <a:xfrm>
            <a:off x="7118673" y="2555118"/>
            <a:ext cx="92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Devices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04" name="Google Shape;704;p37"/>
          <p:cNvCxnSpPr>
            <a:endCxn id="703" idx="1"/>
          </p:cNvCxnSpPr>
          <p:nvPr/>
        </p:nvCxnSpPr>
        <p:spPr>
          <a:xfrm>
            <a:off x="6525573" y="2754318"/>
            <a:ext cx="5931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5" name="Google Shape;705;p37"/>
          <p:cNvCxnSpPr>
            <a:endCxn id="706" idx="1"/>
          </p:cNvCxnSpPr>
          <p:nvPr/>
        </p:nvCxnSpPr>
        <p:spPr>
          <a:xfrm>
            <a:off x="6534050" y="19165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706" name="Google Shape;706;p37"/>
          <p:cNvSpPr txBox="1"/>
          <p:nvPr/>
        </p:nvSpPr>
        <p:spPr>
          <a:xfrm>
            <a:off x="7118750" y="1717378"/>
            <a:ext cx="81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07" name="Google Shape;70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4098" y="3254675"/>
            <a:ext cx="645475" cy="6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37"/>
          <p:cNvSpPr txBox="1"/>
          <p:nvPr/>
        </p:nvSpPr>
        <p:spPr>
          <a:xfrm>
            <a:off x="7118751" y="3393775"/>
            <a:ext cx="90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KG/Web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09" name="Google Shape;709;p37"/>
          <p:cNvCxnSpPr/>
          <p:nvPr/>
        </p:nvCxnSpPr>
        <p:spPr>
          <a:xfrm>
            <a:off x="6525575" y="35929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710" name="Google Shape;710;p37"/>
          <p:cNvCxnSpPr/>
          <p:nvPr/>
        </p:nvCxnSpPr>
        <p:spPr>
          <a:xfrm>
            <a:off x="33392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711" name="Google Shape;711;p37"/>
          <p:cNvCxnSpPr/>
          <p:nvPr/>
        </p:nvCxnSpPr>
        <p:spPr>
          <a:xfrm>
            <a:off x="47870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712" name="Google Shape;712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55200" y="1551302"/>
            <a:ext cx="685200" cy="72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71700" y="2427279"/>
            <a:ext cx="685200" cy="66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0478" y="2685570"/>
            <a:ext cx="413059" cy="54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9586" y="2571475"/>
            <a:ext cx="645475" cy="6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37"/>
          <p:cNvSpPr txBox="1"/>
          <p:nvPr/>
        </p:nvSpPr>
        <p:spPr>
          <a:xfrm>
            <a:off x="3621887" y="2685169"/>
            <a:ext cx="126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Personal KG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7" name="Google Shape;717;p37"/>
          <p:cNvSpPr txBox="1"/>
          <p:nvPr/>
        </p:nvSpPr>
        <p:spPr>
          <a:xfrm>
            <a:off x="7868293" y="3391764"/>
            <a:ext cx="126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Public</a:t>
            </a: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KG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What Can Be Improved?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723" name="Google Shape;723;p38"/>
          <p:cNvSpPr txBox="1"/>
          <p:nvPr>
            <p:ph idx="1" type="body"/>
          </p:nvPr>
        </p:nvSpPr>
        <p:spPr>
          <a:xfrm>
            <a:off x="2193375" y="1153675"/>
            <a:ext cx="6950700" cy="37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to increase accuracy?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to allow easy scale-up to new tasks, new domains, and new languages?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to make the multi-turn conversations smoother?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to make the assistants a know-it-all?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etc.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4" name="Google Shape;72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925" y="1371750"/>
            <a:ext cx="1541900" cy="154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Ideal Assistant Revisited–Missing Pieces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730" name="Google Shape;730;p3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i="1"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intelligent assistant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should be an agent that </a:t>
            </a:r>
            <a:r>
              <a:rPr b="1" lang="en" sz="24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knows you and the world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can </a:t>
            </a:r>
            <a:r>
              <a:rPr b="1" lang="en" sz="24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receive your requests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b="1" lang="en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predict your needs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and provide you the </a:t>
            </a:r>
            <a:r>
              <a:rPr b="1" lang="en" sz="24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right services</a:t>
            </a:r>
            <a:r>
              <a:rPr b="1" lang="en" sz="24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at the right time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with your permission.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40"/>
          <p:cNvSpPr txBox="1"/>
          <p:nvPr>
            <p:ph type="title"/>
          </p:nvPr>
        </p:nvSpPr>
        <p:spPr>
          <a:xfrm>
            <a:off x="490250" y="526350"/>
            <a:ext cx="8374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Challenges</a:t>
            </a:r>
            <a:r>
              <a:rPr b="1" lang="en"/>
              <a:t> and Initial Solutions to Next-Generation </a:t>
            </a:r>
            <a:br>
              <a:rPr b="1" lang="en"/>
            </a:br>
            <a:r>
              <a:rPr b="1" lang="en"/>
              <a:t>AR/VR</a:t>
            </a:r>
            <a:r>
              <a:rPr b="1" lang="en"/>
              <a:t> Assistants </a:t>
            </a:r>
            <a:endParaRPr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Google Shape;74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125" y="1060353"/>
            <a:ext cx="3321175" cy="1711422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4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What Is Different for An AR/VR Assistant?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742" name="Google Shape;742;p41"/>
          <p:cNvPicPr preferRelativeResize="0"/>
          <p:nvPr/>
        </p:nvPicPr>
        <p:blipFill rotWithShape="1">
          <a:blip r:embed="rId4">
            <a:alphaModFix/>
          </a:blip>
          <a:srcRect b="0" l="3531" r="3522" t="0"/>
          <a:stretch/>
        </p:blipFill>
        <p:spPr>
          <a:xfrm>
            <a:off x="4830800" y="1026125"/>
            <a:ext cx="3321175" cy="17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41"/>
          <p:cNvSpPr txBox="1"/>
          <p:nvPr/>
        </p:nvSpPr>
        <p:spPr>
          <a:xfrm>
            <a:off x="4667617" y="1034450"/>
            <a:ext cx="332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95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You wear it everywhere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744" name="Google Shape;74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9851" y="2903153"/>
            <a:ext cx="3321300" cy="1855222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41"/>
          <p:cNvSpPr txBox="1"/>
          <p:nvPr/>
        </p:nvSpPr>
        <p:spPr>
          <a:xfrm>
            <a:off x="710260" y="4258018"/>
            <a:ext cx="35427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95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May not have connection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746" name="Google Shape;746;p41"/>
          <p:cNvSpPr txBox="1"/>
          <p:nvPr/>
        </p:nvSpPr>
        <p:spPr>
          <a:xfrm>
            <a:off x="1077583" y="1034451"/>
            <a:ext cx="30000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95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You see through it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747" name="Google Shape;747;p41"/>
          <p:cNvPicPr preferRelativeResize="0"/>
          <p:nvPr/>
        </p:nvPicPr>
        <p:blipFill rotWithShape="1">
          <a:blip r:embed="rId6">
            <a:alphaModFix/>
          </a:blip>
          <a:srcRect b="30910" l="0" r="0" t="19474"/>
          <a:stretch/>
        </p:blipFill>
        <p:spPr>
          <a:xfrm>
            <a:off x="4825350" y="2986175"/>
            <a:ext cx="3321175" cy="1779624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41"/>
          <p:cNvSpPr txBox="1"/>
          <p:nvPr/>
        </p:nvSpPr>
        <p:spPr>
          <a:xfrm>
            <a:off x="4582360" y="4258018"/>
            <a:ext cx="35427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95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You wear for a long time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311700" y="1229875"/>
            <a:ext cx="8520600" cy="4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Respond to commands</a:t>
            </a:r>
            <a:endParaRPr sz="2000"/>
          </a:p>
        </p:txBody>
      </p:sp>
      <p:sp>
        <p:nvSpPr>
          <p:cNvPr id="99" name="Google Shape;99;p15"/>
          <p:cNvSpPr/>
          <p:nvPr/>
        </p:nvSpPr>
        <p:spPr>
          <a:xfrm>
            <a:off x="4670500" y="1555350"/>
            <a:ext cx="3923400" cy="535200"/>
          </a:xfrm>
          <a:prstGeom prst="wedgeRoundRectCallout">
            <a:avLst>
              <a:gd fmla="val 50653" name="adj1"/>
              <a:gd fmla="val -134501" name="adj2"/>
              <a:gd fmla="val 0" name="adj3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“Hey Siri, set a timer to 7pm”</a:t>
            </a:r>
            <a:endParaRPr sz="1800"/>
          </a:p>
        </p:txBody>
      </p:sp>
      <p:sp>
        <p:nvSpPr>
          <p:cNvPr id="100" name="Google Shape;100;p15"/>
          <p:cNvSpPr/>
          <p:nvPr/>
        </p:nvSpPr>
        <p:spPr>
          <a:xfrm>
            <a:off x="4670500" y="3151350"/>
            <a:ext cx="3923400" cy="535200"/>
          </a:xfrm>
          <a:prstGeom prst="wedgeRoundRectCallout">
            <a:avLst>
              <a:gd fmla="val -84411" name="adj1"/>
              <a:gd fmla="val -63537" name="adj2"/>
              <a:gd fmla="val 0" name="adj3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“Ok, added to today’s reminders”</a:t>
            </a:r>
            <a:endParaRPr sz="1800"/>
          </a:p>
        </p:txBody>
      </p:sp>
      <p:sp>
        <p:nvSpPr>
          <p:cNvPr id="101" name="Google Shape;101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What is A </a:t>
            </a: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Virtual</a:t>
            </a: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 Intelligent Assistant?</a:t>
            </a:r>
            <a:endParaRPr b="1" sz="2800">
              <a:solidFill>
                <a:srgbClr val="4A86E8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</p:txBody>
      </p:sp>
      <p:grpSp>
        <p:nvGrpSpPr>
          <p:cNvPr id="102" name="Google Shape;102;p15"/>
          <p:cNvGrpSpPr/>
          <p:nvPr/>
        </p:nvGrpSpPr>
        <p:grpSpPr>
          <a:xfrm>
            <a:off x="1524000" y="1848575"/>
            <a:ext cx="1952075" cy="2027750"/>
            <a:chOff x="1524000" y="2000975"/>
            <a:chExt cx="1952075" cy="2027750"/>
          </a:xfrm>
        </p:grpSpPr>
        <p:pic>
          <p:nvPicPr>
            <p:cNvPr id="103" name="Google Shape;103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0" y="2142775"/>
              <a:ext cx="1847850" cy="1885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5"/>
            <p:cNvSpPr/>
            <p:nvPr/>
          </p:nvSpPr>
          <p:spPr>
            <a:xfrm>
              <a:off x="3206675" y="2000975"/>
              <a:ext cx="269400" cy="372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4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From Voice-Only to Multi-Modal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754" name="Google Shape;754;p42"/>
          <p:cNvSpPr/>
          <p:nvPr/>
        </p:nvSpPr>
        <p:spPr>
          <a:xfrm>
            <a:off x="584750" y="3273750"/>
            <a:ext cx="3139500" cy="684000"/>
          </a:xfrm>
          <a:prstGeom prst="wedgeRoundRectCallout">
            <a:avLst>
              <a:gd fmla="val -52528" name="adj1"/>
              <a:gd fmla="val 101588" name="adj2"/>
              <a:gd fmla="val 0" name="adj3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“How tall is Empire State Building?”</a:t>
            </a:r>
            <a:endParaRPr/>
          </a:p>
        </p:txBody>
      </p:sp>
      <p:sp>
        <p:nvSpPr>
          <p:cNvPr id="755" name="Google Shape;755;p42"/>
          <p:cNvSpPr/>
          <p:nvPr/>
        </p:nvSpPr>
        <p:spPr>
          <a:xfrm>
            <a:off x="4065786" y="3301650"/>
            <a:ext cx="664500" cy="46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A80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42"/>
          <p:cNvSpPr/>
          <p:nvPr/>
        </p:nvSpPr>
        <p:spPr>
          <a:xfrm>
            <a:off x="5194200" y="3273750"/>
            <a:ext cx="3139500" cy="684000"/>
          </a:xfrm>
          <a:prstGeom prst="wedgeRoundRectCallout">
            <a:avLst>
              <a:gd fmla="val 53136" name="adj1"/>
              <a:gd fmla="val 93322" name="adj2"/>
              <a:gd fmla="val 0" name="adj3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“What’s the name of this building and how tall is it?”</a:t>
            </a:r>
            <a:endParaRPr/>
          </a:p>
        </p:txBody>
      </p:sp>
      <p:pic>
        <p:nvPicPr>
          <p:cNvPr id="757" name="Google Shape;75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3600" y="1576325"/>
            <a:ext cx="2562575" cy="1320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6655" y="1495325"/>
            <a:ext cx="2327150" cy="159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From Context-Agnostic to Context-Aware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764" name="Google Shape;764;p43"/>
          <p:cNvSpPr/>
          <p:nvPr/>
        </p:nvSpPr>
        <p:spPr>
          <a:xfrm>
            <a:off x="584750" y="3273750"/>
            <a:ext cx="3017100" cy="684000"/>
          </a:xfrm>
          <a:prstGeom prst="wedgeRoundRectCallout">
            <a:avLst>
              <a:gd fmla="val -52528" name="adj1"/>
              <a:gd fmla="val 101588" name="adj2"/>
              <a:gd fmla="val 0" name="adj3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“Show my shopping list”</a:t>
            </a:r>
            <a:endParaRPr/>
          </a:p>
        </p:txBody>
      </p:sp>
      <p:sp>
        <p:nvSpPr>
          <p:cNvPr id="765" name="Google Shape;765;p43"/>
          <p:cNvSpPr/>
          <p:nvPr/>
        </p:nvSpPr>
        <p:spPr>
          <a:xfrm>
            <a:off x="4065786" y="3301650"/>
            <a:ext cx="664500" cy="46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A80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6" name="Google Shape;76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3600" y="1576325"/>
            <a:ext cx="2562574" cy="1362179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43"/>
          <p:cNvSpPr/>
          <p:nvPr/>
        </p:nvSpPr>
        <p:spPr>
          <a:xfrm>
            <a:off x="5194200" y="3273750"/>
            <a:ext cx="3475200" cy="684000"/>
          </a:xfrm>
          <a:prstGeom prst="wedgeRoundRectCallout">
            <a:avLst>
              <a:gd fmla="val 691" name="adj1"/>
              <a:gd fmla="val -215855" name="adj2"/>
              <a:gd fmla="val 0" name="adj3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</a:t>
            </a:r>
            <a:r>
              <a:rPr lang="en"/>
              <a:t>Remember to buy apples and bananas at the grocery store around the corner</a:t>
            </a:r>
            <a:r>
              <a:rPr lang="en"/>
              <a:t>”</a:t>
            </a:r>
            <a:endParaRPr/>
          </a:p>
        </p:txBody>
      </p:sp>
      <p:pic>
        <p:nvPicPr>
          <p:cNvPr id="768" name="Google Shape;76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6655" y="1495325"/>
            <a:ext cx="2327150" cy="159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0239" y="1533923"/>
            <a:ext cx="2528675" cy="1400813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From Reactive to Proactive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775" name="Google Shape;775;p44"/>
          <p:cNvSpPr/>
          <p:nvPr/>
        </p:nvSpPr>
        <p:spPr>
          <a:xfrm>
            <a:off x="584750" y="3273750"/>
            <a:ext cx="3017100" cy="684000"/>
          </a:xfrm>
          <a:prstGeom prst="wedgeRoundRectCallout">
            <a:avLst>
              <a:gd fmla="val -52528" name="adj1"/>
              <a:gd fmla="val 101588" name="adj2"/>
              <a:gd fmla="val 0" name="adj3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“What’s the weather today?” </a:t>
            </a:r>
            <a:endParaRPr/>
          </a:p>
        </p:txBody>
      </p:sp>
      <p:sp>
        <p:nvSpPr>
          <p:cNvPr id="776" name="Google Shape;776;p44"/>
          <p:cNvSpPr/>
          <p:nvPr/>
        </p:nvSpPr>
        <p:spPr>
          <a:xfrm>
            <a:off x="4065786" y="3301650"/>
            <a:ext cx="664500" cy="46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7A80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44"/>
          <p:cNvSpPr/>
          <p:nvPr/>
        </p:nvSpPr>
        <p:spPr>
          <a:xfrm>
            <a:off x="5194200" y="3273750"/>
            <a:ext cx="3551400" cy="684000"/>
          </a:xfrm>
          <a:prstGeom prst="wedgeRoundRectCallout">
            <a:avLst>
              <a:gd fmla="val -24771" name="adj1"/>
              <a:gd fmla="val -165069" name="adj2"/>
              <a:gd fmla="val 0" name="adj3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“Today is sunny, 70 degree. Would you like to play your </a:t>
            </a:r>
            <a:r>
              <a:rPr lang="en"/>
              <a:t>favorite</a:t>
            </a:r>
            <a:r>
              <a:rPr lang="en"/>
              <a:t> morning music?”</a:t>
            </a:r>
            <a:endParaRPr/>
          </a:p>
        </p:txBody>
      </p:sp>
      <p:pic>
        <p:nvPicPr>
          <p:cNvPr id="778" name="Google Shape;77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6655" y="1495325"/>
            <a:ext cx="2327150" cy="159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4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From Server-Side to On-Device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784" name="Google Shape;78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400" y="1398800"/>
            <a:ext cx="4657725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45"/>
          <p:cNvSpPr txBox="1"/>
          <p:nvPr/>
        </p:nvSpPr>
        <p:spPr>
          <a:xfrm>
            <a:off x="2909961" y="3995305"/>
            <a:ext cx="3542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" sz="30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Privacy!!!</a:t>
            </a:r>
            <a:endParaRPr sz="30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6"/>
          <p:cNvSpPr/>
          <p:nvPr/>
        </p:nvSpPr>
        <p:spPr>
          <a:xfrm>
            <a:off x="1906900" y="1203375"/>
            <a:ext cx="4618800" cy="33306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Intelligent Assistant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791" name="Google Shape;79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76" y="2653827"/>
            <a:ext cx="584700" cy="584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2" name="Google Shape;792;p46"/>
          <p:cNvCxnSpPr>
            <a:endCxn id="791" idx="0"/>
          </p:cNvCxnSpPr>
          <p:nvPr/>
        </p:nvCxnSpPr>
        <p:spPr>
          <a:xfrm>
            <a:off x="945725" y="2264127"/>
            <a:ext cx="300" cy="389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3" name="Google Shape;793;p46"/>
          <p:cNvCxnSpPr/>
          <p:nvPr/>
        </p:nvCxnSpPr>
        <p:spPr>
          <a:xfrm>
            <a:off x="932475" y="2262350"/>
            <a:ext cx="1262700" cy="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4" name="Google Shape;794;p46"/>
          <p:cNvCxnSpPr>
            <a:stCxn id="791" idx="2"/>
          </p:cNvCxnSpPr>
          <p:nvPr/>
        </p:nvCxnSpPr>
        <p:spPr>
          <a:xfrm>
            <a:off x="946025" y="3238527"/>
            <a:ext cx="3300" cy="42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795" name="Google Shape;795;p46"/>
          <p:cNvCxnSpPr/>
          <p:nvPr/>
        </p:nvCxnSpPr>
        <p:spPr>
          <a:xfrm flipH="1" rot="10800000">
            <a:off x="932475" y="3643999"/>
            <a:ext cx="12627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6" name="Google Shape;796;p46"/>
          <p:cNvSpPr/>
          <p:nvPr/>
        </p:nvSpPr>
        <p:spPr>
          <a:xfrm>
            <a:off x="21782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ASR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(Automatic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Speech Recognizer)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7" name="Google Shape;797;p46"/>
          <p:cNvSpPr/>
          <p:nvPr/>
        </p:nvSpPr>
        <p:spPr>
          <a:xfrm>
            <a:off x="21782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TTS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(Text-To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-Speech Synthesizer)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8" name="Google Shape;798;p46"/>
          <p:cNvSpPr/>
          <p:nvPr/>
        </p:nvSpPr>
        <p:spPr>
          <a:xfrm>
            <a:off x="36260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NLU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(Natural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Lang. Understanding)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9" name="Google Shape;799;p46"/>
          <p:cNvSpPr/>
          <p:nvPr/>
        </p:nvSpPr>
        <p:spPr>
          <a:xfrm>
            <a:off x="36260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NLG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(Natural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Language Generator)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0" name="Google Shape;800;p46"/>
          <p:cNvSpPr/>
          <p:nvPr/>
        </p:nvSpPr>
        <p:spPr>
          <a:xfrm>
            <a:off x="50738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State Tracker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1" name="Google Shape;801;p46"/>
          <p:cNvSpPr/>
          <p:nvPr/>
        </p:nvSpPr>
        <p:spPr>
          <a:xfrm>
            <a:off x="50738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Policy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2" name="Google Shape;802;p46"/>
          <p:cNvSpPr/>
          <p:nvPr/>
        </p:nvSpPr>
        <p:spPr>
          <a:xfrm>
            <a:off x="2007450" y="1678173"/>
            <a:ext cx="1418100" cy="243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Speech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46"/>
          <p:cNvSpPr/>
          <p:nvPr/>
        </p:nvSpPr>
        <p:spPr>
          <a:xfrm>
            <a:off x="3514200" y="1678175"/>
            <a:ext cx="2822400" cy="243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04" name="Google Shape;804;p46"/>
          <p:cNvCxnSpPr/>
          <p:nvPr/>
        </p:nvCxnSpPr>
        <p:spPr>
          <a:xfrm>
            <a:off x="33392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5" name="Google Shape;805;p46"/>
          <p:cNvCxnSpPr/>
          <p:nvPr/>
        </p:nvCxnSpPr>
        <p:spPr>
          <a:xfrm>
            <a:off x="47870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6" name="Google Shape;806;p46"/>
          <p:cNvCxnSpPr/>
          <p:nvPr/>
        </p:nvCxnSpPr>
        <p:spPr>
          <a:xfrm>
            <a:off x="5678200" y="2567775"/>
            <a:ext cx="0" cy="76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807" name="Google Shape;807;p46"/>
          <p:cNvGrpSpPr/>
          <p:nvPr/>
        </p:nvGrpSpPr>
        <p:grpSpPr>
          <a:xfrm>
            <a:off x="1234829" y="2060625"/>
            <a:ext cx="402648" cy="422400"/>
            <a:chOff x="1234829" y="2060625"/>
            <a:chExt cx="402648" cy="422400"/>
          </a:xfrm>
        </p:grpSpPr>
        <p:sp>
          <p:nvSpPr>
            <p:cNvPr id="808" name="Google Shape;808;p46"/>
            <p:cNvSpPr/>
            <p:nvPr/>
          </p:nvSpPr>
          <p:spPr>
            <a:xfrm>
              <a:off x="1237277" y="2060625"/>
              <a:ext cx="400200" cy="42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09" name="Google Shape;809;p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34829" y="2062605"/>
              <a:ext cx="400200" cy="400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0" name="Google Shape;810;p46"/>
          <p:cNvGrpSpPr/>
          <p:nvPr/>
        </p:nvGrpSpPr>
        <p:grpSpPr>
          <a:xfrm>
            <a:off x="1225772" y="3444723"/>
            <a:ext cx="422400" cy="422401"/>
            <a:chOff x="1225772" y="4350649"/>
            <a:chExt cx="422400" cy="422401"/>
          </a:xfrm>
        </p:grpSpPr>
        <p:sp>
          <p:nvSpPr>
            <p:cNvPr id="811" name="Google Shape;811;p46"/>
            <p:cNvSpPr/>
            <p:nvPr/>
          </p:nvSpPr>
          <p:spPr>
            <a:xfrm>
              <a:off x="1236877" y="4350650"/>
              <a:ext cx="400200" cy="42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12" name="Google Shape;812;p4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25772" y="4350649"/>
              <a:ext cx="422400" cy="42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3" name="Google Shape;813;p46"/>
          <p:cNvSpPr txBox="1"/>
          <p:nvPr/>
        </p:nvSpPr>
        <p:spPr>
          <a:xfrm>
            <a:off x="7118673" y="2555118"/>
            <a:ext cx="92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Devices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14" name="Google Shape;814;p46"/>
          <p:cNvCxnSpPr>
            <a:endCxn id="813" idx="1"/>
          </p:cNvCxnSpPr>
          <p:nvPr/>
        </p:nvCxnSpPr>
        <p:spPr>
          <a:xfrm>
            <a:off x="6525573" y="2754318"/>
            <a:ext cx="5931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5" name="Google Shape;815;p46"/>
          <p:cNvCxnSpPr>
            <a:endCxn id="816" idx="1"/>
          </p:cNvCxnSpPr>
          <p:nvPr/>
        </p:nvCxnSpPr>
        <p:spPr>
          <a:xfrm>
            <a:off x="6534050" y="19165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816" name="Google Shape;816;p46"/>
          <p:cNvSpPr txBox="1"/>
          <p:nvPr/>
        </p:nvSpPr>
        <p:spPr>
          <a:xfrm>
            <a:off x="7118750" y="1717378"/>
            <a:ext cx="81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17" name="Google Shape;817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1698" y="3254675"/>
            <a:ext cx="645475" cy="6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46"/>
          <p:cNvSpPr txBox="1"/>
          <p:nvPr/>
        </p:nvSpPr>
        <p:spPr>
          <a:xfrm>
            <a:off x="7118751" y="3393775"/>
            <a:ext cx="90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KG/Web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19" name="Google Shape;819;p46"/>
          <p:cNvCxnSpPr/>
          <p:nvPr/>
        </p:nvCxnSpPr>
        <p:spPr>
          <a:xfrm>
            <a:off x="6525575" y="35929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820" name="Google Shape;820;p46"/>
          <p:cNvCxnSpPr/>
          <p:nvPr/>
        </p:nvCxnSpPr>
        <p:spPr>
          <a:xfrm>
            <a:off x="33392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821" name="Google Shape;821;p46"/>
          <p:cNvCxnSpPr/>
          <p:nvPr/>
        </p:nvCxnSpPr>
        <p:spPr>
          <a:xfrm>
            <a:off x="47870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822" name="Google Shape;822;p4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Direction 1. On-Device Machine Learning</a:t>
            </a:r>
            <a:b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</a:br>
            <a:r>
              <a:rPr b="1" lang="en" sz="20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 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823" name="Google Shape;823;p46"/>
          <p:cNvSpPr txBox="1"/>
          <p:nvPr/>
        </p:nvSpPr>
        <p:spPr>
          <a:xfrm>
            <a:off x="2347575" y="4516475"/>
            <a:ext cx="364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On-device Learning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24" name="Google Shape;824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55200" y="1551302"/>
            <a:ext cx="685200" cy="72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71700" y="2427279"/>
            <a:ext cx="685200" cy="660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4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Direction 1. On-Device Machine Learning</a:t>
            </a:r>
            <a:b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</a:br>
            <a:r>
              <a:rPr b="1" lang="en" sz="20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 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831" name="Google Shape;83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1250" y="1870650"/>
            <a:ext cx="2112875" cy="3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3800" y="2283054"/>
            <a:ext cx="3716851" cy="331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8350" y="3272751"/>
            <a:ext cx="3716849" cy="32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43126" y="3626207"/>
            <a:ext cx="3604800" cy="2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47"/>
          <p:cNvSpPr txBox="1"/>
          <p:nvPr>
            <p:ph idx="1" type="body"/>
          </p:nvPr>
        </p:nvSpPr>
        <p:spPr>
          <a:xfrm>
            <a:off x="311700" y="1687075"/>
            <a:ext cx="4882200" cy="32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Pros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 accuracy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Cons: 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Prohibitively expensive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⇒ Server-side modeling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Flaky user experiences w. spotty internet connectivity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 latency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Compromised user data privacy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47"/>
          <p:cNvSpPr txBox="1"/>
          <p:nvPr/>
        </p:nvSpPr>
        <p:spPr>
          <a:xfrm>
            <a:off x="6426675" y="2728138"/>
            <a:ext cx="13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Seq2seq</a:t>
            </a:r>
            <a:endParaRPr sz="1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7" name="Google Shape;837;p47"/>
          <p:cNvSpPr txBox="1"/>
          <p:nvPr/>
        </p:nvSpPr>
        <p:spPr>
          <a:xfrm>
            <a:off x="330976" y="1143000"/>
            <a:ext cx="590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666666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Traditional Autoregressive Semantic Parsing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838" name="Google Shape;838;p47"/>
          <p:cNvSpPr txBox="1"/>
          <p:nvPr/>
        </p:nvSpPr>
        <p:spPr>
          <a:xfrm>
            <a:off x="1570525" y="4862250"/>
            <a:ext cx="5592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Akshat Shrivastava, et al. Span pointer networks for non-autoregressive task-oriented semantic parsing. EMNLP 2021.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4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Direction 1. On-Device Machine Learning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844" name="Google Shape;844;p48"/>
          <p:cNvSpPr txBox="1"/>
          <p:nvPr/>
        </p:nvSpPr>
        <p:spPr>
          <a:xfrm>
            <a:off x="330975" y="990600"/>
            <a:ext cx="7155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666666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Non-Autoregressive Semantic Parsing: Parallel prediction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845" name="Google Shape;84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1250" y="1870650"/>
            <a:ext cx="2112875" cy="3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3800" y="2283054"/>
            <a:ext cx="3716851" cy="331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8350" y="3272751"/>
            <a:ext cx="3716849" cy="322949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48"/>
          <p:cNvSpPr txBox="1"/>
          <p:nvPr/>
        </p:nvSpPr>
        <p:spPr>
          <a:xfrm>
            <a:off x="6426675" y="2728138"/>
            <a:ext cx="13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Seq2seq</a:t>
            </a:r>
            <a:endParaRPr sz="1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9" name="Google Shape;849;p48"/>
          <p:cNvSpPr txBox="1"/>
          <p:nvPr/>
        </p:nvSpPr>
        <p:spPr>
          <a:xfrm>
            <a:off x="1570525" y="4862250"/>
            <a:ext cx="5592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Akshat Shrivastava, et al. Span pointer networks for non-autoregressive task-oriented semantic parsing. EMNLP 2021.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0" name="Google Shape;850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43126" y="3626207"/>
            <a:ext cx="3604800" cy="2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4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Direction 1. On-Device Machine Learning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856" name="Google Shape;856;p49"/>
          <p:cNvSpPr txBox="1"/>
          <p:nvPr/>
        </p:nvSpPr>
        <p:spPr>
          <a:xfrm>
            <a:off x="330975" y="990600"/>
            <a:ext cx="7155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666666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Non-</a:t>
            </a:r>
            <a:r>
              <a:rPr b="1" lang="en" sz="2000">
                <a:solidFill>
                  <a:srgbClr val="666666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Autoregressive Semantic Parsing: Parallel prediction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857" name="Google Shape;85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1250" y="1870650"/>
            <a:ext cx="2112875" cy="3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3800" y="2283054"/>
            <a:ext cx="3716851" cy="331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8350" y="3272751"/>
            <a:ext cx="3716849" cy="322949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49"/>
          <p:cNvSpPr txBox="1"/>
          <p:nvPr/>
        </p:nvSpPr>
        <p:spPr>
          <a:xfrm>
            <a:off x="6426675" y="2728138"/>
            <a:ext cx="13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Seq2seq</a:t>
            </a:r>
            <a:endParaRPr sz="1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1" name="Google Shape;861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1650" y="3599301"/>
            <a:ext cx="3611550" cy="283994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49"/>
          <p:cNvSpPr txBox="1"/>
          <p:nvPr/>
        </p:nvSpPr>
        <p:spPr>
          <a:xfrm>
            <a:off x="1570525" y="4862250"/>
            <a:ext cx="5592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Akshat Shrivastava, et al. Span pointer networks for non-autoregressive task-oriented semantic parsing. EMNLP 2021.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5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Direction 1. On-Device Machine Learning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868" name="Google Shape;868;p50"/>
          <p:cNvSpPr txBox="1"/>
          <p:nvPr/>
        </p:nvSpPr>
        <p:spPr>
          <a:xfrm>
            <a:off x="330975" y="990600"/>
            <a:ext cx="7155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666666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Non-Autoregressive Semantic Parsing: Parallel prediction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869" name="Google Shape;86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1250" y="1870650"/>
            <a:ext cx="2112875" cy="3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3800" y="2283054"/>
            <a:ext cx="3716851" cy="331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8350" y="3272751"/>
            <a:ext cx="3716849" cy="322949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50"/>
          <p:cNvSpPr txBox="1"/>
          <p:nvPr/>
        </p:nvSpPr>
        <p:spPr>
          <a:xfrm>
            <a:off x="6426675" y="2728138"/>
            <a:ext cx="13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Seq2seq</a:t>
            </a:r>
            <a:endParaRPr sz="16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73" name="Google Shape;873;p50"/>
          <p:cNvPicPr preferRelativeResize="0"/>
          <p:nvPr/>
        </p:nvPicPr>
        <p:blipFill rotWithShape="1">
          <a:blip r:embed="rId6">
            <a:alphaModFix/>
          </a:blip>
          <a:srcRect b="85778" l="0" r="0" t="0"/>
          <a:stretch/>
        </p:blipFill>
        <p:spPr>
          <a:xfrm>
            <a:off x="5176350" y="3551600"/>
            <a:ext cx="3900176" cy="331575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50"/>
          <p:cNvSpPr txBox="1"/>
          <p:nvPr/>
        </p:nvSpPr>
        <p:spPr>
          <a:xfrm>
            <a:off x="1570525" y="4862250"/>
            <a:ext cx="5592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Akshat Shrivastava, et al. Span pointer networks for non-autoregressive task-oriented semantic parsing. EMNLP 2021.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5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Direction 1. On-Device Machine Learning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880" name="Google Shape;88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2065"/>
            <a:ext cx="4786622" cy="38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51"/>
          <p:cNvPicPr preferRelativeResize="0"/>
          <p:nvPr/>
        </p:nvPicPr>
        <p:blipFill rotWithShape="1">
          <a:blip r:embed="rId4">
            <a:alphaModFix/>
          </a:blip>
          <a:srcRect b="85778" l="0" r="0" t="0"/>
          <a:stretch/>
        </p:blipFill>
        <p:spPr>
          <a:xfrm>
            <a:off x="5176350" y="3551600"/>
            <a:ext cx="3900176" cy="33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1250" y="1870650"/>
            <a:ext cx="2112875" cy="3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93800" y="2283054"/>
            <a:ext cx="3716851" cy="331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08525" y="2635075"/>
            <a:ext cx="3716850" cy="3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64824" y="2982125"/>
            <a:ext cx="3420425" cy="29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5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18350" y="3272751"/>
            <a:ext cx="3716849" cy="322949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51"/>
          <p:cNvSpPr txBox="1"/>
          <p:nvPr/>
        </p:nvSpPr>
        <p:spPr>
          <a:xfrm>
            <a:off x="1570525" y="4862250"/>
            <a:ext cx="5592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Akshat Shrivastava, et al. Span pointer networks for non-autoregressive task-oriented semantic parsing. EMNLP 2021.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311700" y="1229875"/>
            <a:ext cx="8520600" cy="4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Control devices</a:t>
            </a:r>
            <a:endParaRPr sz="2000"/>
          </a:p>
        </p:txBody>
      </p:sp>
      <p:sp>
        <p:nvSpPr>
          <p:cNvPr id="110" name="Google Shape;110;p16"/>
          <p:cNvSpPr/>
          <p:nvPr/>
        </p:nvSpPr>
        <p:spPr>
          <a:xfrm>
            <a:off x="4518100" y="1555350"/>
            <a:ext cx="3833700" cy="535200"/>
          </a:xfrm>
          <a:prstGeom prst="wedgeRoundRectCallout">
            <a:avLst>
              <a:gd fmla="val 52355" name="adj1"/>
              <a:gd fmla="val -115223" name="adj2"/>
              <a:gd fmla="val 0" name="adj3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“Hey Alexa, turn off bedroom lights”</a:t>
            </a:r>
            <a:endParaRPr sz="1800"/>
          </a:p>
        </p:txBody>
      </p:sp>
      <p:sp>
        <p:nvSpPr>
          <p:cNvPr id="111" name="Google Shape;111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What is A </a:t>
            </a: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Virtual</a:t>
            </a: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 Intelligent Assistant?</a:t>
            </a:r>
            <a:endParaRPr b="1" sz="2800">
              <a:solidFill>
                <a:srgbClr val="4A86E8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242950"/>
            <a:ext cx="1981200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5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Direction 1. On-Device Machine Learning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893" name="Google Shape;89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2065"/>
            <a:ext cx="4786622" cy="38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52"/>
          <p:cNvSpPr txBox="1"/>
          <p:nvPr>
            <p:ph idx="1" type="body"/>
          </p:nvPr>
        </p:nvSpPr>
        <p:spPr>
          <a:xfrm>
            <a:off x="5070900" y="1994000"/>
            <a:ext cx="3761400" cy="24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Memory usage: -83%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Latency: -70%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Quality: +1.2% vs. non-AutoRegressive STOA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Cross-lingual: +14% vs. AutoRegressive baseline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52"/>
          <p:cNvSpPr txBox="1"/>
          <p:nvPr/>
        </p:nvSpPr>
        <p:spPr>
          <a:xfrm>
            <a:off x="1570525" y="4862250"/>
            <a:ext cx="5592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Akshat Shrivastava, et al. Span pointer networks for non-autoregressive task-oriented semantic parsing. EMNLP 2021.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5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Direction 2. Multi-Modal Assistant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901" name="Google Shape;901;p53"/>
          <p:cNvSpPr/>
          <p:nvPr/>
        </p:nvSpPr>
        <p:spPr>
          <a:xfrm>
            <a:off x="1906900" y="1203375"/>
            <a:ext cx="4618800" cy="33306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Intelligent Assistant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cxnSp>
        <p:nvCxnSpPr>
          <p:cNvPr id="902" name="Google Shape;902;p53"/>
          <p:cNvCxnSpPr>
            <a:endCxn id="903" idx="0"/>
          </p:cNvCxnSpPr>
          <p:nvPr/>
        </p:nvCxnSpPr>
        <p:spPr>
          <a:xfrm>
            <a:off x="945725" y="2264127"/>
            <a:ext cx="300" cy="389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4" name="Google Shape;904;p53"/>
          <p:cNvCxnSpPr/>
          <p:nvPr/>
        </p:nvCxnSpPr>
        <p:spPr>
          <a:xfrm>
            <a:off x="932475" y="2262350"/>
            <a:ext cx="1262700" cy="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5" name="Google Shape;905;p53"/>
          <p:cNvCxnSpPr>
            <a:stCxn id="903" idx="2"/>
          </p:cNvCxnSpPr>
          <p:nvPr/>
        </p:nvCxnSpPr>
        <p:spPr>
          <a:xfrm>
            <a:off x="946025" y="3238527"/>
            <a:ext cx="3300" cy="42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906" name="Google Shape;906;p53"/>
          <p:cNvCxnSpPr/>
          <p:nvPr/>
        </p:nvCxnSpPr>
        <p:spPr>
          <a:xfrm flipH="1" rot="10800000">
            <a:off x="932475" y="3643999"/>
            <a:ext cx="12627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7" name="Google Shape;907;p53"/>
          <p:cNvSpPr/>
          <p:nvPr/>
        </p:nvSpPr>
        <p:spPr>
          <a:xfrm>
            <a:off x="2178225" y="1967750"/>
            <a:ext cx="1152600" cy="310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ASR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8" name="Google Shape;908;p53"/>
          <p:cNvSpPr/>
          <p:nvPr/>
        </p:nvSpPr>
        <p:spPr>
          <a:xfrm>
            <a:off x="2178225" y="3330875"/>
            <a:ext cx="1152600" cy="310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TTS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9" name="Google Shape;909;p53"/>
          <p:cNvSpPr/>
          <p:nvPr/>
        </p:nvSpPr>
        <p:spPr>
          <a:xfrm>
            <a:off x="3626023" y="1959275"/>
            <a:ext cx="1152600" cy="6078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Multi-modal</a:t>
            </a:r>
            <a:br>
              <a:rPr lang="en" sz="1100">
                <a:latin typeface="Roboto"/>
                <a:ea typeface="Roboto"/>
                <a:cs typeface="Roboto"/>
                <a:sym typeface="Roboto"/>
              </a:rPr>
            </a:br>
            <a:r>
              <a:rPr lang="en" sz="1100">
                <a:latin typeface="Roboto"/>
                <a:ea typeface="Roboto"/>
                <a:cs typeface="Roboto"/>
                <a:sym typeface="Roboto"/>
              </a:rPr>
              <a:t>Understanding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0" name="Google Shape;910;p53"/>
          <p:cNvSpPr/>
          <p:nvPr/>
        </p:nvSpPr>
        <p:spPr>
          <a:xfrm>
            <a:off x="3626025" y="3330875"/>
            <a:ext cx="1152600" cy="310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NLG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1" name="Google Shape;911;p53"/>
          <p:cNvSpPr/>
          <p:nvPr/>
        </p:nvSpPr>
        <p:spPr>
          <a:xfrm>
            <a:off x="50738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State Tracker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2" name="Google Shape;912;p53"/>
          <p:cNvSpPr/>
          <p:nvPr/>
        </p:nvSpPr>
        <p:spPr>
          <a:xfrm>
            <a:off x="50738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Policy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13" name="Google Shape;913;p53"/>
          <p:cNvCxnSpPr/>
          <p:nvPr/>
        </p:nvCxnSpPr>
        <p:spPr>
          <a:xfrm>
            <a:off x="33392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4" name="Google Shape;914;p53"/>
          <p:cNvCxnSpPr/>
          <p:nvPr/>
        </p:nvCxnSpPr>
        <p:spPr>
          <a:xfrm>
            <a:off x="47870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5" name="Google Shape;915;p53"/>
          <p:cNvCxnSpPr/>
          <p:nvPr/>
        </p:nvCxnSpPr>
        <p:spPr>
          <a:xfrm>
            <a:off x="5678200" y="2567775"/>
            <a:ext cx="0" cy="76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916" name="Google Shape;916;p53"/>
          <p:cNvSpPr/>
          <p:nvPr/>
        </p:nvSpPr>
        <p:spPr>
          <a:xfrm>
            <a:off x="2178225" y="2272550"/>
            <a:ext cx="1152600" cy="3108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CV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(Comp. Vision)</a:t>
            </a:r>
            <a:endParaRPr sz="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7" name="Google Shape;917;p53"/>
          <p:cNvSpPr/>
          <p:nvPr/>
        </p:nvSpPr>
        <p:spPr>
          <a:xfrm>
            <a:off x="2178225" y="3635675"/>
            <a:ext cx="1152600" cy="3108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Others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8" name="Google Shape;918;p53"/>
          <p:cNvSpPr/>
          <p:nvPr/>
        </p:nvSpPr>
        <p:spPr>
          <a:xfrm>
            <a:off x="3626025" y="3635675"/>
            <a:ext cx="1152600" cy="3108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Image Gen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9" name="Google Shape;919;p53"/>
          <p:cNvSpPr/>
          <p:nvPr/>
        </p:nvSpPr>
        <p:spPr>
          <a:xfrm>
            <a:off x="4979250" y="1678175"/>
            <a:ext cx="1357200" cy="2533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Planning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0" name="Google Shape;92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1" y="2591349"/>
            <a:ext cx="645475" cy="6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53"/>
          <p:cNvSpPr/>
          <p:nvPr/>
        </p:nvSpPr>
        <p:spPr>
          <a:xfrm>
            <a:off x="2007450" y="1678175"/>
            <a:ext cx="2882700" cy="1558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Understanding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53"/>
          <p:cNvSpPr/>
          <p:nvPr/>
        </p:nvSpPr>
        <p:spPr>
          <a:xfrm>
            <a:off x="2007450" y="3276123"/>
            <a:ext cx="2882700" cy="933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Responding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53"/>
          <p:cNvSpPr txBox="1"/>
          <p:nvPr/>
        </p:nvSpPr>
        <p:spPr>
          <a:xfrm>
            <a:off x="3825075" y="4171475"/>
            <a:ext cx="239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Multi-modal Conversation 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4" name="Google Shape;924;p53"/>
          <p:cNvSpPr txBox="1"/>
          <p:nvPr/>
        </p:nvSpPr>
        <p:spPr>
          <a:xfrm>
            <a:off x="2301076" y="4059275"/>
            <a:ext cx="97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Computer 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Vision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5" name="Google Shape;925;p53"/>
          <p:cNvSpPr txBox="1"/>
          <p:nvPr/>
        </p:nvSpPr>
        <p:spPr>
          <a:xfrm>
            <a:off x="7118673" y="2555118"/>
            <a:ext cx="92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Devices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26" name="Google Shape;926;p53"/>
          <p:cNvCxnSpPr>
            <a:endCxn id="925" idx="1"/>
          </p:cNvCxnSpPr>
          <p:nvPr/>
        </p:nvCxnSpPr>
        <p:spPr>
          <a:xfrm>
            <a:off x="6525573" y="2754318"/>
            <a:ext cx="5931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7" name="Google Shape;927;p53"/>
          <p:cNvCxnSpPr>
            <a:endCxn id="928" idx="1"/>
          </p:cNvCxnSpPr>
          <p:nvPr/>
        </p:nvCxnSpPr>
        <p:spPr>
          <a:xfrm>
            <a:off x="6534050" y="19165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928" name="Google Shape;928;p53"/>
          <p:cNvSpPr txBox="1"/>
          <p:nvPr/>
        </p:nvSpPr>
        <p:spPr>
          <a:xfrm>
            <a:off x="7118750" y="1717378"/>
            <a:ext cx="81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29" name="Google Shape;929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1698" y="3254675"/>
            <a:ext cx="645475" cy="6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0" name="Google Shape;930;p53"/>
          <p:cNvSpPr txBox="1"/>
          <p:nvPr/>
        </p:nvSpPr>
        <p:spPr>
          <a:xfrm>
            <a:off x="7118751" y="3393775"/>
            <a:ext cx="90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KG/Web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31" name="Google Shape;931;p53"/>
          <p:cNvCxnSpPr/>
          <p:nvPr/>
        </p:nvCxnSpPr>
        <p:spPr>
          <a:xfrm>
            <a:off x="6525575" y="35929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932" name="Google Shape;932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5628" y="284600"/>
            <a:ext cx="1930232" cy="99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55200" y="1551302"/>
            <a:ext cx="685200" cy="72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71700" y="2427279"/>
            <a:ext cx="685200" cy="6600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5" name="Google Shape;935;p53"/>
          <p:cNvCxnSpPr/>
          <p:nvPr/>
        </p:nvCxnSpPr>
        <p:spPr>
          <a:xfrm>
            <a:off x="33392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936" name="Google Shape;936;p53"/>
          <p:cNvCxnSpPr/>
          <p:nvPr/>
        </p:nvCxnSpPr>
        <p:spPr>
          <a:xfrm>
            <a:off x="47870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5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Direction 2. Multi-Modal Assistant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942" name="Google Shape;94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575" y="1071025"/>
            <a:ext cx="7959513" cy="38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54"/>
          <p:cNvSpPr txBox="1"/>
          <p:nvPr/>
        </p:nvSpPr>
        <p:spPr>
          <a:xfrm>
            <a:off x="2256325" y="4862250"/>
            <a:ext cx="5592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Seungwhan Moon, et al., Situated and interactive multimodal conversations. COLING, 2020.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4" name="Google Shape;944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8400" y="3809125"/>
            <a:ext cx="2102075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3602" y="4121225"/>
            <a:ext cx="2652150" cy="36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8493" y="4437026"/>
            <a:ext cx="1376103" cy="368125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54"/>
          <p:cNvSpPr/>
          <p:nvPr/>
        </p:nvSpPr>
        <p:spPr>
          <a:xfrm>
            <a:off x="2937300" y="3809525"/>
            <a:ext cx="2809200" cy="9957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5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Direction 2. Multi-Modal Assistant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953" name="Google Shape;953;p55"/>
          <p:cNvSpPr txBox="1"/>
          <p:nvPr/>
        </p:nvSpPr>
        <p:spPr>
          <a:xfrm>
            <a:off x="2256325" y="4862250"/>
            <a:ext cx="5592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Seungwhan Moon, et al., Situated and interactive multimodal conversations. COLING, 2020.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4" name="Google Shape;95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1017800"/>
            <a:ext cx="2477227" cy="38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p55"/>
          <p:cNvSpPr/>
          <p:nvPr/>
        </p:nvSpPr>
        <p:spPr>
          <a:xfrm>
            <a:off x="4988725" y="2188400"/>
            <a:ext cx="3843600" cy="1018200"/>
          </a:xfrm>
          <a:prstGeom prst="wedgeRectCallout">
            <a:avLst>
              <a:gd fmla="val -71669" name="adj1"/>
              <a:gd fmla="val 42447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MultiModal model improves intent classification and slot filling.</a:t>
            </a:r>
            <a:endParaRPr sz="1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5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Direction</a:t>
            </a: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 3. Context-Aware Assistant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961" name="Google Shape;961;p56"/>
          <p:cNvSpPr/>
          <p:nvPr/>
        </p:nvSpPr>
        <p:spPr>
          <a:xfrm>
            <a:off x="1906900" y="1203375"/>
            <a:ext cx="4618800" cy="33306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Intelligent Assistant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cxnSp>
        <p:nvCxnSpPr>
          <p:cNvPr id="962" name="Google Shape;962;p56"/>
          <p:cNvCxnSpPr>
            <a:endCxn id="963" idx="0"/>
          </p:cNvCxnSpPr>
          <p:nvPr/>
        </p:nvCxnSpPr>
        <p:spPr>
          <a:xfrm>
            <a:off x="945725" y="2264127"/>
            <a:ext cx="300" cy="389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4" name="Google Shape;964;p56"/>
          <p:cNvCxnSpPr/>
          <p:nvPr/>
        </p:nvCxnSpPr>
        <p:spPr>
          <a:xfrm>
            <a:off x="932475" y="2262350"/>
            <a:ext cx="1262700" cy="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5" name="Google Shape;965;p56"/>
          <p:cNvCxnSpPr>
            <a:stCxn id="963" idx="2"/>
          </p:cNvCxnSpPr>
          <p:nvPr/>
        </p:nvCxnSpPr>
        <p:spPr>
          <a:xfrm>
            <a:off x="946025" y="3238527"/>
            <a:ext cx="3300" cy="42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966" name="Google Shape;966;p56"/>
          <p:cNvCxnSpPr/>
          <p:nvPr/>
        </p:nvCxnSpPr>
        <p:spPr>
          <a:xfrm flipH="1" rot="10800000">
            <a:off x="932475" y="3643999"/>
            <a:ext cx="12627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7" name="Google Shape;967;p56"/>
          <p:cNvSpPr/>
          <p:nvPr/>
        </p:nvSpPr>
        <p:spPr>
          <a:xfrm>
            <a:off x="2178225" y="1967750"/>
            <a:ext cx="1152600" cy="310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ASR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8" name="Google Shape;968;p56"/>
          <p:cNvSpPr/>
          <p:nvPr/>
        </p:nvSpPr>
        <p:spPr>
          <a:xfrm>
            <a:off x="2178225" y="3330875"/>
            <a:ext cx="1152600" cy="310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TTS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9" name="Google Shape;969;p56"/>
          <p:cNvSpPr/>
          <p:nvPr/>
        </p:nvSpPr>
        <p:spPr>
          <a:xfrm>
            <a:off x="3626023" y="1959275"/>
            <a:ext cx="1152600" cy="6078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Multi-modal &amp;</a:t>
            </a:r>
            <a:br>
              <a:rPr lang="en" sz="1100">
                <a:latin typeface="Roboto"/>
                <a:ea typeface="Roboto"/>
                <a:cs typeface="Roboto"/>
                <a:sym typeface="Roboto"/>
              </a:rPr>
            </a:br>
            <a:r>
              <a:rPr lang="en" sz="1100">
                <a:latin typeface="Roboto"/>
                <a:ea typeface="Roboto"/>
                <a:cs typeface="Roboto"/>
                <a:sym typeface="Roboto"/>
              </a:rPr>
              <a:t>Context-aware Understanding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0" name="Google Shape;970;p56"/>
          <p:cNvSpPr/>
          <p:nvPr/>
        </p:nvSpPr>
        <p:spPr>
          <a:xfrm>
            <a:off x="3626025" y="3330875"/>
            <a:ext cx="1152600" cy="310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NLG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1" name="Google Shape;971;p56"/>
          <p:cNvSpPr/>
          <p:nvPr/>
        </p:nvSpPr>
        <p:spPr>
          <a:xfrm>
            <a:off x="50738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State Tracker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2" name="Google Shape;972;p56"/>
          <p:cNvSpPr/>
          <p:nvPr/>
        </p:nvSpPr>
        <p:spPr>
          <a:xfrm>
            <a:off x="50738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Policy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73" name="Google Shape;973;p56"/>
          <p:cNvCxnSpPr/>
          <p:nvPr/>
        </p:nvCxnSpPr>
        <p:spPr>
          <a:xfrm>
            <a:off x="33392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4" name="Google Shape;974;p56"/>
          <p:cNvCxnSpPr/>
          <p:nvPr/>
        </p:nvCxnSpPr>
        <p:spPr>
          <a:xfrm>
            <a:off x="47870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5" name="Google Shape;975;p56"/>
          <p:cNvCxnSpPr/>
          <p:nvPr/>
        </p:nvCxnSpPr>
        <p:spPr>
          <a:xfrm>
            <a:off x="5678200" y="2567775"/>
            <a:ext cx="0" cy="76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976" name="Google Shape;976;p56"/>
          <p:cNvSpPr/>
          <p:nvPr/>
        </p:nvSpPr>
        <p:spPr>
          <a:xfrm>
            <a:off x="2178225" y="2272550"/>
            <a:ext cx="1152600" cy="310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CV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7" name="Google Shape;977;p56"/>
          <p:cNvSpPr/>
          <p:nvPr/>
        </p:nvSpPr>
        <p:spPr>
          <a:xfrm>
            <a:off x="2178225" y="2763648"/>
            <a:ext cx="1152600" cy="3897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Context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8" name="Google Shape;978;p56"/>
          <p:cNvSpPr/>
          <p:nvPr/>
        </p:nvSpPr>
        <p:spPr>
          <a:xfrm>
            <a:off x="2178225" y="3635675"/>
            <a:ext cx="1152600" cy="310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Others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9" name="Google Shape;979;p56"/>
          <p:cNvSpPr/>
          <p:nvPr/>
        </p:nvSpPr>
        <p:spPr>
          <a:xfrm>
            <a:off x="3626025" y="3635675"/>
            <a:ext cx="1152600" cy="310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Image Gen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0" name="Google Shape;980;p56"/>
          <p:cNvSpPr/>
          <p:nvPr/>
        </p:nvSpPr>
        <p:spPr>
          <a:xfrm>
            <a:off x="4979250" y="1678175"/>
            <a:ext cx="1357200" cy="2533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Roboto"/>
                <a:ea typeface="Roboto"/>
                <a:cs typeface="Roboto"/>
                <a:sym typeface="Roboto"/>
              </a:rPr>
              <a:t>Context-Aware</a:t>
            </a:r>
            <a:br>
              <a:rPr b="1" lang="en" sz="1000">
                <a:latin typeface="Roboto"/>
                <a:ea typeface="Roboto"/>
                <a:cs typeface="Roboto"/>
                <a:sym typeface="Roboto"/>
              </a:rPr>
            </a:br>
            <a:r>
              <a:rPr b="1" lang="en" sz="1000">
                <a:latin typeface="Roboto"/>
                <a:ea typeface="Roboto"/>
                <a:cs typeface="Roboto"/>
                <a:sym typeface="Roboto"/>
              </a:rPr>
              <a:t>Planning</a:t>
            </a:r>
            <a:endParaRPr b="1"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cxnSp>
        <p:nvCxnSpPr>
          <p:cNvPr id="981" name="Google Shape;981;p56"/>
          <p:cNvCxnSpPr/>
          <p:nvPr/>
        </p:nvCxnSpPr>
        <p:spPr>
          <a:xfrm>
            <a:off x="3339150" y="2965325"/>
            <a:ext cx="1644000" cy="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82" name="Google Shape;98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1" y="2591349"/>
            <a:ext cx="645475" cy="6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983" name="Google Shape;983;p56"/>
          <p:cNvSpPr/>
          <p:nvPr/>
        </p:nvSpPr>
        <p:spPr>
          <a:xfrm>
            <a:off x="2007450" y="1678175"/>
            <a:ext cx="2882700" cy="1558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Understanding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56"/>
          <p:cNvSpPr/>
          <p:nvPr/>
        </p:nvSpPr>
        <p:spPr>
          <a:xfrm>
            <a:off x="2007450" y="3278450"/>
            <a:ext cx="2882700" cy="933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Responding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85" name="Google Shape;985;p56"/>
          <p:cNvCxnSpPr/>
          <p:nvPr/>
        </p:nvCxnSpPr>
        <p:spPr>
          <a:xfrm flipH="1" rot="10800000">
            <a:off x="3457872" y="2254250"/>
            <a:ext cx="8100" cy="7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86" name="Google Shape;986;p56"/>
          <p:cNvSpPr txBox="1"/>
          <p:nvPr/>
        </p:nvSpPr>
        <p:spPr>
          <a:xfrm>
            <a:off x="3603250" y="4168676"/>
            <a:ext cx="144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Contextual AI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87" name="Google Shape;987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0299" y="302010"/>
            <a:ext cx="1976849" cy="1050815"/>
          </a:xfrm>
          <a:prstGeom prst="rect">
            <a:avLst/>
          </a:prstGeom>
          <a:noFill/>
          <a:ln>
            <a:noFill/>
          </a:ln>
        </p:spPr>
      </p:pic>
      <p:sp>
        <p:nvSpPr>
          <p:cNvPr id="988" name="Google Shape;988;p56"/>
          <p:cNvSpPr txBox="1"/>
          <p:nvPr/>
        </p:nvSpPr>
        <p:spPr>
          <a:xfrm>
            <a:off x="7118673" y="2555118"/>
            <a:ext cx="92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Devices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89" name="Google Shape;989;p56"/>
          <p:cNvCxnSpPr>
            <a:endCxn id="988" idx="1"/>
          </p:cNvCxnSpPr>
          <p:nvPr/>
        </p:nvCxnSpPr>
        <p:spPr>
          <a:xfrm>
            <a:off x="6525573" y="2754318"/>
            <a:ext cx="5931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0" name="Google Shape;990;p56"/>
          <p:cNvCxnSpPr>
            <a:endCxn id="991" idx="1"/>
          </p:cNvCxnSpPr>
          <p:nvPr/>
        </p:nvCxnSpPr>
        <p:spPr>
          <a:xfrm>
            <a:off x="6534050" y="19165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991" name="Google Shape;991;p56"/>
          <p:cNvSpPr txBox="1"/>
          <p:nvPr/>
        </p:nvSpPr>
        <p:spPr>
          <a:xfrm>
            <a:off x="7118750" y="1717378"/>
            <a:ext cx="81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2" name="Google Shape;992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1698" y="3254675"/>
            <a:ext cx="645475" cy="6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3" name="Google Shape;993;p56"/>
          <p:cNvSpPr txBox="1"/>
          <p:nvPr/>
        </p:nvSpPr>
        <p:spPr>
          <a:xfrm>
            <a:off x="7118751" y="3393775"/>
            <a:ext cx="90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KG/Web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94" name="Google Shape;994;p56"/>
          <p:cNvCxnSpPr/>
          <p:nvPr/>
        </p:nvCxnSpPr>
        <p:spPr>
          <a:xfrm>
            <a:off x="6525575" y="35929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995" name="Google Shape;995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55200" y="1551302"/>
            <a:ext cx="685200" cy="72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71700" y="2427279"/>
            <a:ext cx="685200" cy="6600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7" name="Google Shape;997;p56"/>
          <p:cNvCxnSpPr/>
          <p:nvPr/>
        </p:nvCxnSpPr>
        <p:spPr>
          <a:xfrm>
            <a:off x="33392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998" name="Google Shape;998;p56"/>
          <p:cNvCxnSpPr/>
          <p:nvPr/>
        </p:nvCxnSpPr>
        <p:spPr>
          <a:xfrm>
            <a:off x="47870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5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Direction 3. Context-Aware Assistant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1004" name="Google Shape;100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0299" y="302010"/>
            <a:ext cx="1976849" cy="1050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57"/>
          <p:cNvSpPr txBox="1"/>
          <p:nvPr/>
        </p:nvSpPr>
        <p:spPr>
          <a:xfrm>
            <a:off x="729450" y="1043500"/>
            <a:ext cx="8038500" cy="3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Lato"/>
              <a:buChar char="●"/>
            </a:pPr>
            <a:r>
              <a:rPr lang="en" sz="2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Context-aware assistants</a:t>
            </a:r>
            <a:br>
              <a:rPr lang="en" sz="2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2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- examine your surroundings, and </a:t>
            </a:r>
            <a:br>
              <a:rPr lang="en" sz="2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2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- use this context to personalize a product experience. </a:t>
            </a:r>
            <a:endParaRPr sz="24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5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Direction 3. Context-Aware Assistant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1011" name="Google Shape;101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0299" y="302010"/>
            <a:ext cx="1976849" cy="1050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58"/>
          <p:cNvSpPr txBox="1"/>
          <p:nvPr/>
        </p:nvSpPr>
        <p:spPr>
          <a:xfrm>
            <a:off x="729450" y="1043500"/>
            <a:ext cx="8038500" cy="3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Lato"/>
              <a:buChar char="●"/>
            </a:pPr>
            <a:r>
              <a:rPr lang="en" sz="2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Context-aware assistants</a:t>
            </a:r>
            <a:br>
              <a:rPr lang="en" sz="2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2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- examine your surroundings, and </a:t>
            </a:r>
            <a:br>
              <a:rPr lang="en" sz="2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2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- use this context to personalize services</a:t>
            </a:r>
            <a:endParaRPr sz="24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3" name="Google Shape;1013;p58"/>
          <p:cNvSpPr/>
          <p:nvPr/>
        </p:nvSpPr>
        <p:spPr>
          <a:xfrm>
            <a:off x="1009375" y="2510600"/>
            <a:ext cx="3221400" cy="13203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Context</a:t>
            </a:r>
            <a:br>
              <a:rPr lang="en" sz="3600"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(Time, Location, Scene, Activity, Event, etc.)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58"/>
          <p:cNvSpPr/>
          <p:nvPr/>
        </p:nvSpPr>
        <p:spPr>
          <a:xfrm>
            <a:off x="1192725" y="1569325"/>
            <a:ext cx="3950700" cy="387000"/>
          </a:xfrm>
          <a:prstGeom prst="rect">
            <a:avLst/>
          </a:prstGeom>
          <a:noFill/>
          <a:ln cap="flat" cmpd="sng" w="381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p58"/>
          <p:cNvSpPr txBox="1"/>
          <p:nvPr/>
        </p:nvSpPr>
        <p:spPr>
          <a:xfrm>
            <a:off x="1392950" y="3865800"/>
            <a:ext cx="2553000" cy="12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629A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When is it?</a:t>
            </a:r>
            <a:endParaRPr sz="1200">
              <a:solidFill>
                <a:srgbClr val="00629A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00629A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629A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Where are you?</a:t>
            </a:r>
            <a:endParaRPr sz="1200">
              <a:solidFill>
                <a:srgbClr val="00629A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00629A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629A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What are you doing?</a:t>
            </a:r>
            <a:endParaRPr sz="1200">
              <a:solidFill>
                <a:srgbClr val="00629A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00629A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629A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Whom are you together with?</a:t>
            </a:r>
            <a:endParaRPr sz="1200">
              <a:solidFill>
                <a:srgbClr val="00629A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00629A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What’s surrounding you?</a:t>
            </a:r>
            <a:endParaRPr sz="1200">
              <a:solidFill>
                <a:schemeClr val="lt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5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Direction 3. Context-Aware Assistant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1021" name="Google Shape;102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0299" y="302010"/>
            <a:ext cx="1976849" cy="1050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p59"/>
          <p:cNvSpPr txBox="1"/>
          <p:nvPr/>
        </p:nvSpPr>
        <p:spPr>
          <a:xfrm>
            <a:off x="729450" y="1043500"/>
            <a:ext cx="8038500" cy="3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Lato"/>
              <a:buChar char="●"/>
            </a:pPr>
            <a:r>
              <a:rPr lang="en" sz="2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Context-aware assistants</a:t>
            </a:r>
            <a:br>
              <a:rPr lang="en" sz="2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2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- examine your surroundings, and </a:t>
            </a:r>
            <a:br>
              <a:rPr lang="en" sz="2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2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- use this context to personalize services </a:t>
            </a:r>
            <a:endParaRPr sz="24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3" name="Google Shape;1023;p59"/>
          <p:cNvSpPr/>
          <p:nvPr/>
        </p:nvSpPr>
        <p:spPr>
          <a:xfrm>
            <a:off x="5023575" y="2510600"/>
            <a:ext cx="3221400" cy="13203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Agents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024" name="Google Shape;1024;p59"/>
          <p:cNvSpPr/>
          <p:nvPr/>
        </p:nvSpPr>
        <p:spPr>
          <a:xfrm>
            <a:off x="5333600" y="3028125"/>
            <a:ext cx="2608800" cy="3063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Improving reactive services</a:t>
            </a:r>
            <a:endParaRPr/>
          </a:p>
        </p:txBody>
      </p:sp>
      <p:sp>
        <p:nvSpPr>
          <p:cNvPr id="1025" name="Google Shape;1025;p59"/>
          <p:cNvSpPr/>
          <p:nvPr/>
        </p:nvSpPr>
        <p:spPr>
          <a:xfrm>
            <a:off x="5333600" y="3430248"/>
            <a:ext cx="2608800" cy="3063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Enabling proactive services</a:t>
            </a:r>
            <a:endParaRPr/>
          </a:p>
        </p:txBody>
      </p:sp>
      <p:sp>
        <p:nvSpPr>
          <p:cNvPr id="1026" name="Google Shape;1026;p59"/>
          <p:cNvSpPr/>
          <p:nvPr/>
        </p:nvSpPr>
        <p:spPr>
          <a:xfrm>
            <a:off x="4230775" y="2994175"/>
            <a:ext cx="775500" cy="401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8E7FA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p59"/>
          <p:cNvSpPr txBox="1"/>
          <p:nvPr/>
        </p:nvSpPr>
        <p:spPr>
          <a:xfrm>
            <a:off x="5355566" y="3942600"/>
            <a:ext cx="27603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629A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Context-aware ranking</a:t>
            </a:r>
            <a:endParaRPr sz="1200">
              <a:solidFill>
                <a:srgbClr val="00629A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00629A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629A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Contextual recommendation</a:t>
            </a:r>
            <a:endParaRPr sz="1200">
              <a:solidFill>
                <a:srgbClr val="00629A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00629A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629A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Contextual reminder</a:t>
            </a:r>
            <a:r>
              <a:rPr lang="en" sz="1200">
                <a:solidFill>
                  <a:srgbClr val="00629A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, </a:t>
            </a:r>
            <a:r>
              <a:rPr lang="en" sz="1200">
                <a:solidFill>
                  <a:srgbClr val="00629A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etc.</a:t>
            </a:r>
            <a:endParaRPr sz="1200">
              <a:solidFill>
                <a:srgbClr val="00629A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1028" name="Google Shape;1028;p59"/>
          <p:cNvSpPr/>
          <p:nvPr/>
        </p:nvSpPr>
        <p:spPr>
          <a:xfrm>
            <a:off x="1009375" y="2510600"/>
            <a:ext cx="3221400" cy="13203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F9F9F"/>
                </a:solidFill>
                <a:latin typeface="Calibri"/>
                <a:ea typeface="Calibri"/>
                <a:cs typeface="Calibri"/>
                <a:sym typeface="Calibri"/>
              </a:rPr>
              <a:t>Context</a:t>
            </a:r>
            <a:br>
              <a:rPr lang="en" sz="3600">
                <a:solidFill>
                  <a:srgbClr val="9F9F9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rgbClr val="9F9F9F"/>
                </a:solidFill>
                <a:latin typeface="Calibri"/>
                <a:ea typeface="Calibri"/>
                <a:cs typeface="Calibri"/>
                <a:sym typeface="Calibri"/>
              </a:rPr>
              <a:t>(Time, Location, Scene, Activity, Event, etc.) </a:t>
            </a:r>
            <a:endParaRPr sz="3600">
              <a:solidFill>
                <a:srgbClr val="9F9F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9" name="Google Shape;1029;p59"/>
          <p:cNvSpPr/>
          <p:nvPr/>
        </p:nvSpPr>
        <p:spPr>
          <a:xfrm>
            <a:off x="1192725" y="1984775"/>
            <a:ext cx="5537700" cy="401400"/>
          </a:xfrm>
          <a:prstGeom prst="rect">
            <a:avLst/>
          </a:prstGeom>
          <a:noFill/>
          <a:ln cap="flat" cmpd="sng" w="381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59"/>
          <p:cNvSpPr txBox="1"/>
          <p:nvPr/>
        </p:nvSpPr>
        <p:spPr>
          <a:xfrm>
            <a:off x="1392950" y="3865800"/>
            <a:ext cx="2553000" cy="12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C4C9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When is it?</a:t>
            </a:r>
            <a:endParaRPr sz="1200">
              <a:solidFill>
                <a:srgbClr val="A2C4C9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A2C4C9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C4C9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Where are you?</a:t>
            </a:r>
            <a:endParaRPr sz="1200">
              <a:solidFill>
                <a:srgbClr val="A2C4C9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A2C4C9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C4C9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What are you doing?</a:t>
            </a:r>
            <a:endParaRPr sz="1200">
              <a:solidFill>
                <a:srgbClr val="A2C4C9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A2C4C9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A2C4C9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Whom are you together with?</a:t>
            </a:r>
            <a:endParaRPr sz="1200">
              <a:solidFill>
                <a:srgbClr val="A2C4C9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00629A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0E0E3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What’s surrounding you?</a:t>
            </a:r>
            <a:endParaRPr sz="1200">
              <a:solidFill>
                <a:srgbClr val="D0E0E3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6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Direction 3. Context-Aware Assistant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1036" name="Google Shape;103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0299" y="302010"/>
            <a:ext cx="1976849" cy="1050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Google Shape;1037;p60"/>
          <p:cNvSpPr txBox="1"/>
          <p:nvPr/>
        </p:nvSpPr>
        <p:spPr>
          <a:xfrm>
            <a:off x="729450" y="1043500"/>
            <a:ext cx="8038500" cy="3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Lato"/>
              <a:buChar char="●"/>
            </a:pPr>
            <a:r>
              <a:rPr lang="en" sz="2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Context-aware assistants</a:t>
            </a:r>
            <a:br>
              <a:rPr lang="en" sz="2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2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- examine your surroundings, and </a:t>
            </a:r>
            <a:br>
              <a:rPr lang="en" sz="2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2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- use this context to personalize </a:t>
            </a:r>
            <a:r>
              <a:rPr lang="en" sz="2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services</a:t>
            </a:r>
            <a:r>
              <a:rPr lang="en" sz="2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4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8" name="Google Shape;1038;p60"/>
          <p:cNvSpPr/>
          <p:nvPr/>
        </p:nvSpPr>
        <p:spPr>
          <a:xfrm>
            <a:off x="1009375" y="2510600"/>
            <a:ext cx="3221400" cy="13203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Context</a:t>
            </a:r>
            <a:br>
              <a:rPr lang="en" sz="3600"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(Time, Location, Scene, Activity, Event, etc.)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60"/>
          <p:cNvSpPr/>
          <p:nvPr/>
        </p:nvSpPr>
        <p:spPr>
          <a:xfrm>
            <a:off x="5023575" y="2510600"/>
            <a:ext cx="3221400" cy="13203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Agents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040" name="Google Shape;1040;p60"/>
          <p:cNvSpPr/>
          <p:nvPr/>
        </p:nvSpPr>
        <p:spPr>
          <a:xfrm>
            <a:off x="5333600" y="3028125"/>
            <a:ext cx="2608800" cy="3063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Improving reactive services</a:t>
            </a:r>
            <a:endParaRPr/>
          </a:p>
        </p:txBody>
      </p:sp>
      <p:sp>
        <p:nvSpPr>
          <p:cNvPr id="1041" name="Google Shape;1041;p60"/>
          <p:cNvSpPr/>
          <p:nvPr/>
        </p:nvSpPr>
        <p:spPr>
          <a:xfrm>
            <a:off x="5333600" y="3430248"/>
            <a:ext cx="2608800" cy="3063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Enabling proactive services</a:t>
            </a:r>
            <a:endParaRPr/>
          </a:p>
        </p:txBody>
      </p:sp>
      <p:sp>
        <p:nvSpPr>
          <p:cNvPr id="1042" name="Google Shape;1042;p60"/>
          <p:cNvSpPr/>
          <p:nvPr/>
        </p:nvSpPr>
        <p:spPr>
          <a:xfrm>
            <a:off x="4230775" y="2994175"/>
            <a:ext cx="775500" cy="401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8E7FA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60"/>
          <p:cNvSpPr txBox="1"/>
          <p:nvPr/>
        </p:nvSpPr>
        <p:spPr>
          <a:xfrm>
            <a:off x="5355566" y="3942600"/>
            <a:ext cx="27603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629A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Context-aware ranking</a:t>
            </a:r>
            <a:endParaRPr sz="1200">
              <a:solidFill>
                <a:srgbClr val="00629A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00629A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629A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Contextual recommendation</a:t>
            </a:r>
            <a:endParaRPr sz="1200">
              <a:solidFill>
                <a:srgbClr val="00629A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00629A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629A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Contextual reminder, etc.</a:t>
            </a:r>
            <a:endParaRPr sz="1200">
              <a:solidFill>
                <a:srgbClr val="00629A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629A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1044" name="Google Shape;1044;p60"/>
          <p:cNvSpPr txBox="1"/>
          <p:nvPr/>
        </p:nvSpPr>
        <p:spPr>
          <a:xfrm>
            <a:off x="1392950" y="3865800"/>
            <a:ext cx="2553000" cy="12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629A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When is it?</a:t>
            </a:r>
            <a:endParaRPr sz="1200">
              <a:solidFill>
                <a:srgbClr val="00629A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00629A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629A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Where are you?</a:t>
            </a:r>
            <a:endParaRPr sz="1200">
              <a:solidFill>
                <a:srgbClr val="00629A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00629A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629A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What are you doing?</a:t>
            </a:r>
            <a:endParaRPr sz="1200">
              <a:solidFill>
                <a:srgbClr val="00629A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00629A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629A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Whom are you together with?</a:t>
            </a:r>
            <a:endParaRPr sz="1200">
              <a:solidFill>
                <a:srgbClr val="00629A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00629A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What’s surrounding you?</a:t>
            </a:r>
            <a:endParaRPr sz="1200">
              <a:solidFill>
                <a:schemeClr val="lt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6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Direction 3. Context-Aware Assistant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1050" name="Google Shape;105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876" y="1140451"/>
            <a:ext cx="6834347" cy="34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1" name="Google Shape;1051;p61"/>
          <p:cNvSpPr txBox="1"/>
          <p:nvPr/>
        </p:nvSpPr>
        <p:spPr>
          <a:xfrm>
            <a:off x="1102000" y="2393051"/>
            <a:ext cx="1945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(1980-2000)</a:t>
            </a: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r>
              <a:rPr lang="en" sz="1800">
                <a:latin typeface="Lato"/>
                <a:ea typeface="Lato"/>
                <a:cs typeface="Lato"/>
                <a:sym typeface="Lato"/>
              </a:rPr>
              <a:t>Handcrafted</a:t>
            </a: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r>
              <a:rPr lang="en" sz="1800">
                <a:latin typeface="Lato"/>
                <a:ea typeface="Lato"/>
                <a:cs typeface="Lato"/>
                <a:sym typeface="Lato"/>
              </a:rPr>
              <a:t>Knowledge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2" name="Google Shape;1052;p61"/>
          <p:cNvSpPr txBox="1"/>
          <p:nvPr/>
        </p:nvSpPr>
        <p:spPr>
          <a:xfrm>
            <a:off x="2854600" y="1173851"/>
            <a:ext cx="1945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(2000-2020)</a:t>
            </a: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r>
              <a:rPr lang="en" sz="1800">
                <a:latin typeface="Lato"/>
                <a:ea typeface="Lato"/>
                <a:cs typeface="Lato"/>
                <a:sym typeface="Lato"/>
              </a:rPr>
              <a:t>Statistical</a:t>
            </a: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r>
              <a:rPr lang="en" sz="1800">
                <a:latin typeface="Lato"/>
                <a:ea typeface="Lato"/>
                <a:cs typeface="Lato"/>
                <a:sym typeface="Lato"/>
              </a:rPr>
              <a:t>Learning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3" name="Google Shape;1053;p61"/>
          <p:cNvSpPr txBox="1"/>
          <p:nvPr/>
        </p:nvSpPr>
        <p:spPr>
          <a:xfrm>
            <a:off x="5140600" y="869051"/>
            <a:ext cx="1945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(2020-)</a:t>
            </a: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r>
              <a:rPr lang="en" sz="1800">
                <a:latin typeface="Lato"/>
                <a:ea typeface="Lato"/>
                <a:cs typeface="Lato"/>
                <a:sym typeface="Lato"/>
              </a:rPr>
              <a:t>Contextual Adaptation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4" name="Google Shape;1054;p61"/>
          <p:cNvSpPr txBox="1"/>
          <p:nvPr/>
        </p:nvSpPr>
        <p:spPr>
          <a:xfrm>
            <a:off x="2097050" y="4585951"/>
            <a:ext cx="550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Reference: </a:t>
            </a:r>
            <a:r>
              <a:rPr lang="en" u="sng">
                <a:solidFill>
                  <a:srgbClr val="1C3678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DARPA Perspective on Artificial Intelligence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5" name="Google Shape;1055;p61"/>
          <p:cNvSpPr/>
          <p:nvPr/>
        </p:nvSpPr>
        <p:spPr>
          <a:xfrm>
            <a:off x="7234250" y="923525"/>
            <a:ext cx="1013400" cy="6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311700" y="1229875"/>
            <a:ext cx="8520600" cy="4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Provide</a:t>
            </a:r>
            <a:r>
              <a:rPr lang="en" sz="2000"/>
              <a:t> information</a:t>
            </a:r>
            <a:endParaRPr sz="2000"/>
          </a:p>
        </p:txBody>
      </p:sp>
      <p:sp>
        <p:nvSpPr>
          <p:cNvPr id="118" name="Google Shape;118;p17"/>
          <p:cNvSpPr/>
          <p:nvPr/>
        </p:nvSpPr>
        <p:spPr>
          <a:xfrm>
            <a:off x="4164675" y="1555350"/>
            <a:ext cx="4667700" cy="607800"/>
          </a:xfrm>
          <a:prstGeom prst="wedgeRoundRectCallout">
            <a:avLst>
              <a:gd fmla="val 50741" name="adj1"/>
              <a:gd fmla="val -136897" name="adj2"/>
              <a:gd fmla="val 0" name="adj3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“Hey, Google, when does summer start?”</a:t>
            </a:r>
            <a:endParaRPr sz="1800"/>
          </a:p>
        </p:txBody>
      </p:sp>
      <p:sp>
        <p:nvSpPr>
          <p:cNvPr id="119" name="Google Shape;119;p17"/>
          <p:cNvSpPr/>
          <p:nvPr/>
        </p:nvSpPr>
        <p:spPr>
          <a:xfrm>
            <a:off x="4164700" y="3151350"/>
            <a:ext cx="4667700" cy="535200"/>
          </a:xfrm>
          <a:prstGeom prst="wedgeRoundRectCallout">
            <a:avLst>
              <a:gd fmla="val -71169" name="adj1"/>
              <a:gd fmla="val -98771" name="adj2"/>
              <a:gd fmla="val 0" name="adj3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“Summer began on Tuesday, June 21”</a:t>
            </a:r>
            <a:endParaRPr sz="1800"/>
          </a:p>
        </p:txBody>
      </p:sp>
      <p:sp>
        <p:nvSpPr>
          <p:cNvPr id="120" name="Google Shape;120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What is A </a:t>
            </a: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Virtual</a:t>
            </a: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 Intelligent Assistant?</a:t>
            </a:r>
            <a:endParaRPr b="1" sz="2800">
              <a:solidFill>
                <a:srgbClr val="4A86E8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914175"/>
            <a:ext cx="1552575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6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Direction 4. </a:t>
            </a: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Assistant Recom.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061" name="Google Shape;1061;p62"/>
          <p:cNvSpPr/>
          <p:nvPr/>
        </p:nvSpPr>
        <p:spPr>
          <a:xfrm>
            <a:off x="1906900" y="1203375"/>
            <a:ext cx="4618800" cy="33306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Intelligent Assistant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cxnSp>
        <p:nvCxnSpPr>
          <p:cNvPr id="1062" name="Google Shape;1062;p62"/>
          <p:cNvCxnSpPr>
            <a:endCxn id="1063" idx="0"/>
          </p:cNvCxnSpPr>
          <p:nvPr/>
        </p:nvCxnSpPr>
        <p:spPr>
          <a:xfrm>
            <a:off x="945725" y="2264127"/>
            <a:ext cx="300" cy="389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4" name="Google Shape;1064;p62"/>
          <p:cNvCxnSpPr/>
          <p:nvPr/>
        </p:nvCxnSpPr>
        <p:spPr>
          <a:xfrm>
            <a:off x="932475" y="2262350"/>
            <a:ext cx="1262700" cy="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5" name="Google Shape;1065;p62"/>
          <p:cNvCxnSpPr>
            <a:stCxn id="1063" idx="2"/>
          </p:cNvCxnSpPr>
          <p:nvPr/>
        </p:nvCxnSpPr>
        <p:spPr>
          <a:xfrm>
            <a:off x="946025" y="3238527"/>
            <a:ext cx="3300" cy="42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066" name="Google Shape;1066;p62"/>
          <p:cNvCxnSpPr/>
          <p:nvPr/>
        </p:nvCxnSpPr>
        <p:spPr>
          <a:xfrm flipH="1" rot="10800000">
            <a:off x="932475" y="3643999"/>
            <a:ext cx="12627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7" name="Google Shape;1067;p62"/>
          <p:cNvSpPr/>
          <p:nvPr/>
        </p:nvSpPr>
        <p:spPr>
          <a:xfrm>
            <a:off x="2178225" y="1967750"/>
            <a:ext cx="1152600" cy="310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ASR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8" name="Google Shape;1068;p62"/>
          <p:cNvSpPr/>
          <p:nvPr/>
        </p:nvSpPr>
        <p:spPr>
          <a:xfrm>
            <a:off x="2178225" y="3330875"/>
            <a:ext cx="1152600" cy="310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TTS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9" name="Google Shape;1069;p62"/>
          <p:cNvSpPr/>
          <p:nvPr/>
        </p:nvSpPr>
        <p:spPr>
          <a:xfrm>
            <a:off x="36260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Multi-modal &amp;</a:t>
            </a:r>
            <a:br>
              <a:rPr lang="en" sz="1100">
                <a:latin typeface="Roboto"/>
                <a:ea typeface="Roboto"/>
                <a:cs typeface="Roboto"/>
                <a:sym typeface="Roboto"/>
              </a:rPr>
            </a:br>
            <a:r>
              <a:rPr lang="en" sz="1100">
                <a:latin typeface="Roboto"/>
                <a:ea typeface="Roboto"/>
                <a:cs typeface="Roboto"/>
                <a:sym typeface="Roboto"/>
              </a:rPr>
              <a:t>Context-aware Understanding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0" name="Google Shape;1070;p62"/>
          <p:cNvSpPr/>
          <p:nvPr/>
        </p:nvSpPr>
        <p:spPr>
          <a:xfrm>
            <a:off x="3626025" y="3330875"/>
            <a:ext cx="1152600" cy="310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NLG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1" name="Google Shape;1071;p62"/>
          <p:cNvSpPr/>
          <p:nvPr/>
        </p:nvSpPr>
        <p:spPr>
          <a:xfrm>
            <a:off x="50738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State Tracker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2" name="Google Shape;1072;p62"/>
          <p:cNvSpPr/>
          <p:nvPr/>
        </p:nvSpPr>
        <p:spPr>
          <a:xfrm>
            <a:off x="50738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Policy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73" name="Google Shape;1073;p62"/>
          <p:cNvCxnSpPr/>
          <p:nvPr/>
        </p:nvCxnSpPr>
        <p:spPr>
          <a:xfrm>
            <a:off x="33392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4" name="Google Shape;1074;p62"/>
          <p:cNvCxnSpPr/>
          <p:nvPr/>
        </p:nvCxnSpPr>
        <p:spPr>
          <a:xfrm>
            <a:off x="47870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5" name="Google Shape;1075;p62"/>
          <p:cNvCxnSpPr/>
          <p:nvPr/>
        </p:nvCxnSpPr>
        <p:spPr>
          <a:xfrm>
            <a:off x="5678200" y="2567775"/>
            <a:ext cx="0" cy="76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076" name="Google Shape;1076;p62"/>
          <p:cNvSpPr/>
          <p:nvPr/>
        </p:nvSpPr>
        <p:spPr>
          <a:xfrm>
            <a:off x="2178225" y="2272550"/>
            <a:ext cx="1152600" cy="310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CV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7" name="Google Shape;1077;p62"/>
          <p:cNvSpPr/>
          <p:nvPr/>
        </p:nvSpPr>
        <p:spPr>
          <a:xfrm>
            <a:off x="2178225" y="2763648"/>
            <a:ext cx="1152600" cy="3897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Context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8" name="Google Shape;1078;p62"/>
          <p:cNvSpPr/>
          <p:nvPr/>
        </p:nvSpPr>
        <p:spPr>
          <a:xfrm>
            <a:off x="2178225" y="3635675"/>
            <a:ext cx="1152600" cy="310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Others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9" name="Google Shape;1079;p62"/>
          <p:cNvSpPr/>
          <p:nvPr/>
        </p:nvSpPr>
        <p:spPr>
          <a:xfrm>
            <a:off x="3626025" y="3635675"/>
            <a:ext cx="1152600" cy="310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Image Gen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0" name="Google Shape;1080;p62"/>
          <p:cNvSpPr/>
          <p:nvPr/>
        </p:nvSpPr>
        <p:spPr>
          <a:xfrm>
            <a:off x="4979250" y="1678175"/>
            <a:ext cx="1357200" cy="2533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Roboto"/>
                <a:ea typeface="Roboto"/>
                <a:cs typeface="Roboto"/>
                <a:sym typeface="Roboto"/>
              </a:rPr>
              <a:t>Context-Aware</a:t>
            </a:r>
            <a:br>
              <a:rPr b="1" lang="en" sz="1000">
                <a:latin typeface="Roboto"/>
                <a:ea typeface="Roboto"/>
                <a:cs typeface="Roboto"/>
                <a:sym typeface="Roboto"/>
              </a:rPr>
            </a:br>
            <a:r>
              <a:rPr b="1" lang="en" sz="1000">
                <a:latin typeface="Roboto"/>
                <a:ea typeface="Roboto"/>
                <a:cs typeface="Roboto"/>
                <a:sym typeface="Roboto"/>
              </a:rPr>
              <a:t>Planning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081" name="Google Shape;1081;p62"/>
          <p:cNvSpPr/>
          <p:nvPr/>
        </p:nvSpPr>
        <p:spPr>
          <a:xfrm>
            <a:off x="3626025" y="2763648"/>
            <a:ext cx="1152600" cy="3897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Proactive 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latin typeface="Roboto"/>
                <a:ea typeface="Roboto"/>
                <a:cs typeface="Roboto"/>
                <a:sym typeface="Roboto"/>
              </a:rPr>
              <a:t>Trigger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82" name="Google Shape;1082;p62"/>
          <p:cNvCxnSpPr/>
          <p:nvPr/>
        </p:nvCxnSpPr>
        <p:spPr>
          <a:xfrm>
            <a:off x="3339250" y="2965449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3" name="Google Shape;1083;p62"/>
          <p:cNvCxnSpPr/>
          <p:nvPr/>
        </p:nvCxnSpPr>
        <p:spPr>
          <a:xfrm>
            <a:off x="4786950" y="2965323"/>
            <a:ext cx="196200" cy="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4" name="Google Shape;1084;p62"/>
          <p:cNvCxnSpPr/>
          <p:nvPr/>
        </p:nvCxnSpPr>
        <p:spPr>
          <a:xfrm flipH="1" rot="10800000">
            <a:off x="3457872" y="2254250"/>
            <a:ext cx="8100" cy="7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85" name="Google Shape;108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1" y="2591349"/>
            <a:ext cx="645475" cy="6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6" name="Google Shape;1086;p62"/>
          <p:cNvSpPr/>
          <p:nvPr/>
        </p:nvSpPr>
        <p:spPr>
          <a:xfrm>
            <a:off x="2007450" y="1678175"/>
            <a:ext cx="2882700" cy="1558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Understanding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62"/>
          <p:cNvSpPr/>
          <p:nvPr/>
        </p:nvSpPr>
        <p:spPr>
          <a:xfrm>
            <a:off x="2007450" y="3278450"/>
            <a:ext cx="2882700" cy="933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Responding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88" name="Google Shape;1088;p62"/>
          <p:cNvCxnSpPr/>
          <p:nvPr/>
        </p:nvCxnSpPr>
        <p:spPr>
          <a:xfrm>
            <a:off x="3457875" y="2665213"/>
            <a:ext cx="1525200" cy="1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89" name="Google Shape;1089;p62"/>
          <p:cNvSpPr txBox="1"/>
          <p:nvPr/>
        </p:nvSpPr>
        <p:spPr>
          <a:xfrm>
            <a:off x="2347575" y="4516475"/>
            <a:ext cx="364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Personalization, </a:t>
            </a: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Federated Learning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90" name="Google Shape;1090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4097" y="248775"/>
            <a:ext cx="1976849" cy="1095108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p62"/>
          <p:cNvSpPr txBox="1"/>
          <p:nvPr/>
        </p:nvSpPr>
        <p:spPr>
          <a:xfrm>
            <a:off x="7118673" y="2555118"/>
            <a:ext cx="92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Devices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92" name="Google Shape;1092;p62"/>
          <p:cNvCxnSpPr>
            <a:endCxn id="1091" idx="1"/>
          </p:cNvCxnSpPr>
          <p:nvPr/>
        </p:nvCxnSpPr>
        <p:spPr>
          <a:xfrm>
            <a:off x="6525573" y="2754318"/>
            <a:ext cx="5931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3" name="Google Shape;1093;p62"/>
          <p:cNvCxnSpPr>
            <a:endCxn id="1094" idx="1"/>
          </p:cNvCxnSpPr>
          <p:nvPr/>
        </p:nvCxnSpPr>
        <p:spPr>
          <a:xfrm>
            <a:off x="6534050" y="19165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094" name="Google Shape;1094;p62"/>
          <p:cNvSpPr txBox="1"/>
          <p:nvPr/>
        </p:nvSpPr>
        <p:spPr>
          <a:xfrm>
            <a:off x="7118750" y="1717378"/>
            <a:ext cx="81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95" name="Google Shape;1095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1698" y="3254675"/>
            <a:ext cx="645475" cy="6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62"/>
          <p:cNvSpPr txBox="1"/>
          <p:nvPr/>
        </p:nvSpPr>
        <p:spPr>
          <a:xfrm>
            <a:off x="7118751" y="3393775"/>
            <a:ext cx="90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KG/Web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97" name="Google Shape;1097;p62"/>
          <p:cNvCxnSpPr/>
          <p:nvPr/>
        </p:nvCxnSpPr>
        <p:spPr>
          <a:xfrm>
            <a:off x="6525575" y="35929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1098" name="Google Shape;1098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55200" y="1551302"/>
            <a:ext cx="685200" cy="72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71700" y="2427279"/>
            <a:ext cx="685200" cy="6600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0" name="Google Shape;1100;p62"/>
          <p:cNvCxnSpPr/>
          <p:nvPr/>
        </p:nvCxnSpPr>
        <p:spPr>
          <a:xfrm>
            <a:off x="33392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101" name="Google Shape;1101;p62"/>
          <p:cNvCxnSpPr/>
          <p:nvPr/>
        </p:nvCxnSpPr>
        <p:spPr>
          <a:xfrm>
            <a:off x="47870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6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Direction 4. Assistant Recommendation</a:t>
            </a:r>
            <a:endParaRPr sz="2800">
              <a:solidFill>
                <a:srgbClr val="000000"/>
              </a:solidFill>
            </a:endParaRPr>
          </a:p>
        </p:txBody>
      </p:sp>
      <p:cxnSp>
        <p:nvCxnSpPr>
          <p:cNvPr id="1107" name="Google Shape;1107;p63"/>
          <p:cNvCxnSpPr/>
          <p:nvPr/>
        </p:nvCxnSpPr>
        <p:spPr>
          <a:xfrm>
            <a:off x="1160200" y="1611750"/>
            <a:ext cx="6987600" cy="66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08" name="Google Shape;1108;p63"/>
          <p:cNvSpPr txBox="1"/>
          <p:nvPr/>
        </p:nvSpPr>
        <p:spPr>
          <a:xfrm>
            <a:off x="1023650" y="1812925"/>
            <a:ext cx="215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Reactive conversational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recommendation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09" name="Google Shape;110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9967" y="1352960"/>
            <a:ext cx="519775" cy="51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63"/>
          <p:cNvSpPr txBox="1"/>
          <p:nvPr/>
        </p:nvSpPr>
        <p:spPr>
          <a:xfrm>
            <a:off x="6129050" y="1846455"/>
            <a:ext cx="215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Pro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active service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recommendation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1" name="Google Shape;1111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3550" y="2153682"/>
            <a:ext cx="678850" cy="65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2" name="Google Shape;1112;p63"/>
          <p:cNvSpPr/>
          <p:nvPr/>
        </p:nvSpPr>
        <p:spPr>
          <a:xfrm>
            <a:off x="3373169" y="2132981"/>
            <a:ext cx="112500" cy="1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3" name="Google Shape;1113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6972" y="2030862"/>
            <a:ext cx="629750" cy="900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4" name="Google Shape;1114;p63"/>
          <p:cNvCxnSpPr>
            <a:stCxn id="1111" idx="0"/>
          </p:cNvCxnSpPr>
          <p:nvPr/>
        </p:nvCxnSpPr>
        <p:spPr>
          <a:xfrm flipH="1" rot="10800000">
            <a:off x="3152975" y="1770882"/>
            <a:ext cx="1199400" cy="3828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5" name="Google Shape;1115;p63"/>
          <p:cNvCxnSpPr>
            <a:stCxn id="1113" idx="0"/>
          </p:cNvCxnSpPr>
          <p:nvPr/>
        </p:nvCxnSpPr>
        <p:spPr>
          <a:xfrm rot="10800000">
            <a:off x="4727847" y="1777662"/>
            <a:ext cx="1314000" cy="2532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16" name="Google Shape;1116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28573" y="2190144"/>
            <a:ext cx="1002575" cy="1261456"/>
          </a:xfrm>
          <a:prstGeom prst="rect">
            <a:avLst/>
          </a:prstGeom>
          <a:noFill/>
          <a:ln>
            <a:noFill/>
          </a:ln>
        </p:spPr>
      </p:pic>
      <p:sp>
        <p:nvSpPr>
          <p:cNvPr id="1117" name="Google Shape;1117;p63"/>
          <p:cNvSpPr txBox="1"/>
          <p:nvPr/>
        </p:nvSpPr>
        <p:spPr>
          <a:xfrm>
            <a:off x="3398150" y="3397400"/>
            <a:ext cx="2286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Personal knowledge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latin typeface="Roboto"/>
                <a:ea typeface="Roboto"/>
                <a:cs typeface="Roboto"/>
                <a:sym typeface="Roboto"/>
              </a:rPr>
              <a:t>(preferences, routines, etc.)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8" name="Google Shape;1118;p63"/>
          <p:cNvSpPr/>
          <p:nvPr/>
        </p:nvSpPr>
        <p:spPr>
          <a:xfrm>
            <a:off x="937600" y="4064325"/>
            <a:ext cx="7563900" cy="643800"/>
          </a:xfrm>
          <a:prstGeom prst="roundRect">
            <a:avLst>
              <a:gd fmla="val 16667" name="adj"/>
            </a:avLst>
          </a:prstGeom>
          <a:solidFill>
            <a:srgbClr val="00FFFF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Challenges: Leveraging personal action log, preferences, routines, etc., to improve </a:t>
            </a:r>
            <a:r>
              <a:rPr lang="en" sz="18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context-aware </a:t>
            </a:r>
            <a:r>
              <a:rPr lang="en" sz="18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recommendation w/o </a:t>
            </a:r>
            <a:r>
              <a:rPr lang="en" sz="18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sacrificing privacy</a:t>
            </a:r>
            <a:r>
              <a:rPr lang="en" sz="18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8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6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4-1. Conversational Recommendation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124" name="Google Shape;1124;p64"/>
          <p:cNvSpPr txBox="1"/>
          <p:nvPr/>
        </p:nvSpPr>
        <p:spPr>
          <a:xfrm>
            <a:off x="884725" y="4862250"/>
            <a:ext cx="7573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Hu Xu, Seungwhan Moon, Honglei Liu, Bing LIu, Pararth Shah, Bing Liu, Philip S. Yu.  User memory reasoning for conversational recommendation. COLING 2020.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25" name="Google Shape;112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22600"/>
            <a:ext cx="4419600" cy="279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5875" y="1903000"/>
            <a:ext cx="4267199" cy="1754909"/>
          </a:xfrm>
          <a:prstGeom prst="rect">
            <a:avLst/>
          </a:prstGeom>
          <a:noFill/>
          <a:ln>
            <a:noFill/>
          </a:ln>
        </p:spPr>
      </p:pic>
      <p:sp>
        <p:nvSpPr>
          <p:cNvPr id="1127" name="Google Shape;1127;p64"/>
          <p:cNvSpPr/>
          <p:nvPr/>
        </p:nvSpPr>
        <p:spPr>
          <a:xfrm>
            <a:off x="4608100" y="2628275"/>
            <a:ext cx="4459800" cy="828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FF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128" name="Google Shape;1128;p64"/>
          <p:cNvSpPr/>
          <p:nvPr/>
        </p:nvSpPr>
        <p:spPr>
          <a:xfrm>
            <a:off x="4673500" y="3834275"/>
            <a:ext cx="2070000" cy="468000"/>
          </a:xfrm>
          <a:prstGeom prst="wedgeRoundRectCallout">
            <a:avLst>
              <a:gd fmla="val 51623" name="adj1"/>
              <a:gd fmla="val -128846" name="adj2"/>
              <a:gd fmla="val 0" name="adj3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Public KG</a:t>
            </a:r>
            <a:endParaRPr sz="1800"/>
          </a:p>
        </p:txBody>
      </p:sp>
      <p:sp>
        <p:nvSpPr>
          <p:cNvPr id="1129" name="Google Shape;1129;p64"/>
          <p:cNvSpPr/>
          <p:nvPr/>
        </p:nvSpPr>
        <p:spPr>
          <a:xfrm>
            <a:off x="4608100" y="1827275"/>
            <a:ext cx="3411000" cy="562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FF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130" name="Google Shape;1130;p64"/>
          <p:cNvSpPr/>
          <p:nvPr/>
        </p:nvSpPr>
        <p:spPr>
          <a:xfrm>
            <a:off x="6903075" y="1120475"/>
            <a:ext cx="2070000" cy="468000"/>
          </a:xfrm>
          <a:prstGeom prst="wedgeRoundRectCallout">
            <a:avLst>
              <a:gd fmla="val -48694" name="adj1"/>
              <a:gd fmla="val 102949" name="adj2"/>
              <a:gd fmla="val 0" name="adj3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Personal KG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6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4-1. Conversational Recommendation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136" name="Google Shape;1136;p65"/>
          <p:cNvSpPr txBox="1"/>
          <p:nvPr/>
        </p:nvSpPr>
        <p:spPr>
          <a:xfrm>
            <a:off x="884725" y="4862250"/>
            <a:ext cx="7573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Hu Xu, Seungwhan Moon, Honglei Liu, Bing LIu, Pararth Shah, Bing Liu, Philip S. Yu.  User memory reasoning for conversational recommendation. COLING 2020.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7" name="Google Shape;113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5875" y="1903000"/>
            <a:ext cx="4267199" cy="1754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98800"/>
            <a:ext cx="4419600" cy="2712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6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4-1. Conversational Recommendation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144" name="Google Shape;1144;p66"/>
          <p:cNvSpPr txBox="1"/>
          <p:nvPr/>
        </p:nvSpPr>
        <p:spPr>
          <a:xfrm>
            <a:off x="884725" y="4862250"/>
            <a:ext cx="7573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Hu Xu, Seungwhan Moon, Honglei Liu, Bing LIu, Pararth Shah, Bing Liu, Philip S. Yu.  User memory reasoning for conversational recommendation. COLING 2020.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45" name="Google Shape;114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50" y="1246400"/>
            <a:ext cx="9028549" cy="33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6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4-2. Federated Learning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1151" name="Google Shape;1151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31600"/>
            <a:ext cx="9144000" cy="33502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2" name="Google Shape;1152;p67"/>
          <p:cNvSpPr txBox="1"/>
          <p:nvPr/>
        </p:nvSpPr>
        <p:spPr>
          <a:xfrm>
            <a:off x="1341925" y="4862250"/>
            <a:ext cx="7261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Duc Bui, Kshitiz Malik, Jack Goetz, Honglei Liu, Seungwhan Moon, Anuj Kumar, Kang G. Shin. . Federated user representation learning. ArXiv, 2019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3" name="Google Shape;1153;p67"/>
          <p:cNvSpPr txBox="1"/>
          <p:nvPr/>
        </p:nvSpPr>
        <p:spPr>
          <a:xfrm>
            <a:off x="729450" y="1043500"/>
            <a:ext cx="8038500" cy="3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Lato"/>
              <a:buChar char="●"/>
            </a:pPr>
            <a:r>
              <a:rPr lang="en" sz="2400" strike="sng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Push data to model</a:t>
            </a:r>
            <a:r>
              <a:rPr lang="en" sz="2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→ </a:t>
            </a:r>
            <a:r>
              <a:rPr b="1" lang="en" sz="2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Push models to data</a:t>
            </a:r>
            <a:endParaRPr b="1" sz="24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6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Recap: </a:t>
            </a: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New Architecture &amp; Research Areas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159" name="Google Shape;1159;p68"/>
          <p:cNvSpPr/>
          <p:nvPr/>
        </p:nvSpPr>
        <p:spPr>
          <a:xfrm>
            <a:off x="1906900" y="1203375"/>
            <a:ext cx="4618800" cy="33306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Intelligent Assistant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cxnSp>
        <p:nvCxnSpPr>
          <p:cNvPr id="1160" name="Google Shape;1160;p68"/>
          <p:cNvCxnSpPr>
            <a:endCxn id="1161" idx="0"/>
          </p:cNvCxnSpPr>
          <p:nvPr/>
        </p:nvCxnSpPr>
        <p:spPr>
          <a:xfrm>
            <a:off x="945725" y="2264127"/>
            <a:ext cx="300" cy="389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2" name="Google Shape;1162;p68"/>
          <p:cNvCxnSpPr/>
          <p:nvPr/>
        </p:nvCxnSpPr>
        <p:spPr>
          <a:xfrm>
            <a:off x="932475" y="2262350"/>
            <a:ext cx="1262700" cy="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3" name="Google Shape;1163;p68"/>
          <p:cNvCxnSpPr>
            <a:stCxn id="1161" idx="2"/>
          </p:cNvCxnSpPr>
          <p:nvPr/>
        </p:nvCxnSpPr>
        <p:spPr>
          <a:xfrm>
            <a:off x="946025" y="3238527"/>
            <a:ext cx="3300" cy="42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164" name="Google Shape;1164;p68"/>
          <p:cNvCxnSpPr/>
          <p:nvPr/>
        </p:nvCxnSpPr>
        <p:spPr>
          <a:xfrm flipH="1" rot="10800000">
            <a:off x="932475" y="3643999"/>
            <a:ext cx="1262700" cy="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5" name="Google Shape;1165;p68"/>
          <p:cNvSpPr/>
          <p:nvPr/>
        </p:nvSpPr>
        <p:spPr>
          <a:xfrm>
            <a:off x="2178225" y="1967750"/>
            <a:ext cx="1152600" cy="310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ASR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6" name="Google Shape;1166;p68"/>
          <p:cNvSpPr/>
          <p:nvPr/>
        </p:nvSpPr>
        <p:spPr>
          <a:xfrm>
            <a:off x="2178225" y="3330875"/>
            <a:ext cx="1152600" cy="310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TTS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7" name="Google Shape;1167;p68"/>
          <p:cNvSpPr/>
          <p:nvPr/>
        </p:nvSpPr>
        <p:spPr>
          <a:xfrm>
            <a:off x="36260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Multi-modal &amp;</a:t>
            </a:r>
            <a:br>
              <a:rPr lang="en" sz="1100">
                <a:latin typeface="Roboto"/>
                <a:ea typeface="Roboto"/>
                <a:cs typeface="Roboto"/>
                <a:sym typeface="Roboto"/>
              </a:rPr>
            </a:br>
            <a:r>
              <a:rPr lang="en" sz="1100">
                <a:latin typeface="Roboto"/>
                <a:ea typeface="Roboto"/>
                <a:cs typeface="Roboto"/>
                <a:sym typeface="Roboto"/>
              </a:rPr>
              <a:t>Context-aware Understanding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8" name="Google Shape;1168;p68"/>
          <p:cNvSpPr/>
          <p:nvPr/>
        </p:nvSpPr>
        <p:spPr>
          <a:xfrm>
            <a:off x="3626025" y="3330875"/>
            <a:ext cx="1152600" cy="310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NLG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9" name="Google Shape;1169;p68"/>
          <p:cNvSpPr/>
          <p:nvPr/>
        </p:nvSpPr>
        <p:spPr>
          <a:xfrm>
            <a:off x="5073823" y="19592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State Tracker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0" name="Google Shape;1170;p68"/>
          <p:cNvSpPr/>
          <p:nvPr/>
        </p:nvSpPr>
        <p:spPr>
          <a:xfrm>
            <a:off x="5073823" y="3330875"/>
            <a:ext cx="1152600" cy="607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Dialog Policy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71" name="Google Shape;1171;p68"/>
          <p:cNvCxnSpPr/>
          <p:nvPr/>
        </p:nvCxnSpPr>
        <p:spPr>
          <a:xfrm>
            <a:off x="33392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2" name="Google Shape;1172;p68"/>
          <p:cNvCxnSpPr/>
          <p:nvPr/>
        </p:nvCxnSpPr>
        <p:spPr>
          <a:xfrm>
            <a:off x="4787050" y="22542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3" name="Google Shape;1173;p68"/>
          <p:cNvCxnSpPr/>
          <p:nvPr/>
        </p:nvCxnSpPr>
        <p:spPr>
          <a:xfrm>
            <a:off x="5678200" y="2567775"/>
            <a:ext cx="0" cy="76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174" name="Google Shape;1174;p68"/>
          <p:cNvSpPr/>
          <p:nvPr/>
        </p:nvSpPr>
        <p:spPr>
          <a:xfrm>
            <a:off x="2178225" y="2272550"/>
            <a:ext cx="1152600" cy="310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CV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5" name="Google Shape;1175;p68"/>
          <p:cNvSpPr/>
          <p:nvPr/>
        </p:nvSpPr>
        <p:spPr>
          <a:xfrm>
            <a:off x="2178225" y="2763648"/>
            <a:ext cx="1152600" cy="3897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Context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6" name="Google Shape;1176;p68"/>
          <p:cNvSpPr/>
          <p:nvPr/>
        </p:nvSpPr>
        <p:spPr>
          <a:xfrm>
            <a:off x="2178225" y="3635675"/>
            <a:ext cx="1152600" cy="310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Others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7" name="Google Shape;1177;p68"/>
          <p:cNvSpPr/>
          <p:nvPr/>
        </p:nvSpPr>
        <p:spPr>
          <a:xfrm>
            <a:off x="3626025" y="3635675"/>
            <a:ext cx="1152600" cy="3108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Image Gen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8" name="Google Shape;1178;p68"/>
          <p:cNvSpPr/>
          <p:nvPr/>
        </p:nvSpPr>
        <p:spPr>
          <a:xfrm>
            <a:off x="4979250" y="1678175"/>
            <a:ext cx="1357200" cy="2533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Roboto"/>
                <a:ea typeface="Roboto"/>
                <a:cs typeface="Roboto"/>
                <a:sym typeface="Roboto"/>
              </a:rPr>
              <a:t>Context-Aware</a:t>
            </a:r>
            <a:br>
              <a:rPr b="1" lang="en" sz="1000">
                <a:latin typeface="Roboto"/>
                <a:ea typeface="Roboto"/>
                <a:cs typeface="Roboto"/>
                <a:sym typeface="Roboto"/>
              </a:rPr>
            </a:br>
            <a:r>
              <a:rPr b="1" lang="en" sz="1000">
                <a:latin typeface="Roboto"/>
                <a:ea typeface="Roboto"/>
                <a:cs typeface="Roboto"/>
                <a:sym typeface="Roboto"/>
              </a:rPr>
              <a:t>Planning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179" name="Google Shape;1179;p68"/>
          <p:cNvSpPr/>
          <p:nvPr/>
        </p:nvSpPr>
        <p:spPr>
          <a:xfrm>
            <a:off x="3626025" y="2763648"/>
            <a:ext cx="1152600" cy="3897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Proactive 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latin typeface="Roboto"/>
                <a:ea typeface="Roboto"/>
                <a:cs typeface="Roboto"/>
                <a:sym typeface="Roboto"/>
              </a:rPr>
              <a:t>Trigger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80" name="Google Shape;1180;p68"/>
          <p:cNvCxnSpPr/>
          <p:nvPr/>
        </p:nvCxnSpPr>
        <p:spPr>
          <a:xfrm>
            <a:off x="3339250" y="2965449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1" name="Google Shape;1181;p68"/>
          <p:cNvCxnSpPr/>
          <p:nvPr/>
        </p:nvCxnSpPr>
        <p:spPr>
          <a:xfrm>
            <a:off x="4786950" y="2965323"/>
            <a:ext cx="196200" cy="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2" name="Google Shape;1182;p68"/>
          <p:cNvCxnSpPr/>
          <p:nvPr/>
        </p:nvCxnSpPr>
        <p:spPr>
          <a:xfrm flipH="1" rot="10800000">
            <a:off x="3457872" y="2254250"/>
            <a:ext cx="8100" cy="7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83" name="Google Shape;1183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1" y="2591349"/>
            <a:ext cx="645475" cy="6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4" name="Google Shape;1184;p68"/>
          <p:cNvSpPr/>
          <p:nvPr/>
        </p:nvSpPr>
        <p:spPr>
          <a:xfrm>
            <a:off x="2007450" y="1678175"/>
            <a:ext cx="2882700" cy="1558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Understanding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5" name="Google Shape;1185;p68"/>
          <p:cNvSpPr/>
          <p:nvPr/>
        </p:nvSpPr>
        <p:spPr>
          <a:xfrm>
            <a:off x="2007450" y="3278450"/>
            <a:ext cx="2882700" cy="933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Responding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86" name="Google Shape;1186;p68"/>
          <p:cNvCxnSpPr/>
          <p:nvPr/>
        </p:nvCxnSpPr>
        <p:spPr>
          <a:xfrm>
            <a:off x="3457875" y="2665213"/>
            <a:ext cx="1525200" cy="12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87" name="Google Shape;1187;p68"/>
          <p:cNvSpPr txBox="1"/>
          <p:nvPr/>
        </p:nvSpPr>
        <p:spPr>
          <a:xfrm>
            <a:off x="2301076" y="4059275"/>
            <a:ext cx="97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Computer 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Vision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8" name="Google Shape;1188;p68"/>
          <p:cNvSpPr txBox="1"/>
          <p:nvPr/>
        </p:nvSpPr>
        <p:spPr>
          <a:xfrm>
            <a:off x="3825075" y="4059275"/>
            <a:ext cx="239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Multi-modal Conversation</a:t>
            </a: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Contextual AI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9" name="Google Shape;1189;p68"/>
          <p:cNvSpPr txBox="1"/>
          <p:nvPr/>
        </p:nvSpPr>
        <p:spPr>
          <a:xfrm>
            <a:off x="1591675" y="4516475"/>
            <a:ext cx="52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On-device Learning, Personalization, Federated Learning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0" name="Google Shape;1190;p68"/>
          <p:cNvSpPr txBox="1"/>
          <p:nvPr/>
        </p:nvSpPr>
        <p:spPr>
          <a:xfrm>
            <a:off x="7118673" y="2555118"/>
            <a:ext cx="92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Devices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91" name="Google Shape;1191;p68"/>
          <p:cNvCxnSpPr>
            <a:endCxn id="1190" idx="1"/>
          </p:cNvCxnSpPr>
          <p:nvPr/>
        </p:nvCxnSpPr>
        <p:spPr>
          <a:xfrm>
            <a:off x="6525573" y="2754318"/>
            <a:ext cx="5931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2" name="Google Shape;1192;p68"/>
          <p:cNvCxnSpPr>
            <a:endCxn id="1193" idx="1"/>
          </p:cNvCxnSpPr>
          <p:nvPr/>
        </p:nvCxnSpPr>
        <p:spPr>
          <a:xfrm>
            <a:off x="6534050" y="19165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193" name="Google Shape;1193;p68"/>
          <p:cNvSpPr txBox="1"/>
          <p:nvPr/>
        </p:nvSpPr>
        <p:spPr>
          <a:xfrm>
            <a:off x="7118750" y="1717378"/>
            <a:ext cx="81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94" name="Google Shape;1194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1698" y="3254675"/>
            <a:ext cx="645475" cy="64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p68"/>
          <p:cNvSpPr txBox="1"/>
          <p:nvPr/>
        </p:nvSpPr>
        <p:spPr>
          <a:xfrm>
            <a:off x="7118751" y="3393775"/>
            <a:ext cx="90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KG/Web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96" name="Google Shape;1196;p68"/>
          <p:cNvCxnSpPr/>
          <p:nvPr/>
        </p:nvCxnSpPr>
        <p:spPr>
          <a:xfrm>
            <a:off x="6525575" y="3592978"/>
            <a:ext cx="584700" cy="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1197" name="Google Shape;1197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5200" y="1551302"/>
            <a:ext cx="685200" cy="72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1700" y="2427279"/>
            <a:ext cx="685200" cy="6600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9" name="Google Shape;1199;p68"/>
          <p:cNvCxnSpPr/>
          <p:nvPr/>
        </p:nvCxnSpPr>
        <p:spPr>
          <a:xfrm>
            <a:off x="33392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200" name="Google Shape;1200;p68"/>
          <p:cNvCxnSpPr/>
          <p:nvPr/>
        </p:nvCxnSpPr>
        <p:spPr>
          <a:xfrm>
            <a:off x="4787050" y="3625825"/>
            <a:ext cx="296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6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Research Problems for KGs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206" name="Google Shape;1206;p69"/>
          <p:cNvSpPr txBox="1"/>
          <p:nvPr>
            <p:ph idx="1" type="body"/>
          </p:nvPr>
        </p:nvSpPr>
        <p:spPr>
          <a:xfrm>
            <a:off x="540300" y="1255875"/>
            <a:ext cx="8094300" cy="31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to leverage KGs for on-device ML?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to link visual input to KG entities for multi-modal conversations?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to leverage KGs to best understand contexts?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to leverage public and personal KGs to 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improve context-aware recommendation w/o sacrificing privacy?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7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Take-Aways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212" name="Google Shape;1212;p70"/>
          <p:cNvSpPr txBox="1"/>
          <p:nvPr>
            <p:ph idx="1" type="body"/>
          </p:nvPr>
        </p:nvSpPr>
        <p:spPr>
          <a:xfrm>
            <a:off x="540300" y="1077475"/>
            <a:ext cx="8094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intelligent assistant should be an agent that </a:t>
            </a:r>
            <a:r>
              <a:rPr i="1"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knows you and the world</a:t>
            </a: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can </a:t>
            </a:r>
            <a:r>
              <a:rPr i="1"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receive your requests</a:t>
            </a: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i="1"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predict your needs</a:t>
            </a: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and provide you </a:t>
            </a:r>
            <a:r>
              <a:rPr i="1"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right services at the right time</a:t>
            </a: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with your permission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i</a:t>
            </a: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ntelligent assistant is essentially a </a:t>
            </a:r>
            <a:r>
              <a:rPr b="1"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conversation system</a:t>
            </a: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task-driven or information-driven</a:t>
            </a:r>
            <a:endParaRPr i="1"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Next-generation </a:t>
            </a: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AR/VR assistants require new research on </a:t>
            </a:r>
            <a:r>
              <a:rPr b="1"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on-device learning, multi-modal</a:t>
            </a: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contextual AI, federated learning, </a:t>
            </a: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etc.</a:t>
            </a:r>
            <a:endParaRPr sz="2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 and personal KGs play critical roles to make intelligent assistants knowledgeable</a:t>
            </a:r>
            <a:endParaRPr sz="126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71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Thank You</a:t>
            </a:r>
            <a:r>
              <a:rPr b="1" lang="en"/>
              <a:t> </a:t>
            </a:r>
            <a:endParaRPr b="1"/>
          </a:p>
        </p:txBody>
      </p:sp>
      <p:sp>
        <p:nvSpPr>
          <p:cNvPr id="1218" name="Google Shape;1218;p71"/>
          <p:cNvSpPr txBox="1"/>
          <p:nvPr>
            <p:ph idx="1" type="subTitle"/>
          </p:nvPr>
        </p:nvSpPr>
        <p:spPr>
          <a:xfrm>
            <a:off x="598100" y="3173154"/>
            <a:ext cx="8222100" cy="11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Q&amp;A?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/>
          <p:nvPr/>
        </p:nvSpPr>
        <p:spPr>
          <a:xfrm>
            <a:off x="423400" y="1359650"/>
            <a:ext cx="2667300" cy="33066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95959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Facebook Portal</a:t>
            </a:r>
            <a:endParaRPr b="1" sz="12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“Hey Portal”</a:t>
            </a:r>
            <a:endParaRPr sz="12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- H</a:t>
            </a:r>
            <a:r>
              <a:rPr lang="en" sz="1200">
                <a:solidFill>
                  <a:srgbClr val="595959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op on a call hands-free</a:t>
            </a:r>
            <a:endParaRPr sz="12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1200">
                <a:solidFill>
                  <a:srgbClr val="595959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- Get help with music, timers, alarms, weather, show photos from your Facebook profile, and more. </a:t>
            </a:r>
            <a:endParaRPr sz="12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6120375" y="1359650"/>
            <a:ext cx="2667300" cy="33066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95959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Ray-Ban Stories</a:t>
            </a:r>
            <a:endParaRPr b="1" sz="12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“Hey Facebook, take a picture” --capture moments hands-free</a:t>
            </a:r>
            <a:endParaRPr sz="12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1200">
                <a:solidFill>
                  <a:srgbClr val="595959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“Hey Facebook”--call friends on Messenger, manage device settings, and more. </a:t>
            </a:r>
            <a:endParaRPr sz="12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b="18586" l="0" r="0" t="17609"/>
          <a:stretch/>
        </p:blipFill>
        <p:spPr>
          <a:xfrm>
            <a:off x="610462" y="1774775"/>
            <a:ext cx="2293166" cy="146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/>
          <p:nvPr/>
        </p:nvSpPr>
        <p:spPr>
          <a:xfrm>
            <a:off x="6301975" y="1774788"/>
            <a:ext cx="2304000" cy="146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1975" y="1930313"/>
            <a:ext cx="2304125" cy="115206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/>
        </p:nvSpPr>
        <p:spPr>
          <a:xfrm>
            <a:off x="338188" y="369397"/>
            <a:ext cx="82701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Meta’s</a:t>
            </a: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 Assistant</a:t>
            </a:r>
            <a:endParaRPr b="1" sz="2800">
              <a:solidFill>
                <a:srgbClr val="4A86E8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Empowering connection to people and experiences in your life</a:t>
            </a:r>
            <a:endParaRPr b="1">
              <a:solidFill>
                <a:schemeClr val="dk2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3283025" y="1359650"/>
            <a:ext cx="2667300" cy="33066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95959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Meta Quest 2</a:t>
            </a:r>
            <a:endParaRPr b="1" sz="12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“Hey Facebook” (double press the button on your controller)</a:t>
            </a:r>
            <a:endParaRPr sz="12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“Who’s online?”--meet up with friends</a:t>
            </a:r>
            <a:endParaRPr sz="12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1200">
                <a:solidFill>
                  <a:srgbClr val="595959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“Open Beat Saber”--jump straight in the game, and more. </a:t>
            </a:r>
            <a:endParaRPr sz="1200">
              <a:solidFill>
                <a:srgbClr val="595959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4600" y="1774775"/>
            <a:ext cx="2304125" cy="146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/>
        </p:nvSpPr>
        <p:spPr>
          <a:xfrm>
            <a:off x="338188" y="369397"/>
            <a:ext cx="82701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Montage by Ray-Ban Stories</a:t>
            </a:r>
            <a:endParaRPr b="1" sz="2800">
              <a:solidFill>
                <a:srgbClr val="4A86E8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Empowering connection to people and experiences in your life</a:t>
            </a:r>
            <a:endParaRPr b="1">
              <a:solidFill>
                <a:schemeClr val="dk2"/>
              </a:solidFill>
              <a:latin typeface="Optimistic Display"/>
              <a:ea typeface="Optimistic Display"/>
              <a:cs typeface="Optimistic Display"/>
              <a:sym typeface="Optimistic Display"/>
            </a:endParaRPr>
          </a:p>
        </p:txBody>
      </p:sp>
      <p:pic>
        <p:nvPicPr>
          <p:cNvPr id="139" name="Google Shape;139;p19" title="Rafting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5250" y="1149522"/>
            <a:ext cx="3753504" cy="375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What is An Ideal Assistant?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500" y="1170200"/>
            <a:ext cx="1912475" cy="300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/>
        </p:nvSpPr>
        <p:spPr>
          <a:xfrm>
            <a:off x="702100" y="4275875"/>
            <a:ext cx="218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Follow instructions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2900" y="1170200"/>
            <a:ext cx="2045496" cy="300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/>
        </p:nvSpPr>
        <p:spPr>
          <a:xfrm>
            <a:off x="2759500" y="4275875"/>
            <a:ext cx="218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Know your needs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5">
            <a:alphaModFix/>
          </a:blip>
          <a:srcRect b="0" l="4159" r="0" t="0"/>
          <a:stretch/>
        </p:blipFill>
        <p:spPr>
          <a:xfrm>
            <a:off x="4509600" y="1170200"/>
            <a:ext cx="2187000" cy="300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/>
        </p:nvSpPr>
        <p:spPr>
          <a:xfrm>
            <a:off x="5121700" y="4275875"/>
            <a:ext cx="218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Capable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7026700" y="4275875"/>
            <a:ext cx="218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Knowledgeable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2" name="Google Shape;152;p20"/>
          <p:cNvPicPr preferRelativeResize="0"/>
          <p:nvPr/>
        </p:nvPicPr>
        <p:blipFill rotWithShape="1">
          <a:blip r:embed="rId6">
            <a:alphaModFix/>
          </a:blip>
          <a:srcRect b="0" l="0" r="1224" t="0"/>
          <a:stretch/>
        </p:blipFill>
        <p:spPr>
          <a:xfrm>
            <a:off x="6696850" y="1170200"/>
            <a:ext cx="2045500" cy="300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A86E8"/>
                </a:solidFill>
                <a:latin typeface="Optimistic Display"/>
                <a:ea typeface="Optimistic Display"/>
                <a:cs typeface="Optimistic Display"/>
                <a:sym typeface="Optimistic Display"/>
              </a:rPr>
              <a:t>What is An Ideal Virtual Intelligent Assistant?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i="1"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intelligent assistant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should be an agent that </a:t>
            </a:r>
            <a:r>
              <a:rPr b="1" lang="en" sz="24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knows you and the world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can </a:t>
            </a:r>
            <a:r>
              <a:rPr b="1" lang="en" sz="24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receive your requests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24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predict your needs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and provide you the </a:t>
            </a:r>
            <a:r>
              <a:rPr b="1" lang="en" sz="24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right services at the right time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with your permission.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