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</p:sldIdLst>
  <p:sldSz cy="5143500" cx="9144000"/>
  <p:notesSz cx="6858000" cy="9144000"/>
  <p:embeddedFontLst>
    <p:embeddedFont>
      <p:font typeface="Optimistic Display Medium"/>
      <p:regular r:id="rId86"/>
      <p:bold r:id="rId87"/>
    </p:embeddedFont>
    <p:embeddedFont>
      <p:font typeface="Roboto"/>
      <p:regular r:id="rId88"/>
      <p:bold r:id="rId89"/>
      <p:italic r:id="rId90"/>
      <p:boldItalic r:id="rId91"/>
    </p:embeddedFont>
    <p:embeddedFont>
      <p:font typeface="Lato"/>
      <p:regular r:id="rId92"/>
      <p:bold r:id="rId93"/>
      <p:italic r:id="rId94"/>
      <p:boldItalic r:id="rId95"/>
    </p:embeddedFont>
    <p:embeddedFont>
      <p:font typeface="Optimistic Text"/>
      <p:regular r:id="rId96"/>
      <p:bold r:id="rId97"/>
    </p:embeddedFont>
    <p:embeddedFont>
      <p:font typeface="Optimistic Display"/>
      <p:bold r:id="rId9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626E2F4-00D2-44B6-BF38-BD5087073F66}">
  <a:tblStyle styleId="{F626E2F4-00D2-44B6-BF38-BD5087073F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75450306-D86C-45F8-AD8C-BEF2C3C41F6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Lato-boldItalic.fntdata"/><Relationship Id="rId94" Type="http://schemas.openxmlformats.org/officeDocument/2006/relationships/font" Target="fonts/Lato-italic.fntdata"/><Relationship Id="rId97" Type="http://schemas.openxmlformats.org/officeDocument/2006/relationships/font" Target="fonts/OptimisticText-bold.fntdata"/><Relationship Id="rId96" Type="http://schemas.openxmlformats.org/officeDocument/2006/relationships/font" Target="fonts/OptimisticText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98" Type="http://schemas.openxmlformats.org/officeDocument/2006/relationships/font" Target="fonts/OptimisticDisplay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Roboto-boldItalic.fntdata"/><Relationship Id="rId90" Type="http://schemas.openxmlformats.org/officeDocument/2006/relationships/font" Target="fonts/Roboto-italic.fntdata"/><Relationship Id="rId93" Type="http://schemas.openxmlformats.org/officeDocument/2006/relationships/font" Target="fonts/Lato-bold.fntdata"/><Relationship Id="rId92" Type="http://schemas.openxmlformats.org/officeDocument/2006/relationships/font" Target="fonts/Lato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font" Target="fonts/OptimisticDisplayMedium-regular.fntdata"/><Relationship Id="rId85" Type="http://schemas.openxmlformats.org/officeDocument/2006/relationships/slide" Target="slides/slide79.xml"/><Relationship Id="rId88" Type="http://schemas.openxmlformats.org/officeDocument/2006/relationships/font" Target="fonts/Roboto-regular.fntdata"/><Relationship Id="rId87" Type="http://schemas.openxmlformats.org/officeDocument/2006/relationships/font" Target="fonts/OptimisticDisplayMedium-bold.fntdata"/><Relationship Id="rId89" Type="http://schemas.openxmlformats.org/officeDocument/2006/relationships/font" Target="fonts/Roboto-bold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Inertial_measurement_unit" TargetMode="Externa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6a2e0ac893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6a2e0ac89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a2e0ac893_0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6a2e0ac893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6a2e0ac8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6a2e0ac8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6a2e0ac89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6a2e0ac89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6a2e0ac89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6a2e0ac89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6a2e0ac89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6a2e0ac89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6a2e0ac893_0_1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6a2e0ac893_0_1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831d06b7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831d06b7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6a2e0ac893_0_1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6a2e0ac893_0_1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6a2e0ac89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6a2e0ac89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4bdbf794e_1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24bdbf794e_1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f644b46bd3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f644b46bd3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23c2b756ac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23c2b756ac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831d06b7f2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831d06b7f2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f644b46bd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f644b46bd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831d06b7f2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831d06b7f2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831d06b7f2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831d06b7f2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831d06b7f2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831d06b7f2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831d06b7f2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831d06b7f2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831d06b7f2_0_6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831d06b7f2_0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31d06b7f2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831d06b7f2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6a2e0ac893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6a2e0ac893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831d06b7f2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831d06b7f2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831d06b7f2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831d06b7f2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f644b46bd3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2f644b46bd3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f644b46bd3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f644b46bd3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831d06b7f2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831d06b7f2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831d06b7f2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831d06b7f2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f644b46bd3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f644b46bd3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831d06b7f2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831d06b7f2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831d06b7f2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831d06b7f2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f644b46bd3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f644b46bd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6a2e0ac89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6a2e0ac89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f644b46bd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f644b46bd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831d06b7f2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2831d06b7f2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6a2e0ac893_0_1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6a2e0ac893_0_1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6a2e0ac893_0_20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6a2e0ac893_0_20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6a2e0ac893_0_2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6a2e0ac893_0_2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6a2e0ac893_0_20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6a2e0ac893_0_20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6a2e0ac893_0_20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6a2e0ac893_0_2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6a2e0ac893_0_1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6a2e0ac893_0_1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hlink"/>
                </a:solidFill>
                <a:highlight>
                  <a:srgbClr val="FFFFFF"/>
                </a:highlight>
                <a:uFill>
                  <a:noFill/>
                </a:uFill>
                <a:hlinkClick r:id="rId2"/>
              </a:rPr>
              <a:t>Inertial measurement unit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6a2e0ac893_0_19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6a2e0ac893_0_19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6a2e0ac893_0_2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26a2e0ac893_0_2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6a2e0ac89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6a2e0ac89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6a2e0ac893_0_1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26a2e0ac893_0_1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6a2e0ac893_0_2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6a2e0ac893_0_2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6a2e0ac893_0_2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26a2e0ac893_0_2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6a2e0ac893_0_2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6a2e0ac893_0_2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e552eb22f1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e552eb22f1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6a2e0ac893_0_2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6a2e0ac893_0_2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6a2e0ac893_0_2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26a2e0ac893_0_2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6a2e0ac893_0_2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26a2e0ac893_0_2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6a2e0ac893_0_2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6a2e0ac893_0_2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6a2e0ac893_0_2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26a2e0ac893_0_2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3c2b756ac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3c2b756ac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6a2e0ac893_0_2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26a2e0ac893_0_2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f644b46bd3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f644b46bd3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6a2e0ac893_0_2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6a2e0ac893_0_2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An Inertial Measurement Unit (IMU) is a device that can measure and report specific gravity and angular rate of an object to which it is attached. An IMU typically consists of: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Gyroscopes: providing a measure angular rate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Accelerometers: providing a measure specific force/acceleration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Magnetometers (optional): measurement of the magnetic field surrounding the system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t/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6a2e0ac893_0_2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26a2e0ac893_0_2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An Inertial Measurement Unit (IMU) is a device that can measure and report specific gravity and angular rate of an object to which it is attached. An IMU typically consists of: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Gyroscopes: providing a measure angular rate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Accelerometers: providing a measure specific force/acceleration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rPr lang="en" sz="1350">
                <a:solidFill>
                  <a:srgbClr val="231F20"/>
                </a:solidFill>
                <a:highlight>
                  <a:srgbClr val="FFFFFF"/>
                </a:highlight>
              </a:rPr>
              <a:t>Magnetometers (optional): measurement of the magnetic field surrounding the system</a:t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350"/>
              <a:buChar char="●"/>
            </a:pPr>
            <a:r>
              <a:t/>
            </a:r>
            <a:endParaRPr sz="1350">
              <a:solidFill>
                <a:srgbClr val="231F20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6a2e0ac893_0_1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26a2e0ac893_0_1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6a2e0ac893_0_1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26a2e0ac893_0_1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6a2e0ac893_0_1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26a2e0ac893_0_1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6a2e0ac893_0_2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6a2e0ac893_0_2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6a2e0ac893_0_2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26a2e0ac893_0_2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f9bb0809c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f9bb0809c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3c2b756ac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3c2b756ac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6a2e0ac893_0_2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6a2e0ac893_0_2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6a2e0ac893_0_17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6a2e0ac893_0_1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c06c5bfa5d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2c06c5bfa5d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6a2e0ac893_0_1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26a2e0ac893_0_1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26a2e0ac893_0_18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26a2e0ac893_0_18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26a2e0ac893_0_1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26a2e0ac893_0_1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26a2e0ac893_0_1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26a2e0ac893_0_1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f644b46bd3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2f644b46bd3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f644b46bd3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f644b46bd3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5f1a5a0e3c_1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5f1a5a0e3c_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3c2b756a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23c2b756a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6a2e0ac893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6a2e0ac893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132975" y="113650"/>
            <a:ext cx="8820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228300" y="872475"/>
            <a:ext cx="8647500" cy="36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3"/>
          <p:cNvSpPr/>
          <p:nvPr/>
        </p:nvSpPr>
        <p:spPr>
          <a:xfrm>
            <a:off x="0" y="4891594"/>
            <a:ext cx="9144000" cy="25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3"/>
          <p:cNvSpPr txBox="1"/>
          <p:nvPr>
            <p:ph idx="2" type="subTitle"/>
          </p:nvPr>
        </p:nvSpPr>
        <p:spPr>
          <a:xfrm>
            <a:off x="35729" y="4869250"/>
            <a:ext cx="5328900" cy="2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>
            <p:ph idx="2" type="pic"/>
          </p:nvPr>
        </p:nvSpPr>
        <p:spPr>
          <a:xfrm>
            <a:off x="4157663" y="0"/>
            <a:ext cx="4986600" cy="34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wsj.com/tech/personal-tech/the-ai-gadget-that-can-make-your-life-betterand-two-that-definitely-wont-c51f49f0?mod=Searchresults_pos1&amp;page=1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hyperlink" Target="https://l.workplace.com/l.php?u=https%3A%2F%2Fhuggingface.co%2Fpapers%3Fdate%3D2024-06-10&amp;h=AT09roFbxakXlG2phzl1r6Xx_wF0bHhkz7JBFfIcqZKBd2nMULujSYetVhgXs7EMLBs0DTZGM9i_h_em5wyFAen6Y-CXvpm3yNNC24OnV3Zg2mMIbAufAVYt4pLZ7PoPCotLemUugDe7maJhUH0LcOEH4El5UXxnTzn8v5uMnt1z1b-siA&amp;__tn__=-UK-R&amp;c%5B0%5D=AT2vuMQ-CUgo6cQ-GDdC_iIzYJBKCXsILK--QLtZzmX1YFy2s10JaCTy_rzTbPDfb_olatqfIXc7cJ6UUGAZP3yUhOdyKxXNTyt_ua-ITxRSGk5rygpcEayw7LUYXVYCFDyRV_kuDj37vbkfa9IWTxMyn1j7j0hZFKr-la0_qH0tq8kF-q4IaFznBfpPc2FLIWG7ER5CUKs6kCAwSCwv_gxmPKbPlB_cVhygbVi4740VqHFW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4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png"/><Relationship Id="rId4" Type="http://schemas.openxmlformats.org/officeDocument/2006/relationships/image" Target="../media/image6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jpg"/><Relationship Id="rId4" Type="http://schemas.openxmlformats.org/officeDocument/2006/relationships/image" Target="../media/image4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drive.google.com/file/d/1JYTryS7ysb09lqU6W9rLs_Vc6edc6Xo8/view" TargetMode="External"/><Relationship Id="rId4" Type="http://schemas.openxmlformats.org/officeDocument/2006/relationships/image" Target="../media/image53.jpg"/><Relationship Id="rId5" Type="http://schemas.openxmlformats.org/officeDocument/2006/relationships/hyperlink" Target="http://drive.google.com/file/d/1Dp4akdi82XHNMKQO6mWHnAedFTLRj8Xp/view" TargetMode="External"/><Relationship Id="rId6" Type="http://schemas.openxmlformats.org/officeDocument/2006/relationships/image" Target="../media/image4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6.png"/><Relationship Id="rId4" Type="http://schemas.openxmlformats.org/officeDocument/2006/relationships/image" Target="../media/image6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6.png"/><Relationship Id="rId4" Type="http://schemas.openxmlformats.org/officeDocument/2006/relationships/image" Target="../media/image8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png"/><Relationship Id="rId4" Type="http://schemas.openxmlformats.org/officeDocument/2006/relationships/image" Target="../media/image55.png"/><Relationship Id="rId5" Type="http://schemas.openxmlformats.org/officeDocument/2006/relationships/image" Target="../media/image6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3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9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://drive.google.com/file/d/1QM88GaH9HHIuRJn6bxUSofU4th99a__7/view" TargetMode="External"/><Relationship Id="rId4" Type="http://schemas.openxmlformats.org/officeDocument/2006/relationships/image" Target="../media/image5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://drive.google.com/file/d/1k4Xz80OvjhcWiMm8BL6sbjQjWB7wp7gS/view" TargetMode="External"/><Relationship Id="rId4" Type="http://schemas.openxmlformats.org/officeDocument/2006/relationships/image" Target="../media/image5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.png"/><Relationship Id="rId4" Type="http://schemas.openxmlformats.org/officeDocument/2006/relationships/image" Target="../media/image78.png"/><Relationship Id="rId5" Type="http://schemas.openxmlformats.org/officeDocument/2006/relationships/image" Target="../media/image7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.png"/><Relationship Id="rId4" Type="http://schemas.openxmlformats.org/officeDocument/2006/relationships/image" Target="../media/image78.png"/><Relationship Id="rId5" Type="http://schemas.openxmlformats.org/officeDocument/2006/relationships/image" Target="../media/image7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www.instagram.com/reel/DAoRtxhPcU7/?igsh=MWlieXE3YnRzbWUxYQ%3D%3D" TargetMode="External"/><Relationship Id="rId4" Type="http://schemas.openxmlformats.org/officeDocument/2006/relationships/image" Target="../media/image77.jpg"/><Relationship Id="rId5" Type="http://schemas.openxmlformats.org/officeDocument/2006/relationships/image" Target="../media/image8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6.png"/><Relationship Id="rId4" Type="http://schemas.openxmlformats.org/officeDocument/2006/relationships/image" Target="../media/image7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0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8.png"/><Relationship Id="rId6" Type="http://schemas.openxmlformats.org/officeDocument/2006/relationships/image" Target="../media/image87.png"/><Relationship Id="rId7" Type="http://schemas.openxmlformats.org/officeDocument/2006/relationships/image" Target="../media/image8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8.png"/><Relationship Id="rId6" Type="http://schemas.openxmlformats.org/officeDocument/2006/relationships/image" Target="../media/image87.png"/><Relationship Id="rId7" Type="http://schemas.openxmlformats.org/officeDocument/2006/relationships/image" Target="../media/image8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8.png"/><Relationship Id="rId6" Type="http://schemas.openxmlformats.org/officeDocument/2006/relationships/image" Target="../media/image87.png"/><Relationship Id="rId7" Type="http://schemas.openxmlformats.org/officeDocument/2006/relationships/image" Target="../media/image8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8.png"/><Relationship Id="rId6" Type="http://schemas.openxmlformats.org/officeDocument/2006/relationships/image" Target="../media/image87.png"/><Relationship Id="rId7" Type="http://schemas.openxmlformats.org/officeDocument/2006/relationships/image" Target="../media/image8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ctrTitle"/>
          </p:nvPr>
        </p:nvSpPr>
        <p:spPr>
          <a:xfrm>
            <a:off x="279100" y="1775225"/>
            <a:ext cx="85860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Next-Generation Intelligent Assistants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for Wearable Devices </a:t>
            </a:r>
            <a:endParaRPr b="1"/>
          </a:p>
        </p:txBody>
      </p:sp>
      <p:sp>
        <p:nvSpPr>
          <p:cNvPr id="94" name="Google Shape;94;p15"/>
          <p:cNvSpPr txBox="1"/>
          <p:nvPr>
            <p:ph idx="1" type="subTitle"/>
          </p:nvPr>
        </p:nvSpPr>
        <p:spPr>
          <a:xfrm>
            <a:off x="598100" y="3173154"/>
            <a:ext cx="8222100" cy="11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Xin Luna Dong, Meta Reality Labs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SigKDD ADS Invited Talk, 8</a:t>
            </a:r>
            <a:r>
              <a:rPr lang="en"/>
              <a:t>/2024</a:t>
            </a:r>
            <a:endParaRPr/>
          </a:p>
        </p:txBody>
      </p:sp>
      <p:sp>
        <p:nvSpPr>
          <p:cNvPr id="95" name="Google Shape;95;p15"/>
          <p:cNvSpPr txBox="1"/>
          <p:nvPr>
            <p:ph idx="4294967295" type="title"/>
          </p:nvPr>
        </p:nvSpPr>
        <p:spPr>
          <a:xfrm>
            <a:off x="598100" y="4553474"/>
            <a:ext cx="82221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85">
                <a:solidFill>
                  <a:srgbClr val="FFFF00"/>
                </a:solidFill>
              </a:rPr>
              <a:t>This talk does not represent the company’s point of view</a:t>
            </a:r>
            <a:r>
              <a:rPr lang="en" sz="2580">
                <a:solidFill>
                  <a:srgbClr val="FFFF00"/>
                </a:solidFill>
              </a:rPr>
              <a:t> </a:t>
            </a:r>
            <a:endParaRPr sz="258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Older-Generation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Assistant vs. Ideal Assistant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14" name="Google Shape;214;p24"/>
          <p:cNvSpPr txBox="1"/>
          <p:nvPr>
            <p:ph idx="1" type="body"/>
          </p:nvPr>
        </p:nvSpPr>
        <p:spPr>
          <a:xfrm>
            <a:off x="387900" y="1229875"/>
            <a:ext cx="8340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intelligent assistant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should be an agent that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knows you and </a:t>
            </a:r>
            <a:r>
              <a:rPr b="1" lang="en" sz="24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the world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can </a:t>
            </a:r>
            <a:r>
              <a:rPr b="1" lang="en" sz="24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receive your requests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predict your needs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provide you the </a:t>
            </a:r>
            <a:r>
              <a:rPr b="1" lang="en" sz="24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right services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at the right time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your permission.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"/>
          <p:cNvSpPr txBox="1"/>
          <p:nvPr/>
        </p:nvSpPr>
        <p:spPr>
          <a:xfrm>
            <a:off x="658575" y="3257950"/>
            <a:ext cx="7902900" cy="923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Older-generation assistants are 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essentially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b="1" i="1" lang="en" sz="2400">
                <a:latin typeface="Calibri"/>
                <a:ea typeface="Calibri"/>
                <a:cs typeface="Calibri"/>
                <a:sym typeface="Calibri"/>
              </a:rPr>
              <a:t>interface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to existing features served in a </a:t>
            </a:r>
            <a:r>
              <a:rPr b="1" i="1" lang="en" sz="2400">
                <a:latin typeface="Calibri"/>
                <a:ea typeface="Calibri"/>
                <a:cs typeface="Calibri"/>
                <a:sym typeface="Calibri"/>
              </a:rPr>
              <a:t>reactive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fashion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/>
          <p:nvPr/>
        </p:nvSpPr>
        <p:spPr>
          <a:xfrm>
            <a:off x="6012202" y="1044325"/>
            <a:ext cx="2820000" cy="3381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7720" y="1914175"/>
            <a:ext cx="15525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975" y="2401898"/>
            <a:ext cx="2492925" cy="97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00" y="1873825"/>
            <a:ext cx="1468825" cy="24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Stages of Intelligent Assistant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985382" y="1044325"/>
            <a:ext cx="1780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I. Chatbot</a:t>
            </a:r>
            <a:endParaRPr b="1" sz="1800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Text input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3695075" y="1044325"/>
            <a:ext cx="1835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II. Voice Asst</a:t>
            </a:r>
            <a:endParaRPr b="1" sz="1800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Voice input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6281775" y="1044325"/>
            <a:ext cx="2115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III. Wearable Asst</a:t>
            </a:r>
            <a:endParaRPr b="1" sz="1800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Voice + Visual + Context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6"/>
          <p:cNvPicPr preferRelativeResize="0"/>
          <p:nvPr/>
        </p:nvPicPr>
        <p:blipFill rotWithShape="1">
          <a:blip r:embed="rId3">
            <a:alphaModFix/>
          </a:blip>
          <a:srcRect b="9493" l="0" r="0" t="29886"/>
          <a:stretch/>
        </p:blipFill>
        <p:spPr>
          <a:xfrm>
            <a:off x="984125" y="2986175"/>
            <a:ext cx="3321176" cy="179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125" y="1060353"/>
            <a:ext cx="3321175" cy="171142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What Is Different for A Wearable Assistant?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 rotWithShape="1">
          <a:blip r:embed="rId5">
            <a:alphaModFix/>
          </a:blip>
          <a:srcRect b="0" l="3531" r="3522" t="0"/>
          <a:stretch/>
        </p:blipFill>
        <p:spPr>
          <a:xfrm>
            <a:off x="4830800" y="1026125"/>
            <a:ext cx="3321175" cy="17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 txBox="1"/>
          <p:nvPr/>
        </p:nvSpPr>
        <p:spPr>
          <a:xfrm>
            <a:off x="4667617" y="1034450"/>
            <a:ext cx="33213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95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You wear it everywhere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37" name="Google Shape;237;p26"/>
          <p:cNvSpPr txBox="1"/>
          <p:nvPr/>
        </p:nvSpPr>
        <p:spPr>
          <a:xfrm>
            <a:off x="1229975" y="4258025"/>
            <a:ext cx="31755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95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You learn from it</a:t>
            </a:r>
            <a:endParaRPr sz="2195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1077583" y="1034451"/>
            <a:ext cx="3000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95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You see through it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6">
            <a:alphaModFix/>
          </a:blip>
          <a:srcRect b="30910" l="0" r="0" t="19474"/>
          <a:stretch/>
        </p:blipFill>
        <p:spPr>
          <a:xfrm>
            <a:off x="4825350" y="2986175"/>
            <a:ext cx="3321175" cy="177962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4582360" y="4258018"/>
            <a:ext cx="35427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95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You wear for a long time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Voice-Only to Multi-Modal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584750" y="3273750"/>
            <a:ext cx="3139500" cy="684000"/>
          </a:xfrm>
          <a:prstGeom prst="wedgeRoundRectCallout">
            <a:avLst>
              <a:gd fmla="val -52528" name="adj1"/>
              <a:gd fmla="val 101588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“How tall is Empire State Building?”</a:t>
            </a:r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4065786" y="3301650"/>
            <a:ext cx="664500" cy="46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A80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5194200" y="3273750"/>
            <a:ext cx="3139500" cy="684000"/>
          </a:xfrm>
          <a:prstGeom prst="wedgeRoundRectCallout">
            <a:avLst>
              <a:gd fmla="val 53136" name="adj1"/>
              <a:gd fmla="val 93322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“What’s the name of this Cathedral and when will it be finished?”</a:t>
            </a:r>
            <a:endParaRPr/>
          </a:p>
        </p:txBody>
      </p:sp>
      <p:pic>
        <p:nvPicPr>
          <p:cNvPr id="249" name="Google Shape;2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600" y="1576325"/>
            <a:ext cx="2562575" cy="132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55" y="1495325"/>
            <a:ext cx="2327150" cy="15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Context-Agnostic to Context-Aware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56" name="Google Shape;256;p28"/>
          <p:cNvSpPr/>
          <p:nvPr/>
        </p:nvSpPr>
        <p:spPr>
          <a:xfrm>
            <a:off x="584750" y="3273750"/>
            <a:ext cx="3017100" cy="684000"/>
          </a:xfrm>
          <a:prstGeom prst="wedgeRoundRectCallout">
            <a:avLst>
              <a:gd fmla="val -52528" name="adj1"/>
              <a:gd fmla="val 101588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“Show my shopping list”</a:t>
            </a:r>
            <a:endParaRPr/>
          </a:p>
        </p:txBody>
      </p:sp>
      <p:sp>
        <p:nvSpPr>
          <p:cNvPr id="257" name="Google Shape;257;p28"/>
          <p:cNvSpPr/>
          <p:nvPr/>
        </p:nvSpPr>
        <p:spPr>
          <a:xfrm>
            <a:off x="4065786" y="3301650"/>
            <a:ext cx="664500" cy="46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A80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3600" y="1576325"/>
            <a:ext cx="2562574" cy="136217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/>
          <p:nvPr/>
        </p:nvSpPr>
        <p:spPr>
          <a:xfrm>
            <a:off x="5194200" y="3273750"/>
            <a:ext cx="3475200" cy="684000"/>
          </a:xfrm>
          <a:prstGeom prst="wedgeRoundRectCallout">
            <a:avLst>
              <a:gd fmla="val 691" name="adj1"/>
              <a:gd fmla="val -215855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“Remember to buy apples and bananas at the grocery store around the corner”</a:t>
            </a:r>
            <a:endParaRPr/>
          </a:p>
        </p:txBody>
      </p:sp>
      <p:pic>
        <p:nvPicPr>
          <p:cNvPr id="260" name="Google Shape;2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55" y="1495325"/>
            <a:ext cx="2327150" cy="15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Reactive to Proactive &amp;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Personalized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66" name="Google Shape;266;p29"/>
          <p:cNvSpPr/>
          <p:nvPr/>
        </p:nvSpPr>
        <p:spPr>
          <a:xfrm>
            <a:off x="584750" y="3273750"/>
            <a:ext cx="3017100" cy="684000"/>
          </a:xfrm>
          <a:prstGeom prst="wedgeRoundRectCallout">
            <a:avLst>
              <a:gd fmla="val -52528" name="adj1"/>
              <a:gd fmla="val 101588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“What’s the weather today?” </a:t>
            </a:r>
            <a:endParaRPr/>
          </a:p>
        </p:txBody>
      </p:sp>
      <p:sp>
        <p:nvSpPr>
          <p:cNvPr id="267" name="Google Shape;267;p29"/>
          <p:cNvSpPr/>
          <p:nvPr/>
        </p:nvSpPr>
        <p:spPr>
          <a:xfrm>
            <a:off x="4065786" y="3301650"/>
            <a:ext cx="664500" cy="46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A80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55" y="1495325"/>
            <a:ext cx="2327150" cy="159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388" y="1588700"/>
            <a:ext cx="2515009" cy="13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9"/>
          <p:cNvSpPr/>
          <p:nvPr/>
        </p:nvSpPr>
        <p:spPr>
          <a:xfrm>
            <a:off x="5194200" y="3273750"/>
            <a:ext cx="3551400" cy="684000"/>
          </a:xfrm>
          <a:prstGeom prst="wedgeRoundRectCallout">
            <a:avLst>
              <a:gd fmla="val -24771" name="adj1"/>
              <a:gd fmla="val -165069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“Today is sunny, 70 degree. Would you like to play your favorite morning music?”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487" y="1561712"/>
            <a:ext cx="2515001" cy="137286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An Interface to A Know-It-All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277" name="Google Shape;277;p30"/>
          <p:cNvSpPr/>
          <p:nvPr/>
        </p:nvSpPr>
        <p:spPr>
          <a:xfrm>
            <a:off x="584750" y="3273750"/>
            <a:ext cx="3017100" cy="684000"/>
          </a:xfrm>
          <a:prstGeom prst="wedgeRoundRectCallout">
            <a:avLst>
              <a:gd fmla="val -52528" name="adj1"/>
              <a:gd fmla="val 101588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“What’s the weather in </a:t>
            </a:r>
            <a:r>
              <a:rPr lang="en"/>
              <a:t>Barcelona</a:t>
            </a:r>
            <a:r>
              <a:rPr lang="en"/>
              <a:t>?” </a:t>
            </a:r>
            <a:endParaRPr/>
          </a:p>
        </p:txBody>
      </p:sp>
      <p:sp>
        <p:nvSpPr>
          <p:cNvPr id="278" name="Google Shape;278;p30"/>
          <p:cNvSpPr/>
          <p:nvPr/>
        </p:nvSpPr>
        <p:spPr>
          <a:xfrm>
            <a:off x="4065786" y="3301650"/>
            <a:ext cx="664500" cy="46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7A80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9" name="Google Shape;2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655" y="1495325"/>
            <a:ext cx="2327150" cy="159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/>
          <p:nvPr/>
        </p:nvSpPr>
        <p:spPr>
          <a:xfrm>
            <a:off x="5194200" y="3273750"/>
            <a:ext cx="3139500" cy="684000"/>
          </a:xfrm>
          <a:prstGeom prst="wedgeRoundRectCallout">
            <a:avLst>
              <a:gd fmla="val 53136" name="adj1"/>
              <a:gd fmla="val 93322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“I’m visiting Barcelona next week. What shall I prepare?”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Ray-ban Meta</a:t>
            </a:r>
            <a:endParaRPr/>
          </a:p>
        </p:txBody>
      </p:sp>
      <p:sp>
        <p:nvSpPr>
          <p:cNvPr id="286" name="Google Shape;286;p31"/>
          <p:cNvSpPr txBox="1"/>
          <p:nvPr/>
        </p:nvSpPr>
        <p:spPr>
          <a:xfrm>
            <a:off x="2679025" y="483050"/>
            <a:ext cx="202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Video</a:t>
            </a:r>
            <a:r>
              <a:rPr lang="en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(0:24, 4:22)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7" name="Google Shape;2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1072113"/>
            <a:ext cx="7125222" cy="38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What Are </a:t>
            </a:r>
            <a:r>
              <a:rPr b="1" lang="en" sz="25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Key Technical Enablers?</a:t>
            </a:r>
            <a:endParaRPr sz="2500">
              <a:solidFill>
                <a:srgbClr val="000000"/>
              </a:solidFill>
            </a:endParaRPr>
          </a:p>
        </p:txBody>
      </p:sp>
      <p:pic>
        <p:nvPicPr>
          <p:cNvPr id="293" name="Google Shape;2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3000" y="1077275"/>
            <a:ext cx="3476301" cy="347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2"/>
          <p:cNvSpPr txBox="1"/>
          <p:nvPr/>
        </p:nvSpPr>
        <p:spPr>
          <a:xfrm>
            <a:off x="4025113" y="2868627"/>
            <a:ext cx="969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C367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LLM</a:t>
            </a:r>
            <a:endParaRPr>
              <a:solidFill>
                <a:srgbClr val="1C3678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/>
          <p:nvPr/>
        </p:nvSpPr>
        <p:spPr>
          <a:xfrm>
            <a:off x="1582150" y="1257500"/>
            <a:ext cx="5960400" cy="1475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3"/>
          <p:cNvSpPr/>
          <p:nvPr/>
        </p:nvSpPr>
        <p:spPr>
          <a:xfrm>
            <a:off x="3304300" y="1723950"/>
            <a:ext cx="2509200" cy="93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Multi-Modal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33"/>
          <p:cNvSpPr/>
          <p:nvPr/>
        </p:nvSpPr>
        <p:spPr>
          <a:xfrm>
            <a:off x="1582150" y="2781500"/>
            <a:ext cx="5960400" cy="1421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"/>
          <p:cNvSpPr/>
          <p:nvPr/>
        </p:nvSpPr>
        <p:spPr>
          <a:xfrm>
            <a:off x="1760575" y="3389246"/>
            <a:ext cx="5603400" cy="37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Text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LLM</a:t>
            </a:r>
            <a:endParaRPr/>
          </a:p>
        </p:txBody>
      </p:sp>
      <p:sp>
        <p:nvSpPr>
          <p:cNvPr id="303" name="Google Shape;303;p33"/>
          <p:cNvSpPr/>
          <p:nvPr/>
        </p:nvSpPr>
        <p:spPr>
          <a:xfrm>
            <a:off x="5955500" y="172395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Personalization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(Memory search,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Personalization)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1758725" y="172400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Knowledge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Augmentation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(Web, KG,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Real-time APIs, Social network)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p33"/>
          <p:cNvSpPr/>
          <p:nvPr/>
        </p:nvSpPr>
        <p:spPr>
          <a:xfrm>
            <a:off x="3304735" y="2030850"/>
            <a:ext cx="12651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Visual Understanding</a:t>
            </a:r>
            <a:endParaRPr sz="1000"/>
          </a:p>
        </p:txBody>
      </p:sp>
      <p:sp>
        <p:nvSpPr>
          <p:cNvPr id="306" name="Google Shape;306;p33"/>
          <p:cNvSpPr txBox="1"/>
          <p:nvPr/>
        </p:nvSpPr>
        <p:spPr>
          <a:xfrm>
            <a:off x="3062275" y="3775122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Voice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3051124" y="1277249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Multi-modal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3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Pillars</a:t>
            </a:r>
            <a:r>
              <a:rPr b="1" lang="en" sz="25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for Next-Generation Assistants</a:t>
            </a:r>
            <a:endParaRPr sz="2500">
              <a:solidFill>
                <a:srgbClr val="000000"/>
              </a:solidFill>
            </a:endParaRPr>
          </a:p>
        </p:txBody>
      </p:sp>
      <p:sp>
        <p:nvSpPr>
          <p:cNvPr id="309" name="Google Shape;309;p33"/>
          <p:cNvSpPr/>
          <p:nvPr/>
        </p:nvSpPr>
        <p:spPr>
          <a:xfrm>
            <a:off x="3304300" y="2654975"/>
            <a:ext cx="2509200" cy="607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Context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ualization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33"/>
          <p:cNvSpPr/>
          <p:nvPr/>
        </p:nvSpPr>
        <p:spPr>
          <a:xfrm>
            <a:off x="4563911" y="2030675"/>
            <a:ext cx="12513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Scene Text Recognition</a:t>
            </a:r>
            <a:endParaRPr sz="1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Everyone Deserves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 Assistant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763" y="995888"/>
            <a:ext cx="3800475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Hardware Constraints for Wearable Assistants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627400"/>
            <a:ext cx="282892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950" y="1728289"/>
            <a:ext cx="2828925" cy="181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2597" y="1577840"/>
            <a:ext cx="1718815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4"/>
          <p:cNvSpPr txBox="1"/>
          <p:nvPr/>
        </p:nvSpPr>
        <p:spPr>
          <a:xfrm>
            <a:off x="746513" y="3741951"/>
            <a:ext cx="194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Memory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3642113" y="3741951"/>
            <a:ext cx="194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Battery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6461513" y="3741951"/>
            <a:ext cx="194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Lato"/>
                <a:ea typeface="Lato"/>
                <a:cs typeface="Lato"/>
                <a:sym typeface="Lato"/>
              </a:rPr>
              <a:t>Thermal</a:t>
            </a:r>
            <a:endParaRPr b="1"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/>
          <p:nvPr/>
        </p:nvSpPr>
        <p:spPr>
          <a:xfrm>
            <a:off x="1568575" y="2281450"/>
            <a:ext cx="5728500" cy="2490300"/>
          </a:xfrm>
          <a:prstGeom prst="rect">
            <a:avLst/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     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     </a:t>
            </a:r>
            <a:r>
              <a:rPr lang="en" sz="2200">
                <a:latin typeface="Roboto"/>
                <a:ea typeface="Roboto"/>
                <a:cs typeface="Roboto"/>
                <a:sym typeface="Roboto"/>
              </a:rPr>
              <a:t>  Series of                              Optimizations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" name="Google Shape;327;p35"/>
          <p:cNvSpPr txBox="1"/>
          <p:nvPr>
            <p:ph type="title"/>
          </p:nvPr>
        </p:nvSpPr>
        <p:spPr>
          <a:xfrm>
            <a:off x="490250" y="526350"/>
            <a:ext cx="8572800" cy="167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Technical Enablers to Next-Generation Assistants</a:t>
            </a:r>
            <a:r>
              <a:rPr b="1" lang="en"/>
              <a:t> </a:t>
            </a:r>
            <a:endParaRPr b="1"/>
          </a:p>
        </p:txBody>
      </p:sp>
      <p:sp>
        <p:nvSpPr>
          <p:cNvPr id="328" name="Google Shape;328;p35"/>
          <p:cNvSpPr/>
          <p:nvPr/>
        </p:nvSpPr>
        <p:spPr>
          <a:xfrm>
            <a:off x="3576750" y="2688650"/>
            <a:ext cx="1619100" cy="16191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Core Solution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Direction 1. Knowledge Augmentation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34" name="Google Shape;334;p36"/>
          <p:cNvSpPr/>
          <p:nvPr/>
        </p:nvSpPr>
        <p:spPr>
          <a:xfrm>
            <a:off x="1582150" y="1486100"/>
            <a:ext cx="5960400" cy="1475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3304300" y="1952550"/>
            <a:ext cx="2509200" cy="93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Multi-Modal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6" name="Google Shape;336;p36"/>
          <p:cNvSpPr/>
          <p:nvPr/>
        </p:nvSpPr>
        <p:spPr>
          <a:xfrm>
            <a:off x="1582150" y="3010100"/>
            <a:ext cx="5960400" cy="1421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6"/>
          <p:cNvSpPr/>
          <p:nvPr/>
        </p:nvSpPr>
        <p:spPr>
          <a:xfrm>
            <a:off x="1760575" y="3617846"/>
            <a:ext cx="5603400" cy="37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Text LLM</a:t>
            </a:r>
            <a:endParaRPr/>
          </a:p>
        </p:txBody>
      </p:sp>
      <p:sp>
        <p:nvSpPr>
          <p:cNvPr id="338" name="Google Shape;338;p36"/>
          <p:cNvSpPr/>
          <p:nvPr/>
        </p:nvSpPr>
        <p:spPr>
          <a:xfrm>
            <a:off x="5955500" y="195255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Personalization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(Memory search,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Personalization)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9" name="Google Shape;339;p36"/>
          <p:cNvSpPr/>
          <p:nvPr/>
        </p:nvSpPr>
        <p:spPr>
          <a:xfrm>
            <a:off x="3304300" y="2259275"/>
            <a:ext cx="12513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Scene Text Recognition</a:t>
            </a:r>
            <a:endParaRPr sz="1300"/>
          </a:p>
        </p:txBody>
      </p:sp>
      <p:sp>
        <p:nvSpPr>
          <p:cNvPr id="340" name="Google Shape;340;p36"/>
          <p:cNvSpPr/>
          <p:nvPr/>
        </p:nvSpPr>
        <p:spPr>
          <a:xfrm>
            <a:off x="1758725" y="1952600"/>
            <a:ext cx="1395300" cy="1548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Knowledge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Augmentation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(Web, KG,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Real-time APIs, Social network)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6"/>
          <p:cNvSpPr/>
          <p:nvPr/>
        </p:nvSpPr>
        <p:spPr>
          <a:xfrm>
            <a:off x="4548375" y="2259450"/>
            <a:ext cx="12651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Visual Understanding</a:t>
            </a:r>
            <a:endParaRPr sz="1000"/>
          </a:p>
        </p:txBody>
      </p:sp>
      <p:sp>
        <p:nvSpPr>
          <p:cNvPr id="342" name="Google Shape;342;p36"/>
          <p:cNvSpPr txBox="1"/>
          <p:nvPr/>
        </p:nvSpPr>
        <p:spPr>
          <a:xfrm>
            <a:off x="3062275" y="4003722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Voice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3051124" y="1505849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Multi-modal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4" name="Google Shape;344;p36"/>
          <p:cNvSpPr/>
          <p:nvPr/>
        </p:nvSpPr>
        <p:spPr>
          <a:xfrm>
            <a:off x="3304300" y="2883575"/>
            <a:ext cx="2509200" cy="607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Contextualization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903" y="260725"/>
            <a:ext cx="1976850" cy="1079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" name="Google Shape;350;p37"/>
          <p:cNvGraphicFramePr/>
          <p:nvPr/>
        </p:nvGraphicFramePr>
        <p:xfrm>
          <a:off x="798150" y="1093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3097850"/>
                <a:gridCol w="4706075"/>
              </a:tblGrid>
              <a:tr h="48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User Ask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Assistant</a:t>
                      </a:r>
                      <a:r>
                        <a:rPr b="1" lang="en"/>
                        <a:t> Answer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</a:tr>
              <a:tr h="1444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What are visa requirements for visiting Barcelona? 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If you plan to visit Barcelona, Spain, the visa requirements depend on your nationality and the duration of your stay. Here are the general guidelines: …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  <a:tr h="1326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Where should I visit in Barcelona?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Barcelona is a vibrant city with a rich history, stunning architecture, and a lively cultural scene. Here are some must-visit places in Barcelona:...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51" name="Google Shape;351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Question Answering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Examples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T. Nagarajan, et al. AnyMAL: An efficient and scalable any-modality augmented language model. arXiv, 2023.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Meme 1. LLMs Can Answer All Our Questions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358" name="Google Shape;3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14400"/>
            <a:ext cx="4373950" cy="196647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/>
          <p:nvPr/>
        </p:nvSpPr>
        <p:spPr>
          <a:xfrm>
            <a:off x="-41325" y="4344650"/>
            <a:ext cx="262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Ground truth</a:t>
            </a:r>
            <a:endParaRPr sz="2400">
              <a:solidFill>
                <a:srgbClr val="FF9900"/>
              </a:solidFill>
            </a:endParaRPr>
          </a:p>
        </p:txBody>
      </p:sp>
      <p:pic>
        <p:nvPicPr>
          <p:cNvPr id="360" name="Google Shape;36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763" y="2880875"/>
            <a:ext cx="2739286" cy="211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/>
          <p:cNvPicPr preferRelativeResize="0"/>
          <p:nvPr/>
        </p:nvPicPr>
        <p:blipFill rotWithShape="1">
          <a:blip r:embed="rId5">
            <a:alphaModFix/>
          </a:blip>
          <a:srcRect b="24482" l="0" r="0" t="0"/>
          <a:stretch/>
        </p:blipFill>
        <p:spPr>
          <a:xfrm>
            <a:off x="4648200" y="914400"/>
            <a:ext cx="4373951" cy="196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/>
          <p:nvPr/>
        </p:nvSpPr>
        <p:spPr>
          <a:xfrm>
            <a:off x="2799966" y="4700475"/>
            <a:ext cx="3202800" cy="35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63" name="Google Shape;363;p38"/>
          <p:cNvGrpSpPr/>
          <p:nvPr/>
        </p:nvGrpSpPr>
        <p:grpSpPr>
          <a:xfrm>
            <a:off x="2577775" y="1827675"/>
            <a:ext cx="1477800" cy="218475"/>
            <a:chOff x="2577775" y="1141875"/>
            <a:chExt cx="1477800" cy="218475"/>
          </a:xfrm>
        </p:grpSpPr>
        <p:cxnSp>
          <p:nvCxnSpPr>
            <p:cNvPr id="364" name="Google Shape;364;p38"/>
            <p:cNvCxnSpPr/>
            <p:nvPr/>
          </p:nvCxnSpPr>
          <p:spPr>
            <a:xfrm>
              <a:off x="2577775" y="1150350"/>
              <a:ext cx="1477800" cy="210000"/>
            </a:xfrm>
            <a:prstGeom prst="straightConnector1">
              <a:avLst/>
            </a:prstGeom>
            <a:noFill/>
            <a:ln cap="flat" cmpd="sng" w="28575">
              <a:solidFill>
                <a:srgbClr val="FF93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5" name="Google Shape;365;p38"/>
            <p:cNvCxnSpPr/>
            <p:nvPr/>
          </p:nvCxnSpPr>
          <p:spPr>
            <a:xfrm flipH="1" rot="10800000">
              <a:off x="2577775" y="1141875"/>
              <a:ext cx="1469400" cy="218400"/>
            </a:xfrm>
            <a:prstGeom prst="straightConnector1">
              <a:avLst/>
            </a:prstGeom>
            <a:noFill/>
            <a:ln cap="flat" cmpd="sng" w="28575">
              <a:solidFill>
                <a:srgbClr val="FF93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6" name="Google Shape;366;p38"/>
          <p:cNvGrpSpPr/>
          <p:nvPr/>
        </p:nvGrpSpPr>
        <p:grpSpPr>
          <a:xfrm>
            <a:off x="6928525" y="1728175"/>
            <a:ext cx="1477800" cy="218475"/>
            <a:chOff x="2577775" y="1141875"/>
            <a:chExt cx="1477800" cy="218475"/>
          </a:xfrm>
        </p:grpSpPr>
        <p:cxnSp>
          <p:nvCxnSpPr>
            <p:cNvPr id="367" name="Google Shape;367;p38"/>
            <p:cNvCxnSpPr/>
            <p:nvPr/>
          </p:nvCxnSpPr>
          <p:spPr>
            <a:xfrm>
              <a:off x="2577775" y="1150350"/>
              <a:ext cx="1477800" cy="210000"/>
            </a:xfrm>
            <a:prstGeom prst="straightConnector1">
              <a:avLst/>
            </a:prstGeom>
            <a:noFill/>
            <a:ln cap="flat" cmpd="sng" w="28575">
              <a:solidFill>
                <a:srgbClr val="FF93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8" name="Google Shape;368;p38"/>
            <p:cNvCxnSpPr/>
            <p:nvPr/>
          </p:nvCxnSpPr>
          <p:spPr>
            <a:xfrm flipH="1" rot="10800000">
              <a:off x="2577775" y="1141875"/>
              <a:ext cx="1469400" cy="218400"/>
            </a:xfrm>
            <a:prstGeom prst="straightConnector1">
              <a:avLst/>
            </a:prstGeom>
            <a:noFill/>
            <a:ln cap="flat" cmpd="sng" w="28575">
              <a:solidFill>
                <a:srgbClr val="FF93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LLM QA for Facts of Different Dynamisms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74" name="Google Shape;374;p39"/>
          <p:cNvSpPr/>
          <p:nvPr/>
        </p:nvSpPr>
        <p:spPr>
          <a:xfrm>
            <a:off x="175" y="4676146"/>
            <a:ext cx="91440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Vu, Iyyer, Wang, Constant, Wei, Wei, Tar, Sung, Zhou, Le, Luong. FreshLLMs: Refreshing LLMs with Search Engine Augmentation. arXiv, 2023.</a:t>
            </a:r>
            <a:br>
              <a:rPr lang="en" sz="12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Xiao Yang, Kai Sun, Hao Xin, Yushi Sun, et al. CRAG–Comprehensive RAG Benchmark. arXiv, 2024.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75" y="1170200"/>
            <a:ext cx="5068074" cy="2846575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cxnSp>
        <p:nvCxnSpPr>
          <p:cNvPr id="376" name="Google Shape;376;p39"/>
          <p:cNvCxnSpPr/>
          <p:nvPr/>
        </p:nvCxnSpPr>
        <p:spPr>
          <a:xfrm>
            <a:off x="1768000" y="1610962"/>
            <a:ext cx="2227500" cy="1962000"/>
          </a:xfrm>
          <a:prstGeom prst="straightConnector1">
            <a:avLst/>
          </a:prstGeom>
          <a:noFill/>
          <a:ln cap="flat" cmpd="sng" w="152400">
            <a:solidFill>
              <a:srgbClr val="FF93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7" name="Google Shape;377;p39"/>
          <p:cNvSpPr/>
          <p:nvPr/>
        </p:nvSpPr>
        <p:spPr>
          <a:xfrm>
            <a:off x="5312450" y="3794225"/>
            <a:ext cx="3616200" cy="769800"/>
          </a:xfrm>
          <a:prstGeom prst="wedgeRectCallout">
            <a:avLst>
              <a:gd fmla="val -63996" name="adj1"/>
              <a:gd fmla="val -63653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Very low accuracy for fast changing facts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39"/>
          <p:cNvSpPr/>
          <p:nvPr/>
        </p:nvSpPr>
        <p:spPr>
          <a:xfrm>
            <a:off x="1155950" y="1272400"/>
            <a:ext cx="4258200" cy="239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9" name="Google Shape;379;p39"/>
          <p:cNvPicPr preferRelativeResize="0"/>
          <p:nvPr/>
        </p:nvPicPr>
        <p:blipFill rotWithShape="1">
          <a:blip r:embed="rId4">
            <a:alphaModFix/>
          </a:blip>
          <a:srcRect b="15611" l="0" r="33818" t="0"/>
          <a:stretch/>
        </p:blipFill>
        <p:spPr>
          <a:xfrm>
            <a:off x="4590400" y="1475000"/>
            <a:ext cx="4258175" cy="14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9"/>
          <p:cNvSpPr/>
          <p:nvPr/>
        </p:nvSpPr>
        <p:spPr>
          <a:xfrm>
            <a:off x="120075" y="3968300"/>
            <a:ext cx="3494400" cy="769800"/>
          </a:xfrm>
          <a:prstGeom prst="wedgeRectCallout">
            <a:avLst>
              <a:gd fmla="val -11406" name="adj1"/>
              <a:gd fmla="val -97369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Low accuracy even for static and slow-changing facts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LLM QA for Facts of Different Dynamisms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86" name="Google Shape;386;p40"/>
          <p:cNvSpPr/>
          <p:nvPr/>
        </p:nvSpPr>
        <p:spPr>
          <a:xfrm>
            <a:off x="175" y="4676146"/>
            <a:ext cx="91440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Vu, Iyyer, Wang, Constant, Wei, Wei, Tar, Sung, Zhou, Le, Luong. FreshLLMs: Refreshing LLMs with Search Engine Augmentation. arXiv, 2023.</a:t>
            </a:r>
            <a:br>
              <a:rPr lang="en" sz="12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Xiao Yang, Kai Sun, Hao Xin, Yushi Sun, et al. CRAG–Comprehensive RAG Benchmark. arXiv, 2024.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75" y="1170200"/>
            <a:ext cx="5068074" cy="2846575"/>
          </a:xfrm>
          <a:prstGeom prst="rect">
            <a:avLst/>
          </a:prstGeom>
          <a:solidFill>
            <a:srgbClr val="FF9900"/>
          </a:solidFill>
          <a:ln>
            <a:noFill/>
          </a:ln>
        </p:spPr>
      </p:pic>
      <p:cxnSp>
        <p:nvCxnSpPr>
          <p:cNvPr id="388" name="Google Shape;388;p40"/>
          <p:cNvCxnSpPr/>
          <p:nvPr/>
        </p:nvCxnSpPr>
        <p:spPr>
          <a:xfrm>
            <a:off x="1768000" y="1610962"/>
            <a:ext cx="2227500" cy="1962000"/>
          </a:xfrm>
          <a:prstGeom prst="straightConnector1">
            <a:avLst/>
          </a:prstGeom>
          <a:noFill/>
          <a:ln cap="flat" cmpd="sng" w="152400">
            <a:solidFill>
              <a:srgbClr val="FF93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9" name="Google Shape;389;p40"/>
          <p:cNvSpPr/>
          <p:nvPr/>
        </p:nvSpPr>
        <p:spPr>
          <a:xfrm>
            <a:off x="5312450" y="3794225"/>
            <a:ext cx="3616200" cy="769800"/>
          </a:xfrm>
          <a:prstGeom prst="wedgeRectCallout">
            <a:avLst>
              <a:gd fmla="val -63996" name="adj1"/>
              <a:gd fmla="val -63653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Very low accuracy for fast changing facts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0" name="Google Shape;390;p40"/>
          <p:cNvPicPr preferRelativeResize="0"/>
          <p:nvPr/>
        </p:nvPicPr>
        <p:blipFill rotWithShape="1">
          <a:blip r:embed="rId4">
            <a:alphaModFix/>
          </a:blip>
          <a:srcRect b="15611" l="0" r="33818" t="0"/>
          <a:stretch/>
        </p:blipFill>
        <p:spPr>
          <a:xfrm>
            <a:off x="4590400" y="1475000"/>
            <a:ext cx="4258175" cy="148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0"/>
          <p:cNvSpPr/>
          <p:nvPr/>
        </p:nvSpPr>
        <p:spPr>
          <a:xfrm>
            <a:off x="120075" y="4045620"/>
            <a:ext cx="2501400" cy="607800"/>
          </a:xfrm>
          <a:prstGeom prst="wedgeRectCallout">
            <a:avLst>
              <a:gd fmla="val -508" name="adj1"/>
              <a:gd fmla="val -121454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Low accuracy even for static entities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LLM QA for Entities of Different Popularities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397" name="Google Shape;397;p41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NAACL, 2024.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941600"/>
            <a:ext cx="7386038" cy="353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41"/>
          <p:cNvCxnSpPr/>
          <p:nvPr/>
        </p:nvCxnSpPr>
        <p:spPr>
          <a:xfrm>
            <a:off x="2493925" y="1970200"/>
            <a:ext cx="5549700" cy="1174800"/>
          </a:xfrm>
          <a:prstGeom prst="straightConnector1">
            <a:avLst/>
          </a:prstGeom>
          <a:noFill/>
          <a:ln cap="flat" cmpd="sng" w="152400">
            <a:solidFill>
              <a:srgbClr val="FF93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0" name="Google Shape;400;p41"/>
          <p:cNvSpPr/>
          <p:nvPr/>
        </p:nvSpPr>
        <p:spPr>
          <a:xfrm>
            <a:off x="120075" y="4198020"/>
            <a:ext cx="2501400" cy="607800"/>
          </a:xfrm>
          <a:prstGeom prst="wedgeRectCallout">
            <a:avLst>
              <a:gd fmla="val 45363" name="adj1"/>
              <a:gd fmla="val -122280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Low accuracy even for popular entities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1" name="Google Shape;401;p41"/>
          <p:cNvSpPr/>
          <p:nvPr/>
        </p:nvSpPr>
        <p:spPr>
          <a:xfrm>
            <a:off x="1916350" y="1041375"/>
            <a:ext cx="6256500" cy="296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LLM QA for Entities of Different Popularities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407" name="Google Shape;407;p42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NAACL, 2024.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8" name="Google Shape;40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941600"/>
            <a:ext cx="7386038" cy="353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9" name="Google Shape;409;p42"/>
          <p:cNvCxnSpPr/>
          <p:nvPr/>
        </p:nvCxnSpPr>
        <p:spPr>
          <a:xfrm>
            <a:off x="2493925" y="1970200"/>
            <a:ext cx="5549700" cy="1174800"/>
          </a:xfrm>
          <a:prstGeom prst="straightConnector1">
            <a:avLst/>
          </a:prstGeom>
          <a:noFill/>
          <a:ln cap="flat" cmpd="sng" w="152400">
            <a:solidFill>
              <a:srgbClr val="FF93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0" name="Google Shape;410;p42"/>
          <p:cNvSpPr/>
          <p:nvPr/>
        </p:nvSpPr>
        <p:spPr>
          <a:xfrm>
            <a:off x="120075" y="4198020"/>
            <a:ext cx="2501400" cy="607800"/>
          </a:xfrm>
          <a:prstGeom prst="wedgeRectCallout">
            <a:avLst>
              <a:gd fmla="val 45363" name="adj1"/>
              <a:gd fmla="val -122280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Low accuracy even for popular entities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Meme 2. LLM+Web Search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Solved the Problem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16" name="Google Shape;416;p43"/>
          <p:cNvSpPr txBox="1"/>
          <p:nvPr/>
        </p:nvSpPr>
        <p:spPr>
          <a:xfrm>
            <a:off x="-41325" y="4344650"/>
            <a:ext cx="262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Ground truth</a:t>
            </a:r>
            <a:endParaRPr sz="2400">
              <a:solidFill>
                <a:srgbClr val="FF9900"/>
              </a:solidFill>
            </a:endParaRPr>
          </a:p>
        </p:txBody>
      </p:sp>
      <p:pic>
        <p:nvPicPr>
          <p:cNvPr id="417" name="Google Shape;41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163" y="2880875"/>
            <a:ext cx="2739286" cy="211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/>
          <p:cNvSpPr/>
          <p:nvPr/>
        </p:nvSpPr>
        <p:spPr>
          <a:xfrm>
            <a:off x="2571366" y="4700475"/>
            <a:ext cx="3202800" cy="3543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9" name="Google Shape;41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675" y="832850"/>
            <a:ext cx="4373951" cy="1977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43"/>
          <p:cNvGrpSpPr/>
          <p:nvPr/>
        </p:nvGrpSpPr>
        <p:grpSpPr>
          <a:xfrm>
            <a:off x="4244962" y="1994975"/>
            <a:ext cx="1242682" cy="218475"/>
            <a:chOff x="2577775" y="1141875"/>
            <a:chExt cx="1477800" cy="218475"/>
          </a:xfrm>
        </p:grpSpPr>
        <p:cxnSp>
          <p:nvCxnSpPr>
            <p:cNvPr id="421" name="Google Shape;421;p43"/>
            <p:cNvCxnSpPr/>
            <p:nvPr/>
          </p:nvCxnSpPr>
          <p:spPr>
            <a:xfrm>
              <a:off x="2577775" y="1150350"/>
              <a:ext cx="1477800" cy="210000"/>
            </a:xfrm>
            <a:prstGeom prst="straightConnector1">
              <a:avLst/>
            </a:prstGeom>
            <a:noFill/>
            <a:ln cap="flat" cmpd="sng" w="28575">
              <a:solidFill>
                <a:srgbClr val="FF93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2" name="Google Shape;422;p43"/>
            <p:cNvCxnSpPr/>
            <p:nvPr/>
          </p:nvCxnSpPr>
          <p:spPr>
            <a:xfrm flipH="1" rot="10800000">
              <a:off x="2577775" y="1141875"/>
              <a:ext cx="1469400" cy="218400"/>
            </a:xfrm>
            <a:prstGeom prst="straightConnector1">
              <a:avLst/>
            </a:prstGeom>
            <a:noFill/>
            <a:ln cap="flat" cmpd="sng" w="28575">
              <a:solidFill>
                <a:srgbClr val="FF93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What is An Ideal Assistant?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1170200"/>
            <a:ext cx="1912475" cy="30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702100" y="4275875"/>
            <a:ext cx="21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Follow instructions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2900" y="1170200"/>
            <a:ext cx="2045496" cy="30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2759500" y="4275875"/>
            <a:ext cx="21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Know your needs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5">
            <a:alphaModFix/>
          </a:blip>
          <a:srcRect b="0" l="4159" r="0" t="0"/>
          <a:stretch/>
        </p:blipFill>
        <p:spPr>
          <a:xfrm>
            <a:off x="4509600" y="1170200"/>
            <a:ext cx="2187000" cy="30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5121700" y="4275875"/>
            <a:ext cx="21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Capable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7026700" y="4275875"/>
            <a:ext cx="21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Knowledgeable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6">
            <a:alphaModFix/>
          </a:blip>
          <a:srcRect b="0" l="0" r="1224" t="0"/>
          <a:stretch/>
        </p:blipFill>
        <p:spPr>
          <a:xfrm>
            <a:off x="6696850" y="1170200"/>
            <a:ext cx="2045500" cy="300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150" y="1178400"/>
            <a:ext cx="4705225" cy="34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4"/>
          <p:cNvSpPr txBox="1"/>
          <p:nvPr>
            <p:ph type="title"/>
          </p:nvPr>
        </p:nvSpPr>
        <p:spPr>
          <a:xfrm>
            <a:off x="3879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Early RAG Results</a:t>
            </a:r>
            <a:endParaRPr sz="2800">
              <a:solidFill>
                <a:srgbClr val="000000"/>
              </a:solidFill>
            </a:endParaRPr>
          </a:p>
        </p:txBody>
      </p:sp>
      <p:grpSp>
        <p:nvGrpSpPr>
          <p:cNvPr id="429" name="Google Shape;429;p44"/>
          <p:cNvGrpSpPr/>
          <p:nvPr/>
        </p:nvGrpSpPr>
        <p:grpSpPr>
          <a:xfrm>
            <a:off x="3158250" y="2264175"/>
            <a:ext cx="4761804" cy="1787650"/>
            <a:chOff x="3158250" y="2264175"/>
            <a:chExt cx="4761804" cy="1787650"/>
          </a:xfrm>
        </p:grpSpPr>
        <p:cxnSp>
          <p:nvCxnSpPr>
            <p:cNvPr id="430" name="Google Shape;430;p44"/>
            <p:cNvCxnSpPr/>
            <p:nvPr/>
          </p:nvCxnSpPr>
          <p:spPr>
            <a:xfrm flipH="1" rot="10800000">
              <a:off x="3158250" y="2847025"/>
              <a:ext cx="3080700" cy="1204800"/>
            </a:xfrm>
            <a:prstGeom prst="straightConnector1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31" name="Google Shape;431;p44"/>
            <p:cNvSpPr txBox="1"/>
            <p:nvPr/>
          </p:nvSpPr>
          <p:spPr>
            <a:xfrm>
              <a:off x="6871554" y="2264175"/>
              <a:ext cx="10485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274E13"/>
                  </a:solidFill>
                  <a:latin typeface="Lato"/>
                  <a:ea typeface="Lato"/>
                  <a:cs typeface="Lato"/>
                  <a:sym typeface="Lato"/>
                </a:rPr>
                <a:t>Accuracy increased</a:t>
              </a:r>
              <a:endParaRPr sz="1600">
                <a:solidFill>
                  <a:srgbClr val="274E13"/>
                </a:solidFill>
              </a:endParaRPr>
            </a:p>
          </p:txBody>
        </p:sp>
      </p:grpSp>
      <p:grpSp>
        <p:nvGrpSpPr>
          <p:cNvPr id="432" name="Google Shape;432;p44"/>
          <p:cNvGrpSpPr/>
          <p:nvPr/>
        </p:nvGrpSpPr>
        <p:grpSpPr>
          <a:xfrm>
            <a:off x="3134425" y="2476425"/>
            <a:ext cx="4938025" cy="1101550"/>
            <a:chOff x="3134425" y="2476425"/>
            <a:chExt cx="4938025" cy="1101550"/>
          </a:xfrm>
        </p:grpSpPr>
        <p:cxnSp>
          <p:nvCxnSpPr>
            <p:cNvPr id="433" name="Google Shape;433;p44"/>
            <p:cNvCxnSpPr/>
            <p:nvPr/>
          </p:nvCxnSpPr>
          <p:spPr>
            <a:xfrm>
              <a:off x="3134425" y="2476425"/>
              <a:ext cx="3086100" cy="574500"/>
            </a:xfrm>
            <a:prstGeom prst="straightConnector1">
              <a:avLst/>
            </a:prstGeom>
            <a:noFill/>
            <a:ln cap="flat" cmpd="sng" w="28575">
              <a:solidFill>
                <a:srgbClr val="3C78D8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34" name="Google Shape;434;p44"/>
            <p:cNvSpPr txBox="1"/>
            <p:nvPr/>
          </p:nvSpPr>
          <p:spPr>
            <a:xfrm>
              <a:off x="6719150" y="2929975"/>
              <a:ext cx="1353300" cy="6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1155CC"/>
                  </a:solidFill>
                  <a:latin typeface="Lato"/>
                  <a:ea typeface="Lato"/>
                  <a:cs typeface="Lato"/>
                  <a:sym typeface="Lato"/>
                </a:rPr>
                <a:t>But more hallucinations</a:t>
              </a:r>
              <a:endParaRPr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93952"/>
            <a:ext cx="7203398" cy="469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"/>
          <p:cNvSpPr txBox="1"/>
          <p:nvPr>
            <p:ph type="title"/>
          </p:nvPr>
        </p:nvSpPr>
        <p:spPr>
          <a:xfrm>
            <a:off x="311700" y="1814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Core Solution: Federated RAG to Leverage 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KG</a:t>
            </a:r>
            <a:endParaRPr sz="2600">
              <a:solidFill>
                <a:srgbClr val="000000"/>
              </a:solidFill>
            </a:endParaRPr>
          </a:p>
        </p:txBody>
      </p:sp>
      <p:graphicFrame>
        <p:nvGraphicFramePr>
          <p:cNvPr id="445" name="Google Shape;445;p46"/>
          <p:cNvGraphicFramePr/>
          <p:nvPr/>
        </p:nvGraphicFramePr>
        <p:xfrm>
          <a:off x="347875" y="1781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1463300"/>
                <a:gridCol w="969675"/>
                <a:gridCol w="925975"/>
                <a:gridCol w="900000"/>
              </a:tblGrid>
              <a:tr h="26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Sources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Web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KG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Union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Retrieval coverage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64%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38%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77%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Answer accuracy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91%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99%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92%</a:t>
                      </a:r>
                      <a:endParaRPr/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90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Latency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~1300 ms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~200ms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-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446" name="Google Shape;446;p46"/>
          <p:cNvSpPr txBox="1"/>
          <p:nvPr/>
        </p:nvSpPr>
        <p:spPr>
          <a:xfrm>
            <a:off x="655825" y="1141850"/>
            <a:ext cx="379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Contributions from Web vs. KG Retrieval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In our initial experiment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46"/>
          <p:cNvSpPr txBox="1"/>
          <p:nvPr/>
        </p:nvSpPr>
        <p:spPr>
          <a:xfrm>
            <a:off x="4743450" y="1131100"/>
            <a:ext cx="4270500" cy="22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Key advantages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KG retrieval results, when successful, are precise and concise, allowing &gt;99% answer accuracy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KG retrieval saves latency by &gt;1 sec. An early stopping on web search can cut E2E latency significantly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8" name="Google Shape;448;p46"/>
          <p:cNvCxnSpPr/>
          <p:nvPr/>
        </p:nvCxnSpPr>
        <p:spPr>
          <a:xfrm flipH="1">
            <a:off x="3636025" y="1836350"/>
            <a:ext cx="1299600" cy="734700"/>
          </a:xfrm>
          <a:prstGeom prst="straightConnector1">
            <a:avLst/>
          </a:prstGeom>
          <a:noFill/>
          <a:ln cap="flat" cmpd="sng" w="28575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9" name="Google Shape;449;p46"/>
          <p:cNvCxnSpPr/>
          <p:nvPr/>
        </p:nvCxnSpPr>
        <p:spPr>
          <a:xfrm flipH="1">
            <a:off x="3636125" y="2714025"/>
            <a:ext cx="1292700" cy="142800"/>
          </a:xfrm>
          <a:prstGeom prst="straightConnector1">
            <a:avLst/>
          </a:prstGeom>
          <a:noFill/>
          <a:ln cap="flat" cmpd="sng" w="28575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0" name="Google Shape;450;p46"/>
          <p:cNvSpPr/>
          <p:nvPr/>
        </p:nvSpPr>
        <p:spPr>
          <a:xfrm>
            <a:off x="2787650" y="1697250"/>
            <a:ext cx="1909800" cy="153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7"/>
          <p:cNvSpPr txBox="1"/>
          <p:nvPr>
            <p:ph type="title"/>
          </p:nvPr>
        </p:nvSpPr>
        <p:spPr>
          <a:xfrm>
            <a:off x="311700" y="160775"/>
            <a:ext cx="8520600" cy="11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Architecture and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Optimizations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56" name="Google Shape;456;p47"/>
          <p:cNvSpPr/>
          <p:nvPr/>
        </p:nvSpPr>
        <p:spPr>
          <a:xfrm>
            <a:off x="3431700" y="763880"/>
            <a:ext cx="2616600" cy="193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Knowledge Grounding Services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57" name="Google Shape;457;p47"/>
          <p:cNvSpPr/>
          <p:nvPr/>
        </p:nvSpPr>
        <p:spPr>
          <a:xfrm>
            <a:off x="3576173" y="1179305"/>
            <a:ext cx="1269900" cy="138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Data Service</a:t>
            </a:r>
            <a:br>
              <a:rPr lang="en" sz="1000">
                <a:solidFill>
                  <a:srgbClr val="000000"/>
                </a:solidFill>
              </a:rPr>
            </a:br>
            <a:r>
              <a:rPr lang="en" sz="1000">
                <a:solidFill>
                  <a:srgbClr val="000000"/>
                </a:solidFill>
              </a:rPr>
              <a:t>Plug-ins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7"/>
          <p:cNvSpPr/>
          <p:nvPr/>
        </p:nvSpPr>
        <p:spPr>
          <a:xfrm>
            <a:off x="894325" y="1179305"/>
            <a:ext cx="2358600" cy="13878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LLM Planning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cxnSp>
        <p:nvCxnSpPr>
          <p:cNvPr id="459" name="Google Shape;459;p47"/>
          <p:cNvCxnSpPr>
            <a:endCxn id="460" idx="1"/>
          </p:cNvCxnSpPr>
          <p:nvPr/>
        </p:nvCxnSpPr>
        <p:spPr>
          <a:xfrm>
            <a:off x="578125" y="1975830"/>
            <a:ext cx="4887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1" name="Google Shape;461;p47"/>
          <p:cNvSpPr/>
          <p:nvPr/>
        </p:nvSpPr>
        <p:spPr>
          <a:xfrm>
            <a:off x="3672223" y="1575506"/>
            <a:ext cx="1083300" cy="369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Web Search</a:t>
            </a:r>
            <a:endParaRPr sz="1000"/>
          </a:p>
        </p:txBody>
      </p:sp>
      <p:sp>
        <p:nvSpPr>
          <p:cNvPr id="462" name="Google Shape;462;p47"/>
          <p:cNvSpPr/>
          <p:nvPr/>
        </p:nvSpPr>
        <p:spPr>
          <a:xfrm>
            <a:off x="3672223" y="2079205"/>
            <a:ext cx="1083300" cy="369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Knowledge Graph Search</a:t>
            </a:r>
            <a:endParaRPr sz="1000"/>
          </a:p>
        </p:txBody>
      </p:sp>
      <p:sp>
        <p:nvSpPr>
          <p:cNvPr id="463" name="Google Shape;463;p47"/>
          <p:cNvSpPr/>
          <p:nvPr/>
        </p:nvSpPr>
        <p:spPr>
          <a:xfrm>
            <a:off x="6185975" y="1582280"/>
            <a:ext cx="1990500" cy="8190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LLM Summarization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7"/>
          <p:cNvSpPr/>
          <p:nvPr/>
        </p:nvSpPr>
        <p:spPr>
          <a:xfrm>
            <a:off x="7508973" y="1826230"/>
            <a:ext cx="564900" cy="4374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LLM</a:t>
            </a:r>
            <a:endParaRPr sz="1000"/>
          </a:p>
        </p:txBody>
      </p:sp>
      <p:cxnSp>
        <p:nvCxnSpPr>
          <p:cNvPr id="465" name="Google Shape;465;p47"/>
          <p:cNvCxnSpPr>
            <a:stCxn id="466" idx="3"/>
            <a:endCxn id="464" idx="1"/>
          </p:cNvCxnSpPr>
          <p:nvPr/>
        </p:nvCxnSpPr>
        <p:spPr>
          <a:xfrm>
            <a:off x="7297475" y="2044930"/>
            <a:ext cx="211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7" name="Google Shape;467;p47"/>
          <p:cNvCxnSpPr/>
          <p:nvPr/>
        </p:nvCxnSpPr>
        <p:spPr>
          <a:xfrm flipH="1" rot="10800000">
            <a:off x="4837667" y="2044930"/>
            <a:ext cx="204000" cy="2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8" name="Google Shape;468;p47"/>
          <p:cNvCxnSpPr>
            <a:stCxn id="464" idx="3"/>
          </p:cNvCxnSpPr>
          <p:nvPr/>
        </p:nvCxnSpPr>
        <p:spPr>
          <a:xfrm>
            <a:off x="8073873" y="2044930"/>
            <a:ext cx="409200" cy="2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9" name="Google Shape;469;p47"/>
          <p:cNvCxnSpPr/>
          <p:nvPr/>
        </p:nvCxnSpPr>
        <p:spPr>
          <a:xfrm>
            <a:off x="703800" y="2883300"/>
            <a:ext cx="70935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0" name="Google Shape;470;p47"/>
          <p:cNvCxnSpPr>
            <a:endCxn id="464" idx="2"/>
          </p:cNvCxnSpPr>
          <p:nvPr/>
        </p:nvCxnSpPr>
        <p:spPr>
          <a:xfrm rot="10800000">
            <a:off x="7791423" y="2263630"/>
            <a:ext cx="0" cy="621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1" name="Google Shape;471;p47"/>
          <p:cNvCxnSpPr/>
          <p:nvPr/>
        </p:nvCxnSpPr>
        <p:spPr>
          <a:xfrm>
            <a:off x="1877425" y="2195130"/>
            <a:ext cx="1550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2" name="Google Shape;472;p47"/>
          <p:cNvCxnSpPr/>
          <p:nvPr/>
        </p:nvCxnSpPr>
        <p:spPr>
          <a:xfrm>
            <a:off x="1548325" y="2461234"/>
            <a:ext cx="300" cy="43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3" name="Google Shape;473;p47"/>
          <p:cNvSpPr/>
          <p:nvPr/>
        </p:nvSpPr>
        <p:spPr>
          <a:xfrm>
            <a:off x="5041675" y="1826230"/>
            <a:ext cx="886800" cy="437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Result Aggregation</a:t>
            </a:r>
            <a:endParaRPr sz="1000"/>
          </a:p>
        </p:txBody>
      </p:sp>
      <p:sp>
        <p:nvSpPr>
          <p:cNvPr id="466" name="Google Shape;466;p47"/>
          <p:cNvSpPr/>
          <p:nvPr/>
        </p:nvSpPr>
        <p:spPr>
          <a:xfrm>
            <a:off x="6365975" y="1826230"/>
            <a:ext cx="931500" cy="437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Prompt Enrichment</a:t>
            </a:r>
            <a:endParaRPr sz="1000"/>
          </a:p>
        </p:txBody>
      </p:sp>
      <p:cxnSp>
        <p:nvCxnSpPr>
          <p:cNvPr id="474" name="Google Shape;474;p47"/>
          <p:cNvCxnSpPr>
            <a:stCxn id="473" idx="3"/>
          </p:cNvCxnSpPr>
          <p:nvPr/>
        </p:nvCxnSpPr>
        <p:spPr>
          <a:xfrm>
            <a:off x="5928475" y="2044930"/>
            <a:ext cx="437400" cy="5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5" name="Google Shape;475;p47"/>
          <p:cNvSpPr/>
          <p:nvPr/>
        </p:nvSpPr>
        <p:spPr>
          <a:xfrm>
            <a:off x="2094300" y="1566630"/>
            <a:ext cx="931500" cy="437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Planner-and- Executor</a:t>
            </a:r>
            <a:endParaRPr sz="1000"/>
          </a:p>
        </p:txBody>
      </p:sp>
      <p:cxnSp>
        <p:nvCxnSpPr>
          <p:cNvPr id="476" name="Google Shape;476;p47"/>
          <p:cNvCxnSpPr>
            <a:endCxn id="475" idx="1"/>
          </p:cNvCxnSpPr>
          <p:nvPr/>
        </p:nvCxnSpPr>
        <p:spPr>
          <a:xfrm>
            <a:off x="1877400" y="1785330"/>
            <a:ext cx="216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7" name="Google Shape;477;p47"/>
          <p:cNvCxnSpPr>
            <a:stCxn id="475" idx="3"/>
          </p:cNvCxnSpPr>
          <p:nvPr/>
        </p:nvCxnSpPr>
        <p:spPr>
          <a:xfrm>
            <a:off x="3025800" y="1785330"/>
            <a:ext cx="4059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8" name="Google Shape;478;p47"/>
          <p:cNvSpPr txBox="1"/>
          <p:nvPr/>
        </p:nvSpPr>
        <p:spPr>
          <a:xfrm>
            <a:off x="1195025" y="2827725"/>
            <a:ext cx="629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Chitchat call in parallel, and terminate in case the planning phase decide to go to plug-ins</a:t>
            </a:r>
            <a:endParaRPr sz="1200"/>
          </a:p>
        </p:txBody>
      </p:sp>
      <p:sp>
        <p:nvSpPr>
          <p:cNvPr id="460" name="Google Shape;460;p47"/>
          <p:cNvSpPr/>
          <p:nvPr/>
        </p:nvSpPr>
        <p:spPr>
          <a:xfrm>
            <a:off x="1066825" y="1490430"/>
            <a:ext cx="810600" cy="970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000">
                <a:solidFill>
                  <a:srgbClr val="000000"/>
                </a:solidFill>
              </a:rPr>
            </a:br>
            <a:r>
              <a:rPr lang="en" sz="1000">
                <a:solidFill>
                  <a:srgbClr val="000000"/>
                </a:solidFill>
              </a:rPr>
              <a:t>Intent</a:t>
            </a:r>
            <a:r>
              <a:rPr lang="en" sz="1000"/>
              <a:t> </a:t>
            </a:r>
            <a:r>
              <a:rPr lang="en" sz="1000">
                <a:solidFill>
                  <a:srgbClr val="000000"/>
                </a:solidFill>
              </a:rPr>
              <a:t>Detection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&amp; 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Query Rewriting</a:t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479" name="Google Shape;479;p47"/>
          <p:cNvSpPr txBox="1"/>
          <p:nvPr>
            <p:ph type="title"/>
          </p:nvPr>
        </p:nvSpPr>
        <p:spPr>
          <a:xfrm>
            <a:off x="197350" y="3206270"/>
            <a:ext cx="30555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1A1A1A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#1. Planning: 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Distill planning to a smaller LLM w. domain specific training examples</a:t>
            </a:r>
            <a:endParaRPr sz="14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480" name="Google Shape;480;p47"/>
          <p:cNvSpPr txBox="1"/>
          <p:nvPr>
            <p:ph type="title"/>
          </p:nvPr>
        </p:nvSpPr>
        <p:spPr>
          <a:xfrm>
            <a:off x="3161440" y="3206275"/>
            <a:ext cx="31488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1A1A1A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#2. Retrieval: 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Early stop web search w. 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c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onfident KG output</a:t>
            </a:r>
            <a:endParaRPr sz="14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481" name="Google Shape;481;p47"/>
          <p:cNvSpPr txBox="1"/>
          <p:nvPr>
            <p:ph type="title"/>
          </p:nvPr>
        </p:nvSpPr>
        <p:spPr>
          <a:xfrm>
            <a:off x="6124375" y="3206270"/>
            <a:ext cx="2970300" cy="9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1A1A1A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#3. Summarization: 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Fine tune LLM to reduce hallucinations,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 especially on numbers and dates</a:t>
            </a:r>
            <a:endParaRPr sz="14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sp>
        <p:nvSpPr>
          <p:cNvPr id="482" name="Google Shape;482;p47"/>
          <p:cNvSpPr txBox="1"/>
          <p:nvPr>
            <p:ph type="title"/>
          </p:nvPr>
        </p:nvSpPr>
        <p:spPr>
          <a:xfrm>
            <a:off x="1316450" y="4127675"/>
            <a:ext cx="6743400" cy="6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1A1A1A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#4. Latency: 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Parallelization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 and relentless optimizations to reduce latency</a:t>
            </a:r>
            <a:endParaRPr sz="14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1A1A1A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1A1A1A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#5. Metrics: 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Optimize</a:t>
            </a:r>
            <a:r>
              <a:rPr lang="en" sz="14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 the right metrics: Truthfulness = Accuracy - HalluRate</a:t>
            </a:r>
            <a:endParaRPr sz="14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  <p:cxnSp>
        <p:nvCxnSpPr>
          <p:cNvPr id="483" name="Google Shape;483;p47"/>
          <p:cNvCxnSpPr/>
          <p:nvPr/>
        </p:nvCxnSpPr>
        <p:spPr>
          <a:xfrm>
            <a:off x="715250" y="1975834"/>
            <a:ext cx="0" cy="9084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4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8550" y="1300400"/>
            <a:ext cx="4533949" cy="32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8"/>
          <p:cNvSpPr txBox="1"/>
          <p:nvPr>
            <p:ph type="title"/>
          </p:nvPr>
        </p:nvSpPr>
        <p:spPr>
          <a:xfrm>
            <a:off x="311700" y="333800"/>
            <a:ext cx="8520600" cy="9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Federated RAG Quality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cxnSp>
        <p:nvCxnSpPr>
          <p:cNvPr id="490" name="Google Shape;490;p48"/>
          <p:cNvCxnSpPr/>
          <p:nvPr/>
        </p:nvCxnSpPr>
        <p:spPr>
          <a:xfrm flipH="1" rot="10800000">
            <a:off x="2993425" y="2253025"/>
            <a:ext cx="3353700" cy="16500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1" name="Google Shape;491;p48"/>
          <p:cNvCxnSpPr/>
          <p:nvPr/>
        </p:nvCxnSpPr>
        <p:spPr>
          <a:xfrm flipH="1" rot="10800000">
            <a:off x="2993425" y="2424989"/>
            <a:ext cx="3423000" cy="18150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2" name="Google Shape;492;p48"/>
          <p:cNvSpPr txBox="1"/>
          <p:nvPr/>
        </p:nvSpPr>
        <p:spPr>
          <a:xfrm>
            <a:off x="6354025" y="2483950"/>
            <a:ext cx="13533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Hallucination NOT sacrificed</a:t>
            </a:r>
            <a:endParaRPr sz="1200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3" name="Google Shape;493;p48"/>
          <p:cNvSpPr txBox="1"/>
          <p:nvPr/>
        </p:nvSpPr>
        <p:spPr>
          <a:xfrm>
            <a:off x="6430229" y="1722825"/>
            <a:ext cx="1048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74E13"/>
                </a:solidFill>
                <a:latin typeface="Lato"/>
                <a:ea typeface="Lato"/>
                <a:cs typeface="Lato"/>
                <a:sym typeface="Lato"/>
              </a:rPr>
              <a:t>Accuracy increased</a:t>
            </a:r>
            <a:endParaRPr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1000"/>
            <a:ext cx="8839204" cy="317227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9"/>
          <p:cNvSpPr txBox="1"/>
          <p:nvPr/>
        </p:nvSpPr>
        <p:spPr>
          <a:xfrm>
            <a:off x="434625" y="3684975"/>
            <a:ext cx="80046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b="1" lang="en" sz="1800">
                <a:solidFill>
                  <a:schemeClr val="lt1"/>
                </a:solidFill>
              </a:rPr>
              <a:t>2300+ participants, 384 teams, 5600+ submissions</a:t>
            </a:r>
            <a:endParaRPr b="1"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CRAG benchmark paper is listed in </a:t>
            </a:r>
            <a:r>
              <a:rPr b="1" lang="en" sz="18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Hugging Face "Daily papers"</a:t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Lot of media attention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00" name="Google Shape;50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8174" y="3772413"/>
            <a:ext cx="1288575" cy="45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38174" y="4223443"/>
            <a:ext cx="1288575" cy="567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0"/>
          <p:cNvSpPr/>
          <p:nvPr/>
        </p:nvSpPr>
        <p:spPr>
          <a:xfrm>
            <a:off x="150" y="487307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Xiao Yang, Kai Sun, Hao Xin, Yushi Sun, et al. CRAG–Comprehensive RAG Benchmark. arXiv, 2024.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0" y="4532"/>
            <a:ext cx="9132499" cy="4876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1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8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Rich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and </a:t>
            </a:r>
            <a:r>
              <a:rPr b="1" i="1" lang="en" sz="28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Insightful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Question-Answer Set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p51"/>
          <p:cNvSpPr txBox="1"/>
          <p:nvPr/>
        </p:nvSpPr>
        <p:spPr>
          <a:xfrm>
            <a:off x="323850" y="1359700"/>
            <a:ext cx="4270500" cy="22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4400+ QA pairs from 5 domains (Finance, Sports, Music, Movie, Encyclopedia)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Questions for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static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slow-changing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fast-changing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real-time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information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Questions for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head, torso,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tail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entities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i="1" lang="en" sz="1500">
                <a:latin typeface="Lato"/>
                <a:ea typeface="Lato"/>
                <a:cs typeface="Lato"/>
                <a:sym typeface="Lato"/>
              </a:rPr>
              <a:t>Simple-fact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questions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complex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questions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14" name="Google Shape;514;p51"/>
          <p:cNvGraphicFramePr/>
          <p:nvPr/>
        </p:nvGraphicFramePr>
        <p:xfrm>
          <a:off x="238838" y="3790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{75450306-D86C-45F8-AD8C-BEF2C3C41F66}</a:tableStyleId>
              </a:tblPr>
              <a:tblGrid>
                <a:gridCol w="979550"/>
                <a:gridCol w="979550"/>
                <a:gridCol w="979550"/>
                <a:gridCol w="979550"/>
                <a:gridCol w="979550"/>
                <a:gridCol w="979550"/>
                <a:gridCol w="979550"/>
                <a:gridCol w="979550"/>
                <a:gridCol w="9795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Simple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Simple w. Cond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Set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Comparison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Aggregation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Multi-hop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Post-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processing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False Premise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4409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1205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689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403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546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489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382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180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525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515" name="Google Shape;515;p51"/>
          <p:cNvCxnSpPr/>
          <p:nvPr/>
        </p:nvCxnSpPr>
        <p:spPr>
          <a:xfrm>
            <a:off x="255350" y="3793775"/>
            <a:ext cx="8813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6" name="Google Shape;516;p51"/>
          <p:cNvCxnSpPr/>
          <p:nvPr/>
        </p:nvCxnSpPr>
        <p:spPr>
          <a:xfrm>
            <a:off x="240759" y="4686288"/>
            <a:ext cx="8813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51"/>
          <p:cNvCxnSpPr/>
          <p:nvPr/>
        </p:nvCxnSpPr>
        <p:spPr>
          <a:xfrm>
            <a:off x="248054" y="4305288"/>
            <a:ext cx="8813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18" name="Google Shape;51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750" y="1170200"/>
            <a:ext cx="3982270" cy="246834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1"/>
          <p:cNvSpPr txBox="1"/>
          <p:nvPr/>
        </p:nvSpPr>
        <p:spPr>
          <a:xfrm>
            <a:off x="6117869" y="1760016"/>
            <a:ext cx="422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434</a:t>
            </a:r>
            <a:endParaRPr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0" name="Google Shape;520;p51"/>
          <p:cNvSpPr txBox="1"/>
          <p:nvPr/>
        </p:nvSpPr>
        <p:spPr>
          <a:xfrm>
            <a:off x="6674027" y="1760016"/>
            <a:ext cx="422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204</a:t>
            </a:r>
            <a:endParaRPr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p51"/>
          <p:cNvSpPr txBox="1"/>
          <p:nvPr/>
        </p:nvSpPr>
        <p:spPr>
          <a:xfrm>
            <a:off x="5683427" y="2079989"/>
            <a:ext cx="422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275</a:t>
            </a:r>
            <a:endParaRPr sz="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2" name="Google Shape;522;p51"/>
          <p:cNvSpPr/>
          <p:nvPr/>
        </p:nvSpPr>
        <p:spPr>
          <a:xfrm>
            <a:off x="150" y="487307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Xiao Yang, Kai Sun, Hao Xin, Yushi Sun, et al. CRAG–Comprehensive RAG Benchmark. arXiv, 2024.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2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8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Accessible</a:t>
            </a:r>
            <a:r>
              <a:rPr b="1" i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Retrieval Content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p52"/>
          <p:cNvSpPr txBox="1"/>
          <p:nvPr/>
        </p:nvSpPr>
        <p:spPr>
          <a:xfrm>
            <a:off x="323850" y="1131100"/>
            <a:ext cx="84201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220K webpages: 50 webpages for each question from BraveAPI web search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Mock KG: 2.6M entities, 30:1 signal-to-noise ratio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Mock APIs: 38 mock APIs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9" name="Google Shape;529;p52"/>
          <p:cNvSpPr txBox="1"/>
          <p:nvPr/>
        </p:nvSpPr>
        <p:spPr>
          <a:xfrm>
            <a:off x="311700" y="25436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8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Reliable</a:t>
            </a:r>
            <a:r>
              <a:rPr b="1" i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Tasks and Evaluation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0" name="Google Shape;530;p52"/>
          <p:cNvSpPr txBox="1"/>
          <p:nvPr/>
        </p:nvSpPr>
        <p:spPr>
          <a:xfrm>
            <a:off x="323850" y="3264700"/>
            <a:ext cx="84201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1: Answer generation over top-5 web search results—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Answer Summarization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2: + Mock-KG Search API—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Structured Search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Answer Selection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3: + 50 web search results—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Search Ranking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1" name="Google Shape;531;p52"/>
          <p:cNvSpPr/>
          <p:nvPr/>
        </p:nvSpPr>
        <p:spPr>
          <a:xfrm>
            <a:off x="150" y="487307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Xiao Yang, Kai Sun, Hao Xin, Yushi Sun, et al. CRAG–Comprehensive RAG Benchmark. arXiv, 2024.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81000" y="968825"/>
            <a:ext cx="8385725" cy="40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3"/>
          <p:cNvSpPr txBox="1"/>
          <p:nvPr>
            <p:ph type="ctrTitle"/>
          </p:nvPr>
        </p:nvSpPr>
        <p:spPr>
          <a:xfrm>
            <a:off x="25" y="281425"/>
            <a:ext cx="91440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200">
                <a:solidFill>
                  <a:srgbClr val="FFFF00"/>
                </a:solidFill>
              </a:rPr>
              <a:t>Where Are We in the RAG Journey?</a:t>
            </a:r>
            <a:endParaRPr b="1" i="1" sz="3200">
              <a:solidFill>
                <a:srgbClr val="FFFF00"/>
              </a:solidFill>
            </a:endParaRPr>
          </a:p>
        </p:txBody>
      </p:sp>
      <p:cxnSp>
        <p:nvCxnSpPr>
          <p:cNvPr id="538" name="Google Shape;538;p53"/>
          <p:cNvCxnSpPr/>
          <p:nvPr/>
        </p:nvCxnSpPr>
        <p:spPr>
          <a:xfrm>
            <a:off x="2035175" y="2987892"/>
            <a:ext cx="0" cy="1347300"/>
          </a:xfrm>
          <a:prstGeom prst="straightConnector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9" name="Google Shape;539;p53"/>
          <p:cNvCxnSpPr/>
          <p:nvPr/>
        </p:nvCxnSpPr>
        <p:spPr>
          <a:xfrm>
            <a:off x="2644775" y="2165650"/>
            <a:ext cx="0" cy="2124000"/>
          </a:xfrm>
          <a:prstGeom prst="straightConnector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0" name="Google Shape;540;p53"/>
          <p:cNvSpPr txBox="1"/>
          <p:nvPr/>
        </p:nvSpPr>
        <p:spPr>
          <a:xfrm>
            <a:off x="1659724" y="1460667"/>
            <a:ext cx="184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Straightforward RAG 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9-14%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i="1"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1" name="Google Shape;541;p53"/>
          <p:cNvSpPr txBox="1"/>
          <p:nvPr/>
        </p:nvSpPr>
        <p:spPr>
          <a:xfrm>
            <a:off x="1050124" y="2345474"/>
            <a:ext cx="1847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LLM-0nly </a:t>
            </a:r>
            <a:endParaRPr i="1" sz="18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3-20%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i="1"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42" name="Google Shape;542;p53"/>
          <p:cNvCxnSpPr/>
          <p:nvPr/>
        </p:nvCxnSpPr>
        <p:spPr>
          <a:xfrm>
            <a:off x="3711575" y="2755865"/>
            <a:ext cx="0" cy="1347300"/>
          </a:xfrm>
          <a:prstGeom prst="straightConnector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3" name="Google Shape;543;p53"/>
          <p:cNvSpPr txBox="1"/>
          <p:nvPr/>
        </p:nvSpPr>
        <p:spPr>
          <a:xfrm>
            <a:off x="2802724" y="1977386"/>
            <a:ext cx="1847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CRAG KDD </a:t>
            </a:r>
            <a:b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Cups 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36%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i="1"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*Manual Eval*</a:t>
            </a:r>
            <a:endParaRPr i="1" sz="10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4" name="Google Shape;544;p53"/>
          <p:cNvSpPr/>
          <p:nvPr/>
        </p:nvSpPr>
        <p:spPr>
          <a:xfrm>
            <a:off x="5718150" y="3886475"/>
            <a:ext cx="3328200" cy="1079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KDD Cups CRAG Workshop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Tuesday 11am-4:30pm</a:t>
            </a:r>
            <a:endParaRPr sz="1800"/>
          </a:p>
        </p:txBody>
      </p:sp>
      <p:sp>
        <p:nvSpPr>
          <p:cNvPr id="545" name="Google Shape;545;p53"/>
          <p:cNvSpPr txBox="1"/>
          <p:nvPr/>
        </p:nvSpPr>
        <p:spPr>
          <a:xfrm rot="-1205741">
            <a:off x="3760660" y="3359926"/>
            <a:ext cx="5152376" cy="5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Truthfulness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53"/>
          <p:cNvSpPr/>
          <p:nvPr/>
        </p:nvSpPr>
        <p:spPr>
          <a:xfrm>
            <a:off x="3039675" y="2703975"/>
            <a:ext cx="3734802" cy="806274"/>
          </a:xfrm>
          <a:prstGeom prst="irregularSeal1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Big jump!!</a:t>
            </a:r>
            <a:endParaRPr b="1" sz="1800">
              <a:solidFill>
                <a:srgbClr val="0000FF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What is An Ideal Virtual Intelligent Assistant?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387900" y="1229875"/>
            <a:ext cx="83085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intelligent assistant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should be an agent that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knows you and the world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can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receive your requests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predict your needs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provide you the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right services at the right time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your permission.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81000" y="968825"/>
            <a:ext cx="8385725" cy="40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4"/>
          <p:cNvSpPr txBox="1"/>
          <p:nvPr>
            <p:ph type="ctrTitle"/>
          </p:nvPr>
        </p:nvSpPr>
        <p:spPr>
          <a:xfrm>
            <a:off x="25" y="281425"/>
            <a:ext cx="91440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200">
                <a:solidFill>
                  <a:srgbClr val="FFFF00"/>
                </a:solidFill>
              </a:rPr>
              <a:t>Where Are We in the RAG Journey?</a:t>
            </a:r>
            <a:endParaRPr b="1" i="1" sz="3200">
              <a:solidFill>
                <a:srgbClr val="FFFF00"/>
              </a:solidFill>
            </a:endParaRPr>
          </a:p>
        </p:txBody>
      </p:sp>
      <p:cxnSp>
        <p:nvCxnSpPr>
          <p:cNvPr id="553" name="Google Shape;553;p54"/>
          <p:cNvCxnSpPr/>
          <p:nvPr/>
        </p:nvCxnSpPr>
        <p:spPr>
          <a:xfrm flipH="1">
            <a:off x="4702175" y="2240129"/>
            <a:ext cx="15000" cy="1602300"/>
          </a:xfrm>
          <a:prstGeom prst="straightConnector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4" name="Google Shape;554;p54"/>
          <p:cNvSpPr txBox="1"/>
          <p:nvPr/>
        </p:nvSpPr>
        <p:spPr>
          <a:xfrm>
            <a:off x="3793325" y="1149733"/>
            <a:ext cx="1847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SOTA Industry RAG </a:t>
            </a:r>
            <a:r>
              <a:rPr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50%</a:t>
            </a:r>
            <a:r>
              <a:rPr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*Manual Eval</a:t>
            </a:r>
            <a:endParaRPr b="1" sz="10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*Diff </a:t>
            </a:r>
            <a:r>
              <a:rPr b="1" lang="en" sz="1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retrieval</a:t>
            </a:r>
            <a:r>
              <a:rPr b="1" lang="en" sz="1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 pool</a:t>
            </a:r>
            <a:endParaRPr b="1" sz="10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5" name="Google Shape;555;p54"/>
          <p:cNvCxnSpPr/>
          <p:nvPr/>
        </p:nvCxnSpPr>
        <p:spPr>
          <a:xfrm>
            <a:off x="2035175" y="2987892"/>
            <a:ext cx="0" cy="1347300"/>
          </a:xfrm>
          <a:prstGeom prst="straightConnector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54"/>
          <p:cNvCxnSpPr/>
          <p:nvPr/>
        </p:nvCxnSpPr>
        <p:spPr>
          <a:xfrm>
            <a:off x="2644775" y="2165650"/>
            <a:ext cx="0" cy="2124000"/>
          </a:xfrm>
          <a:prstGeom prst="straightConnector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7" name="Google Shape;557;p54"/>
          <p:cNvSpPr txBox="1"/>
          <p:nvPr/>
        </p:nvSpPr>
        <p:spPr>
          <a:xfrm>
            <a:off x="1659724" y="1460667"/>
            <a:ext cx="184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Straightforward RAG 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9-14%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i="1"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p54"/>
          <p:cNvSpPr txBox="1"/>
          <p:nvPr/>
        </p:nvSpPr>
        <p:spPr>
          <a:xfrm>
            <a:off x="1050124" y="2345474"/>
            <a:ext cx="1847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LLM-0nly </a:t>
            </a:r>
            <a:endParaRPr i="1" sz="18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3-20%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i="1"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59" name="Google Shape;559;p54"/>
          <p:cNvCxnSpPr/>
          <p:nvPr/>
        </p:nvCxnSpPr>
        <p:spPr>
          <a:xfrm>
            <a:off x="3711575" y="2755865"/>
            <a:ext cx="0" cy="1347300"/>
          </a:xfrm>
          <a:prstGeom prst="straightConnector1">
            <a:avLst/>
          </a:prstGeom>
          <a:noFill/>
          <a:ln cap="flat" cmpd="sng" w="1143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0" name="Google Shape;560;p54"/>
          <p:cNvSpPr txBox="1"/>
          <p:nvPr/>
        </p:nvSpPr>
        <p:spPr>
          <a:xfrm>
            <a:off x="2802724" y="1977386"/>
            <a:ext cx="1847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CRAG KDD </a:t>
            </a:r>
            <a:b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Cups 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b="1"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36%</a:t>
            </a:r>
            <a:r>
              <a:rPr i="1" lang="en" sz="16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i="1" sz="16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*Manual Eval*</a:t>
            </a:r>
            <a:endParaRPr i="1" sz="10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p54"/>
          <p:cNvSpPr txBox="1"/>
          <p:nvPr/>
        </p:nvSpPr>
        <p:spPr>
          <a:xfrm rot="-1205741">
            <a:off x="3760660" y="3359926"/>
            <a:ext cx="5152376" cy="554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Truthfulness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5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State-of-the-Art Industry Solutions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55"/>
          <p:cNvSpPr/>
          <p:nvPr/>
        </p:nvSpPr>
        <p:spPr>
          <a:xfrm>
            <a:off x="1555225" y="4055853"/>
            <a:ext cx="2752500" cy="737100"/>
          </a:xfrm>
          <a:prstGeom prst="wedgeRectCallout">
            <a:avLst>
              <a:gd fmla="val -11091" name="adj1"/>
              <a:gd fmla="val -131475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Perfect &lt; 63%. Still a big gap to fill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p55"/>
          <p:cNvSpPr/>
          <p:nvPr/>
        </p:nvSpPr>
        <p:spPr>
          <a:xfrm>
            <a:off x="5212825" y="4055853"/>
            <a:ext cx="2752500" cy="737100"/>
          </a:xfrm>
          <a:prstGeom prst="wedgeRectCallout">
            <a:avLst>
              <a:gd fmla="val 59817" name="adj1"/>
              <a:gd fmla="val -14084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Different latency-quality tradeoffs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p55"/>
          <p:cNvSpPr/>
          <p:nvPr/>
        </p:nvSpPr>
        <p:spPr>
          <a:xfrm>
            <a:off x="150" y="4873075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Xiao Yang, Kai Sun, Hao Xin, Yushi Sun, et al. CRAG–Comprehensive RAG Benchmark. arXiv, 2024.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70" name="Google Shape;570;p55"/>
          <p:cNvGraphicFramePr/>
          <p:nvPr/>
        </p:nvGraphicFramePr>
        <p:xfrm>
          <a:off x="204075" y="109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1626875"/>
                <a:gridCol w="953525"/>
                <a:gridCol w="1067475"/>
                <a:gridCol w="970525"/>
                <a:gridCol w="968000"/>
                <a:gridCol w="1030700"/>
                <a:gridCol w="1037825"/>
                <a:gridCol w="1122600"/>
              </a:tblGrid>
              <a:tr h="40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System</a:t>
                      </a:r>
                      <a:endParaRPr b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Perfect</a:t>
                      </a:r>
                      <a:endParaRPr b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Acceptable</a:t>
                      </a:r>
                      <a:endParaRPr sz="11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Incorrect</a:t>
                      </a:r>
                      <a:endParaRPr b="1" sz="9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Missing</a:t>
                      </a:r>
                      <a:endParaRPr b="1"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Truthfulness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(=Accu-Hallu)</a:t>
                      </a:r>
                      <a:endParaRPr b="1"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Weighted</a:t>
                      </a:r>
                      <a:b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</a:br>
                      <a:r>
                        <a:rPr b="1"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Truthfulness</a:t>
                      </a:r>
                      <a:endParaRPr b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Latency </a:t>
                      </a:r>
                      <a:r>
                        <a:rPr b="1" lang="en" sz="10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(S)</a:t>
                      </a:r>
                      <a:endParaRPr b="1" sz="5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90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Copilot Pro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63%</a:t>
                      </a:r>
                      <a:endParaRPr b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12%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18%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8%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50.4%</a:t>
                      </a:r>
                      <a:endParaRPr b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61%</a:t>
                      </a:r>
                      <a:endParaRPr b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11.6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ChatGPT Plus (4o)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60%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13%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25%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2%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42%</a:t>
                      </a:r>
                      <a:endParaRPr i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42%</a:t>
                      </a:r>
                      <a:endParaRPr i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6.2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0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Gemini Advanced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61%</a:t>
                      </a:r>
                      <a:endParaRPr i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10%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17%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13%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49.5%</a:t>
                      </a:r>
                      <a:endParaRPr i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59%</a:t>
                      </a:r>
                      <a:endParaRPr i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5.2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Perplexity.ai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56%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9%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25%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10%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35%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46%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4.6</a:t>
                      </a:r>
                      <a:endParaRPr b="1" i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5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Meta Wearables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53%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10%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16%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434343"/>
                          </a:solidFill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22%</a:t>
                      </a:r>
                      <a:endParaRPr sz="1300">
                        <a:solidFill>
                          <a:srgbClr val="434343"/>
                        </a:solidFill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41%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51%</a:t>
                      </a:r>
                      <a:endParaRPr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3.4</a:t>
                      </a:r>
                      <a:endParaRPr b="1" sz="13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7875">
                <a:tc gridSpan="8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Optimistic Text"/>
                          <a:ea typeface="Optimistic Text"/>
                          <a:cs typeface="Optimistic Text"/>
                          <a:sym typeface="Optimistic Text"/>
                        </a:rPr>
                        <a:t>Notes: 1. Manual annotations. 2. Retrieval by the SOTA solutions themselves. 3. Weights by question types from real traffic</a:t>
                      </a:r>
                      <a:endParaRPr sz="1100">
                        <a:latin typeface="Optimistic Text"/>
                        <a:ea typeface="Optimistic Text"/>
                        <a:cs typeface="Optimistic Text"/>
                        <a:sym typeface="Optimistic Text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Direction 2. Multi-Modal Understanding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576" name="Google Shape;5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5628" y="284600"/>
            <a:ext cx="1930232" cy="9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6"/>
          <p:cNvSpPr/>
          <p:nvPr/>
        </p:nvSpPr>
        <p:spPr>
          <a:xfrm>
            <a:off x="1582150" y="1486100"/>
            <a:ext cx="5960400" cy="1475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6"/>
          <p:cNvSpPr/>
          <p:nvPr/>
        </p:nvSpPr>
        <p:spPr>
          <a:xfrm>
            <a:off x="3304300" y="1952550"/>
            <a:ext cx="2509200" cy="9312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Multi-Modal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9" name="Google Shape;579;p56"/>
          <p:cNvSpPr/>
          <p:nvPr/>
        </p:nvSpPr>
        <p:spPr>
          <a:xfrm>
            <a:off x="1582150" y="3010100"/>
            <a:ext cx="5960400" cy="1421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56"/>
          <p:cNvSpPr/>
          <p:nvPr/>
        </p:nvSpPr>
        <p:spPr>
          <a:xfrm>
            <a:off x="1760575" y="3617846"/>
            <a:ext cx="5603400" cy="37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Text LLM</a:t>
            </a:r>
            <a:endParaRPr/>
          </a:p>
        </p:txBody>
      </p:sp>
      <p:sp>
        <p:nvSpPr>
          <p:cNvPr id="581" name="Google Shape;581;p56"/>
          <p:cNvSpPr/>
          <p:nvPr/>
        </p:nvSpPr>
        <p:spPr>
          <a:xfrm>
            <a:off x="5955500" y="195255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Personalization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(Memory search,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Personalization)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2" name="Google Shape;582;p56"/>
          <p:cNvSpPr/>
          <p:nvPr/>
        </p:nvSpPr>
        <p:spPr>
          <a:xfrm>
            <a:off x="4560558" y="2259275"/>
            <a:ext cx="1251300" cy="624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Scene 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Text Recognition</a:t>
            </a:r>
            <a:endParaRPr sz="1300"/>
          </a:p>
        </p:txBody>
      </p:sp>
      <p:sp>
        <p:nvSpPr>
          <p:cNvPr id="583" name="Google Shape;583;p56"/>
          <p:cNvSpPr/>
          <p:nvPr/>
        </p:nvSpPr>
        <p:spPr>
          <a:xfrm>
            <a:off x="1758725" y="195260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Knowledge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Augmentation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(Web, KG,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Real-time APIs, Social network)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4" name="Google Shape;584;p56"/>
          <p:cNvSpPr/>
          <p:nvPr/>
        </p:nvSpPr>
        <p:spPr>
          <a:xfrm>
            <a:off x="3301382" y="2259450"/>
            <a:ext cx="1265100" cy="624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Visual Understanding</a:t>
            </a:r>
            <a:endParaRPr sz="1000"/>
          </a:p>
        </p:txBody>
      </p:sp>
      <p:sp>
        <p:nvSpPr>
          <p:cNvPr id="585" name="Google Shape;585;p56"/>
          <p:cNvSpPr txBox="1"/>
          <p:nvPr/>
        </p:nvSpPr>
        <p:spPr>
          <a:xfrm>
            <a:off x="3062275" y="4003722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Voice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6" name="Google Shape;586;p56"/>
          <p:cNvSpPr txBox="1"/>
          <p:nvPr/>
        </p:nvSpPr>
        <p:spPr>
          <a:xfrm>
            <a:off x="3051124" y="1505849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Multi-modal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7" name="Google Shape;587;p56"/>
          <p:cNvSpPr/>
          <p:nvPr/>
        </p:nvSpPr>
        <p:spPr>
          <a:xfrm>
            <a:off x="3304300" y="2883575"/>
            <a:ext cx="2509200" cy="607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Contextualization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Direction 2. Multi-Modal Understanding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593" name="Google Shape;59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5628" y="284600"/>
            <a:ext cx="1930232" cy="9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7"/>
          <p:cNvSpPr/>
          <p:nvPr/>
        </p:nvSpPr>
        <p:spPr>
          <a:xfrm>
            <a:off x="1582150" y="1486100"/>
            <a:ext cx="5960400" cy="1475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57"/>
          <p:cNvSpPr/>
          <p:nvPr/>
        </p:nvSpPr>
        <p:spPr>
          <a:xfrm>
            <a:off x="3304300" y="1952550"/>
            <a:ext cx="2509200" cy="93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Multi-Modal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6" name="Google Shape;596;p57"/>
          <p:cNvSpPr/>
          <p:nvPr/>
        </p:nvSpPr>
        <p:spPr>
          <a:xfrm>
            <a:off x="1582150" y="3010100"/>
            <a:ext cx="5960400" cy="1421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7"/>
          <p:cNvSpPr/>
          <p:nvPr/>
        </p:nvSpPr>
        <p:spPr>
          <a:xfrm>
            <a:off x="1760575" y="3617846"/>
            <a:ext cx="5603400" cy="37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Text LLM</a:t>
            </a:r>
            <a:endParaRPr/>
          </a:p>
        </p:txBody>
      </p:sp>
      <p:sp>
        <p:nvSpPr>
          <p:cNvPr id="598" name="Google Shape;598;p57"/>
          <p:cNvSpPr/>
          <p:nvPr/>
        </p:nvSpPr>
        <p:spPr>
          <a:xfrm>
            <a:off x="5955500" y="195255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Personalization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(Memory search,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Personalization)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9" name="Google Shape;599;p57"/>
          <p:cNvSpPr/>
          <p:nvPr/>
        </p:nvSpPr>
        <p:spPr>
          <a:xfrm>
            <a:off x="4560558" y="2259275"/>
            <a:ext cx="12513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Scene 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Text Recognition</a:t>
            </a:r>
            <a:endParaRPr sz="1300"/>
          </a:p>
        </p:txBody>
      </p:sp>
      <p:sp>
        <p:nvSpPr>
          <p:cNvPr id="600" name="Google Shape;600;p57"/>
          <p:cNvSpPr/>
          <p:nvPr/>
        </p:nvSpPr>
        <p:spPr>
          <a:xfrm>
            <a:off x="1758725" y="195260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Knowledge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Augmentation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(Web, KG,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Real-time APIs, Social network)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1" name="Google Shape;601;p57"/>
          <p:cNvSpPr/>
          <p:nvPr/>
        </p:nvSpPr>
        <p:spPr>
          <a:xfrm>
            <a:off x="3301382" y="2259450"/>
            <a:ext cx="1265100" cy="624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Visual Understanding</a:t>
            </a:r>
            <a:endParaRPr sz="1000"/>
          </a:p>
        </p:txBody>
      </p:sp>
      <p:sp>
        <p:nvSpPr>
          <p:cNvPr id="602" name="Google Shape;602;p57"/>
          <p:cNvSpPr txBox="1"/>
          <p:nvPr/>
        </p:nvSpPr>
        <p:spPr>
          <a:xfrm>
            <a:off x="3062275" y="4003722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Voice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3" name="Google Shape;603;p57"/>
          <p:cNvSpPr txBox="1"/>
          <p:nvPr/>
        </p:nvSpPr>
        <p:spPr>
          <a:xfrm>
            <a:off x="3051124" y="1505849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Multi-modal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4" name="Google Shape;604;p57"/>
          <p:cNvSpPr/>
          <p:nvPr/>
        </p:nvSpPr>
        <p:spPr>
          <a:xfrm>
            <a:off x="3304300" y="2883575"/>
            <a:ext cx="2509200" cy="607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Contextualization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9" name="Google Shape;609;p58"/>
          <p:cNvGraphicFramePr/>
          <p:nvPr/>
        </p:nvGraphicFramePr>
        <p:xfrm>
          <a:off x="686875" y="105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2025850"/>
                <a:gridCol w="2382600"/>
                <a:gridCol w="3542025"/>
              </a:tblGrid>
              <a:tr h="582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Image Input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User Ask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Assistant</a:t>
                      </a:r>
                      <a:r>
                        <a:rPr b="1" lang="en"/>
                        <a:t> Answer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Should I attend this event?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event is a garage sale. Garage sales are a great way to save money. So the final answer is yes.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Is this soup healthy?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 soup is made with carrots, celery, onions, and carrots. So the answer is yes.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610" name="Google Shape;6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175" y="1717930"/>
            <a:ext cx="1103150" cy="14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4525" y="3549050"/>
            <a:ext cx="1381125" cy="9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Multi-modal Understanding Examples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613" name="Google Shape;613;p58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T. Nagarajan, et al. AnyMAL: An efficient and scalable any-modality augmented language model. arXiv, 2023.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" name="Google Shape;618;p59"/>
          <p:cNvGraphicFramePr/>
          <p:nvPr/>
        </p:nvGraphicFramePr>
        <p:xfrm>
          <a:off x="686875" y="105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2025850"/>
                <a:gridCol w="2382600"/>
                <a:gridCol w="3542025"/>
              </a:tblGrid>
              <a:tr h="582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Image Input</a:t>
                      </a:r>
                      <a:endParaRPr b="1"/>
                    </a:p>
                  </a:txBody>
                  <a:tcPr marT="63500" marB="6350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User Ask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Assistant Answer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Describe the scene in front of me.</a:t>
                      </a:r>
                      <a:endParaRPr i="1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 man is standing in front of a bunch of fruits and vegetables.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If I were a renowned art critic, how would I describe this painting?</a:t>
                      </a:r>
                      <a:endParaRPr i="1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It is a large painting with a lot of detail.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619" name="Google Shape;61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825" y="1780451"/>
            <a:ext cx="1004150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338" y="3489326"/>
            <a:ext cx="1883125" cy="10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Multi-modal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Understanding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Examples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622" name="Google Shape;622;p59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T. Nagarajan, et al. AnyMAL: An efficient and scalable any-modality augmented language model. arXiv, 2023.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7" name="Google Shape;627;p60"/>
          <p:cNvGraphicFramePr/>
          <p:nvPr/>
        </p:nvGraphicFramePr>
        <p:xfrm>
          <a:off x="1372675" y="105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3408175"/>
                <a:gridCol w="3293875"/>
              </a:tblGrid>
              <a:tr h="582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Video Input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MM-LLM Capture</a:t>
                      </a:r>
                      <a:endParaRPr b="1"/>
                    </a:p>
                  </a:txBody>
                  <a:tcPr marT="63500" marB="63500" marR="63500" marL="6350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A</a:t>
                      </a:r>
                      <a:r>
                        <a:rPr lang="en" sz="13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man picks cards from the table</a:t>
                      </a:r>
                      <a:endParaRPr sz="13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R</a:t>
                      </a:r>
                      <a:r>
                        <a:rPr lang="en" sz="130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insing the bowl with water from the tap</a:t>
                      </a:r>
                      <a:endParaRPr sz="130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628" name="Google Shape;628;p60" title="50531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4425" y="1702469"/>
            <a:ext cx="2546351" cy="143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0" title="996831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3924" y="3262550"/>
            <a:ext cx="1971924" cy="148042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Multi-modal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Understanding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Examples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631" name="Google Shape;631;p60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T. Nagarajan, et al. AnyMAL: An efficient and scalable any-modality augmented language model. arXiv, 2023.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1"/>
          <p:cNvSpPr txBox="1"/>
          <p:nvPr>
            <p:ph type="title"/>
          </p:nvPr>
        </p:nvSpPr>
        <p:spPr>
          <a:xfrm>
            <a:off x="235500" y="1814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Core Solution: AnyMAL</a:t>
            </a:r>
            <a:r>
              <a:rPr b="1" lang="en" sz="24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—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637" name="Google Shape;637;p61"/>
          <p:cNvSpPr txBox="1"/>
          <p:nvPr/>
        </p:nvSpPr>
        <p:spPr>
          <a:xfrm>
            <a:off x="4665125" y="1058550"/>
            <a:ext cx="4042800" cy="29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Key advantages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 top of any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state-of-the-art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LM; </a:t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LLaMA,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GPT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Allowing for </a:t>
            </a:r>
            <a:r>
              <a:rPr i="1" lang="en" sz="1600">
                <a:latin typeface="Calibri"/>
                <a:ea typeface="Calibri"/>
                <a:cs typeface="Calibri"/>
                <a:sym typeface="Calibri"/>
              </a:rPr>
              <a:t>combinatory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modalities as conditioning context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Working for </a:t>
            </a:r>
            <a:r>
              <a:rPr i="1"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resource-scarce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modalities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audio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Scalability: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Quantization to 4 bits &amp; 8 bits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8" name="Google Shape;638;p61"/>
          <p:cNvGrpSpPr/>
          <p:nvPr/>
        </p:nvGrpSpPr>
        <p:grpSpPr>
          <a:xfrm>
            <a:off x="228600" y="1170200"/>
            <a:ext cx="4436425" cy="2849389"/>
            <a:chOff x="228600" y="1246400"/>
            <a:chExt cx="4436425" cy="2849389"/>
          </a:xfrm>
        </p:grpSpPr>
        <p:pic>
          <p:nvPicPr>
            <p:cNvPr id="639" name="Google Shape;639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8600" y="1246400"/>
              <a:ext cx="4360324" cy="2849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0" name="Google Shape;640;p61"/>
            <p:cNvSpPr/>
            <p:nvPr/>
          </p:nvSpPr>
          <p:spPr>
            <a:xfrm>
              <a:off x="4149025" y="1264475"/>
              <a:ext cx="516000" cy="2040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41" name="Google Shape;64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6223" y="1431746"/>
            <a:ext cx="272324" cy="3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6223" y="3336746"/>
            <a:ext cx="272324" cy="3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6496" y="2465092"/>
            <a:ext cx="272324" cy="3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1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T. Nagarajan, et al. AnyMAL: An efficient and scalable any-modality augmented language model. arXiv, 2023.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5" name="Google Shape;645;p61"/>
          <p:cNvSpPr txBox="1"/>
          <p:nvPr/>
        </p:nvSpPr>
        <p:spPr>
          <a:xfrm>
            <a:off x="4495800" y="304800"/>
            <a:ext cx="447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Any-Modality Augmented Lang Model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AnyMAL—Any-Modality Augmented Lang Model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651" name="Google Shape;651;p62"/>
          <p:cNvSpPr txBox="1"/>
          <p:nvPr/>
        </p:nvSpPr>
        <p:spPr>
          <a:xfrm>
            <a:off x="4665125" y="1363350"/>
            <a:ext cx="40428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Instruction tuning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Manual annotation: 60K examples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Synthetic augmentation: 150K examples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170200"/>
            <a:ext cx="4360325" cy="3312557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2"/>
          <p:cNvSpPr/>
          <p:nvPr/>
        </p:nvSpPr>
        <p:spPr>
          <a:xfrm>
            <a:off x="92750" y="3823675"/>
            <a:ext cx="610500" cy="65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4" name="Google Shape;65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823" y="1812746"/>
            <a:ext cx="272324" cy="3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823" y="2752236"/>
            <a:ext cx="272324" cy="3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423" y="2761529"/>
            <a:ext cx="272324" cy="3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350" y="3497510"/>
            <a:ext cx="272324" cy="3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62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T. Nagarajan, et al. AnyMAL: An efficient and scalable any-modality augmented language model. arXiv, 2023.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AnyMAL Quality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664" name="Google Shape;664;p63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T. Nagarajan, et al. AnyMAL: An efficient and scalable any-modality augmented language model. arXiv, 2023.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5" name="Google Shape;66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1017800"/>
            <a:ext cx="7227989" cy="37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3"/>
          <p:cNvSpPr/>
          <p:nvPr/>
        </p:nvSpPr>
        <p:spPr>
          <a:xfrm>
            <a:off x="119950" y="1165500"/>
            <a:ext cx="2177400" cy="717300"/>
          </a:xfrm>
          <a:prstGeom prst="wedgeRoundRectCallout">
            <a:avLst>
              <a:gd fmla="val 61539" name="adj1"/>
              <a:gd fmla="val 137411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than SOTA MM solutions on our in-house dataset</a:t>
            </a:r>
            <a:endParaRPr/>
          </a:p>
        </p:txBody>
      </p:sp>
      <p:sp>
        <p:nvSpPr>
          <p:cNvPr id="667" name="Google Shape;667;p63"/>
          <p:cNvSpPr/>
          <p:nvPr/>
        </p:nvSpPr>
        <p:spPr>
          <a:xfrm>
            <a:off x="119950" y="4061100"/>
            <a:ext cx="2177400" cy="717300"/>
          </a:xfrm>
          <a:prstGeom prst="wedgeRoundRectCallout">
            <a:avLst>
              <a:gd fmla="val 61235" name="adj1"/>
              <a:gd fmla="val -65656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annotations helps significantly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3421390" y="1044325"/>
            <a:ext cx="2433900" cy="3381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7720" y="1914175"/>
            <a:ext cx="15525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6975" y="2401898"/>
            <a:ext cx="2492925" cy="972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200" y="1873825"/>
            <a:ext cx="1468825" cy="241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Stages of Intelligent Assistants</a:t>
            </a:r>
            <a:endParaRPr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985382" y="1044325"/>
            <a:ext cx="1780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I. Chatbot</a:t>
            </a:r>
            <a:endParaRPr b="1" sz="1800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Text input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9"/>
          <p:cNvSpPr txBox="1"/>
          <p:nvPr/>
        </p:nvSpPr>
        <p:spPr>
          <a:xfrm>
            <a:off x="3695075" y="1044325"/>
            <a:ext cx="1835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II. Voice Asst</a:t>
            </a:r>
            <a:endParaRPr b="1" sz="1800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Voice input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6281775" y="1044325"/>
            <a:ext cx="2115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Roboto"/>
                <a:ea typeface="Roboto"/>
                <a:cs typeface="Roboto"/>
                <a:sym typeface="Roboto"/>
              </a:rPr>
              <a:t>III. Wearable Asst</a:t>
            </a:r>
            <a:endParaRPr b="1" sz="1800">
              <a:solidFill>
                <a:srgbClr val="1C458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Voice + Visual + Context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Architecture and Optimizations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673" name="Google Shape;67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75" y="1170200"/>
            <a:ext cx="7469624" cy="26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Direction 2. Multi-Modal Understanding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679" name="Google Shape;67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5628" y="284600"/>
            <a:ext cx="1930232" cy="99497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65"/>
          <p:cNvSpPr/>
          <p:nvPr/>
        </p:nvSpPr>
        <p:spPr>
          <a:xfrm>
            <a:off x="1582150" y="1486100"/>
            <a:ext cx="5960400" cy="1475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65"/>
          <p:cNvSpPr/>
          <p:nvPr/>
        </p:nvSpPr>
        <p:spPr>
          <a:xfrm>
            <a:off x="3304300" y="1952550"/>
            <a:ext cx="2509200" cy="93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Multi-Modal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2" name="Google Shape;682;p65"/>
          <p:cNvSpPr/>
          <p:nvPr/>
        </p:nvSpPr>
        <p:spPr>
          <a:xfrm>
            <a:off x="1582150" y="3010100"/>
            <a:ext cx="5960400" cy="1421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5"/>
          <p:cNvSpPr/>
          <p:nvPr/>
        </p:nvSpPr>
        <p:spPr>
          <a:xfrm>
            <a:off x="1760575" y="3617846"/>
            <a:ext cx="5603400" cy="37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Text LLM</a:t>
            </a:r>
            <a:endParaRPr/>
          </a:p>
        </p:txBody>
      </p:sp>
      <p:sp>
        <p:nvSpPr>
          <p:cNvPr id="684" name="Google Shape;684;p65"/>
          <p:cNvSpPr/>
          <p:nvPr/>
        </p:nvSpPr>
        <p:spPr>
          <a:xfrm>
            <a:off x="5955500" y="195255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Personalization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(Memory search,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Personalization)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5" name="Google Shape;685;p65"/>
          <p:cNvSpPr/>
          <p:nvPr/>
        </p:nvSpPr>
        <p:spPr>
          <a:xfrm>
            <a:off x="4560558" y="2259275"/>
            <a:ext cx="1251300" cy="624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Scene </a:t>
            </a:r>
            <a:r>
              <a:rPr lang="en" sz="1300">
                <a:latin typeface="Lato"/>
                <a:ea typeface="Lato"/>
                <a:cs typeface="Lato"/>
                <a:sym typeface="Lato"/>
              </a:rPr>
              <a:t>Text Recognition</a:t>
            </a:r>
            <a:endParaRPr sz="1300"/>
          </a:p>
        </p:txBody>
      </p:sp>
      <p:sp>
        <p:nvSpPr>
          <p:cNvPr id="686" name="Google Shape;686;p65"/>
          <p:cNvSpPr/>
          <p:nvPr/>
        </p:nvSpPr>
        <p:spPr>
          <a:xfrm>
            <a:off x="1758725" y="195260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Knowledge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Augmentation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(Web, KG,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Real-time APIs, Social network)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7" name="Google Shape;687;p65"/>
          <p:cNvSpPr/>
          <p:nvPr/>
        </p:nvSpPr>
        <p:spPr>
          <a:xfrm>
            <a:off x="3301382" y="2259450"/>
            <a:ext cx="12651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Visual Understanding</a:t>
            </a:r>
            <a:endParaRPr sz="1000"/>
          </a:p>
        </p:txBody>
      </p:sp>
      <p:sp>
        <p:nvSpPr>
          <p:cNvPr id="688" name="Google Shape;688;p65"/>
          <p:cNvSpPr txBox="1"/>
          <p:nvPr/>
        </p:nvSpPr>
        <p:spPr>
          <a:xfrm>
            <a:off x="3062275" y="4003722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Voice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89" name="Google Shape;689;p65"/>
          <p:cNvSpPr txBox="1"/>
          <p:nvPr/>
        </p:nvSpPr>
        <p:spPr>
          <a:xfrm>
            <a:off x="3051124" y="1505849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Multi-modal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0" name="Google Shape;690;p65"/>
          <p:cNvSpPr/>
          <p:nvPr/>
        </p:nvSpPr>
        <p:spPr>
          <a:xfrm>
            <a:off x="3304300" y="2883575"/>
            <a:ext cx="2509200" cy="607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Contextualization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Scene Text Recognition Examples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696" name="Google Shape;696;p66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697" name="Google Shape;697;p66"/>
          <p:cNvGraphicFramePr/>
          <p:nvPr/>
        </p:nvGraphicFramePr>
        <p:xfrm>
          <a:off x="686875" y="105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2025850"/>
                <a:gridCol w="2382600"/>
                <a:gridCol w="3542025"/>
              </a:tblGrid>
              <a:tr h="582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Image Input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Question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Answer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What does this word mean?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In linear algebra, “eigenvector” is a non-zero vector that, when transformed by a linear transformation, results in a scaled version of itself.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Can you summarize this?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Sure, this appears to be a research paper that introduces ‘Lumos’, a multimodal question-answering system with text understanding capabilities deployed on wearable devices..</a:t>
                      </a: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698" name="Google Shape;69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0602" y="1657548"/>
            <a:ext cx="1086850" cy="154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2411" y="3268756"/>
            <a:ext cx="1004950" cy="14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Scene Text Recognition Examples</a:t>
            </a:r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705" name="Google Shape;705;p67"/>
          <p:cNvGraphicFramePr/>
          <p:nvPr/>
        </p:nvGraphicFramePr>
        <p:xfrm>
          <a:off x="686875" y="105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2025850"/>
                <a:gridCol w="2382600"/>
                <a:gridCol w="3542025"/>
              </a:tblGrid>
              <a:tr h="582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Image Input</a:t>
                      </a:r>
                      <a:endParaRPr b="1"/>
                    </a:p>
                  </a:txBody>
                  <a:tcPr marT="63500" marB="63500" marR="63500" marL="63500" anchor="ctr"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Question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Answer</a:t>
                      </a:r>
                      <a:endParaRPr b="1"/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  <a:tr h="158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Can you tell me what is this product and where is it used?</a:t>
                      </a:r>
                      <a:endParaRPr i="1"/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This is a raw honey product made from the nectar of rosemary flowers</a:t>
                      </a: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. This product can be used as a sweetener or added to recipes for its unique flavor.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pic>
        <p:nvPicPr>
          <p:cNvPr id="706" name="Google Shape;70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395" y="1681771"/>
            <a:ext cx="1087980" cy="14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7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8"/>
          <p:cNvSpPr txBox="1"/>
          <p:nvPr/>
        </p:nvSpPr>
        <p:spPr>
          <a:xfrm>
            <a:off x="698300" y="937050"/>
            <a:ext cx="248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Normal (By cell phone)</a:t>
            </a:r>
            <a:endParaRPr/>
          </a:p>
        </p:txBody>
      </p:sp>
      <p:sp>
        <p:nvSpPr>
          <p:cNvPr id="713" name="Google Shape;713;p68"/>
          <p:cNvSpPr txBox="1"/>
          <p:nvPr/>
        </p:nvSpPr>
        <p:spPr>
          <a:xfrm>
            <a:off x="652700" y="3628830"/>
            <a:ext cx="30000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Common challenges</a:t>
            </a:r>
            <a:endParaRPr b="1" sz="18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Arbitrary shape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Complex layout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Multiple languages </a:t>
            </a:r>
            <a:endParaRPr b="1" sz="1800"/>
          </a:p>
        </p:txBody>
      </p:sp>
      <p:pic>
        <p:nvPicPr>
          <p:cNvPr id="714" name="Google Shape;714;p68"/>
          <p:cNvPicPr preferRelativeResize="0"/>
          <p:nvPr/>
        </p:nvPicPr>
        <p:blipFill rotWithShape="1">
          <a:blip r:embed="rId3">
            <a:alphaModFix/>
          </a:blip>
          <a:srcRect b="-889" l="47" r="5443" t="890"/>
          <a:stretch/>
        </p:blipFill>
        <p:spPr>
          <a:xfrm>
            <a:off x="1140213" y="1352550"/>
            <a:ext cx="1599275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68"/>
          <p:cNvSpPr txBox="1"/>
          <p:nvPr/>
        </p:nvSpPr>
        <p:spPr>
          <a:xfrm>
            <a:off x="4539675" y="993020"/>
            <a:ext cx="2886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Ego-centric</a:t>
            </a:r>
            <a:r>
              <a:rPr lang="en" sz="1500"/>
              <a:t> (By wearables)</a:t>
            </a:r>
            <a:endParaRPr/>
          </a:p>
        </p:txBody>
      </p:sp>
      <p:pic>
        <p:nvPicPr>
          <p:cNvPr id="716" name="Google Shape;71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9600" y="1484720"/>
            <a:ext cx="3080000" cy="204975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In-the-Wild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Scene Text Recognition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Challenges</a:t>
            </a:r>
            <a:endParaRPr sz="2800">
              <a:solidFill>
                <a:srgbClr val="000000"/>
              </a:solidFill>
            </a:endParaRPr>
          </a:p>
        </p:txBody>
      </p:sp>
      <p:grpSp>
        <p:nvGrpSpPr>
          <p:cNvPr id="718" name="Google Shape;718;p68"/>
          <p:cNvGrpSpPr/>
          <p:nvPr/>
        </p:nvGrpSpPr>
        <p:grpSpPr>
          <a:xfrm>
            <a:off x="3217086" y="3581400"/>
            <a:ext cx="5775863" cy="1358442"/>
            <a:chOff x="3217086" y="3581400"/>
            <a:chExt cx="5775863" cy="1358442"/>
          </a:xfrm>
        </p:grpSpPr>
        <p:sp>
          <p:nvSpPr>
            <p:cNvPr id="719" name="Google Shape;719;p68"/>
            <p:cNvSpPr txBox="1"/>
            <p:nvPr/>
          </p:nvSpPr>
          <p:spPr>
            <a:xfrm>
              <a:off x="3217086" y="3864642"/>
              <a:ext cx="2878800" cy="10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Char char="●"/>
              </a:pPr>
              <a:r>
                <a:rPr lang="en" sz="1300"/>
                <a:t>Very small text</a:t>
              </a:r>
              <a:endParaRPr sz="1300"/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Char char="●"/>
              </a:pPr>
              <a:r>
                <a:rPr lang="en" sz="1300"/>
                <a:t>Blurry images w. movement or sub-optimal lighting cond</a:t>
              </a:r>
              <a:endParaRPr sz="1300"/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Char char="●"/>
              </a:pPr>
              <a:r>
                <a:rPr lang="en" sz="1300"/>
                <a:t>Non-horizontal direction</a:t>
              </a:r>
              <a:endParaRPr sz="1500"/>
            </a:p>
          </p:txBody>
        </p:sp>
        <p:sp>
          <p:nvSpPr>
            <p:cNvPr id="720" name="Google Shape;720;p68"/>
            <p:cNvSpPr txBox="1"/>
            <p:nvPr/>
          </p:nvSpPr>
          <p:spPr>
            <a:xfrm>
              <a:off x="4953000" y="3581400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/>
                <a:t>Unique challenges</a:t>
              </a:r>
              <a:endParaRPr/>
            </a:p>
          </p:txBody>
        </p:sp>
        <p:sp>
          <p:nvSpPr>
            <p:cNvPr id="721" name="Google Shape;721;p68"/>
            <p:cNvSpPr txBox="1"/>
            <p:nvPr/>
          </p:nvSpPr>
          <p:spPr>
            <a:xfrm>
              <a:off x="5992949" y="3867550"/>
              <a:ext cx="30000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Char char="●"/>
              </a:pPr>
              <a:r>
                <a:rPr lang="en" sz="1300"/>
                <a:t>Latency for image transfer</a:t>
              </a:r>
              <a:endParaRPr sz="1300"/>
            </a:p>
            <a:p>
              <a:pPr indent="-3111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1300"/>
                <a:buChar char="●"/>
              </a:pPr>
              <a:r>
                <a:rPr lang="en" sz="1300"/>
                <a:t>On-device hardware constraints</a:t>
              </a:r>
              <a:endParaRPr sz="1100"/>
            </a:p>
          </p:txBody>
        </p:sp>
      </p:grpSp>
      <p:sp>
        <p:nvSpPr>
          <p:cNvPr id="722" name="Google Shape;722;p68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MM-LLM Only Has Low QA Quality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728" name="Google Shape;728;p69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9" name="Google Shape;72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950" y="958327"/>
            <a:ext cx="6675876" cy="236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350" y="3477275"/>
            <a:ext cx="7587650" cy="99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Core Solution: On-Device STR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736" name="Google Shape;736;p70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7" name="Google Shape;737;p70"/>
          <p:cNvSpPr txBox="1"/>
          <p:nvPr/>
        </p:nvSpPr>
        <p:spPr>
          <a:xfrm>
            <a:off x="1684600" y="3877950"/>
            <a:ext cx="57876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Key advantages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On-device STR on full-resolution images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Parallelize w.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mage compression &amp; transfer to reduce latency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017800"/>
            <a:ext cx="8417426" cy="287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1017800"/>
            <a:ext cx="6435950" cy="262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7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Pipeline and Optimizations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745" name="Google Shape;745;p71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6" name="Google Shape;746;p71"/>
          <p:cNvSpPr txBox="1"/>
          <p:nvPr/>
        </p:nvSpPr>
        <p:spPr>
          <a:xfrm>
            <a:off x="770200" y="3539696"/>
            <a:ext cx="79164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Region-of-interest detection w. gesture detection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to allow full-resolution STR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Careful model architecture selection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accommodate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on-device hardware constraints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Training data curation and augmentation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to handle variety of images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On-device export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w. quantization and acceleration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Scene Text Recognition Quality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752" name="Google Shape;752;p72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3" name="Google Shape;75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17800"/>
            <a:ext cx="3570075" cy="36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72"/>
          <p:cNvSpPr/>
          <p:nvPr/>
        </p:nvSpPr>
        <p:spPr>
          <a:xfrm>
            <a:off x="4695825" y="3620375"/>
            <a:ext cx="3842100" cy="957300"/>
          </a:xfrm>
          <a:prstGeom prst="wedgeRoundRectCallout">
            <a:avLst>
              <a:gd fmla="val -70109" name="adj1"/>
              <a:gd fmla="val -6921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Reduce </a:t>
            </a:r>
            <a:r>
              <a:rPr b="1" i="1" lang="en"/>
              <a:t>word-error-rate </a:t>
            </a:r>
            <a:r>
              <a:rPr lang="en"/>
              <a:t>by up to 40% comparing with SOTA solutions on both public benchmark and in-house benchmark</a:t>
            </a:r>
            <a:endParaRPr/>
          </a:p>
        </p:txBody>
      </p:sp>
      <p:grpSp>
        <p:nvGrpSpPr>
          <p:cNvPr id="755" name="Google Shape;755;p72"/>
          <p:cNvGrpSpPr/>
          <p:nvPr/>
        </p:nvGrpSpPr>
        <p:grpSpPr>
          <a:xfrm>
            <a:off x="4198389" y="1039579"/>
            <a:ext cx="4732066" cy="1299584"/>
            <a:chOff x="1714500" y="2495550"/>
            <a:chExt cx="6324600" cy="1875031"/>
          </a:xfrm>
        </p:grpSpPr>
        <p:pic>
          <p:nvPicPr>
            <p:cNvPr id="756" name="Google Shape;756;p7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4500" y="2495550"/>
              <a:ext cx="6324600" cy="76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7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33550" y="3246631"/>
              <a:ext cx="6286500" cy="1123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8" name="Google Shape;758;p72"/>
          <p:cNvSpPr/>
          <p:nvPr/>
        </p:nvSpPr>
        <p:spPr>
          <a:xfrm>
            <a:off x="4695825" y="2588900"/>
            <a:ext cx="3842100" cy="717300"/>
          </a:xfrm>
          <a:prstGeom prst="wedgeRoundRectCallout">
            <a:avLst>
              <a:gd fmla="val 48526" name="adj1"/>
              <a:gd fmla="val -95891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HW resource usage drop w. </a:t>
            </a:r>
            <a:r>
              <a:rPr lang="en"/>
              <a:t>v</a:t>
            </a:r>
            <a:r>
              <a:rPr lang="en"/>
              <a:t>ery little WER increase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E2E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Scene Text QA Quality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764" name="Google Shape;764;p73"/>
          <p:cNvSpPr txBox="1"/>
          <p:nvPr/>
        </p:nvSpPr>
        <p:spPr>
          <a:xfrm>
            <a:off x="175" y="4845523"/>
            <a:ext cx="9144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A. Shenoy, Y. Lu, S Jayakumar, D. Chatterjee, M. Moslehpour, P. Chuang, et al. Lumos: Empowering multi-modal LLMs with scene text recognition. arXiv, 2024.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5" name="Google Shape;76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1094000"/>
            <a:ext cx="6143625" cy="14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3"/>
          <p:cNvSpPr/>
          <p:nvPr/>
        </p:nvSpPr>
        <p:spPr>
          <a:xfrm>
            <a:off x="4131325" y="2893300"/>
            <a:ext cx="4711500" cy="957300"/>
          </a:xfrm>
          <a:prstGeom prst="wedgeRoundRectCallout">
            <a:avLst>
              <a:gd fmla="val 11870" name="adj1"/>
              <a:gd fmla="val -108594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Improve </a:t>
            </a:r>
            <a:r>
              <a:rPr b="1" i="1" lang="en" sz="1500"/>
              <a:t>QA accuracy</a:t>
            </a:r>
            <a:r>
              <a:rPr lang="en" sz="1500"/>
              <a:t> over MM-LLM-only solution by 28% on summarization, word lookup, and other visual QA tasks</a:t>
            </a:r>
            <a:endParaRPr/>
          </a:p>
        </p:txBody>
      </p:sp>
      <p:sp>
        <p:nvSpPr>
          <p:cNvPr id="767" name="Google Shape;767;p73"/>
          <p:cNvSpPr/>
          <p:nvPr/>
        </p:nvSpPr>
        <p:spPr>
          <a:xfrm>
            <a:off x="203125" y="2893300"/>
            <a:ext cx="3509100" cy="957300"/>
          </a:xfrm>
          <a:prstGeom prst="wedgeRoundRectCallout">
            <a:avLst>
              <a:gd fmla="val 8027" name="adj1"/>
              <a:gd fmla="val -106364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Text bounding-box further improves QA accuracy </a:t>
            </a:r>
            <a:endParaRPr/>
          </a:p>
        </p:txBody>
      </p:sp>
      <p:sp>
        <p:nvSpPr>
          <p:cNvPr id="768" name="Google Shape;768;p73"/>
          <p:cNvSpPr/>
          <p:nvPr/>
        </p:nvSpPr>
        <p:spPr>
          <a:xfrm>
            <a:off x="351263" y="4020018"/>
            <a:ext cx="8336700" cy="7899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Lumos: Empowering Multimodal LLMs with Scene Text Recognition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Wednesday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11am-1pm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311700" y="1229875"/>
            <a:ext cx="8520600" cy="4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Respond to commands</a:t>
            </a:r>
            <a:endParaRPr sz="2000"/>
          </a:p>
        </p:txBody>
      </p:sp>
      <p:sp>
        <p:nvSpPr>
          <p:cNvPr id="138" name="Google Shape;138;p20"/>
          <p:cNvSpPr/>
          <p:nvPr/>
        </p:nvSpPr>
        <p:spPr>
          <a:xfrm>
            <a:off x="4670500" y="1555350"/>
            <a:ext cx="3923400" cy="535200"/>
          </a:xfrm>
          <a:prstGeom prst="wedgeRoundRectCallout">
            <a:avLst>
              <a:gd fmla="val 50653" name="adj1"/>
              <a:gd fmla="val -134501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“Hey Siri, set a timer to 7pm”</a:t>
            </a:r>
            <a:endParaRPr sz="1800"/>
          </a:p>
        </p:txBody>
      </p:sp>
      <p:sp>
        <p:nvSpPr>
          <p:cNvPr id="139" name="Google Shape;139;p20"/>
          <p:cNvSpPr/>
          <p:nvPr/>
        </p:nvSpPr>
        <p:spPr>
          <a:xfrm>
            <a:off x="4670500" y="3151350"/>
            <a:ext cx="3923400" cy="535200"/>
          </a:xfrm>
          <a:prstGeom prst="wedgeRoundRectCallout">
            <a:avLst>
              <a:gd fmla="val -84411" name="adj1"/>
              <a:gd fmla="val -63537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“Ok, added to today’s reminders”</a:t>
            </a:r>
            <a:endParaRPr sz="1800"/>
          </a:p>
        </p:txBody>
      </p:sp>
      <p:sp>
        <p:nvSpPr>
          <p:cNvPr id="140" name="Google Shape;140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 Intelligent Voice Assistant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grpSp>
        <p:nvGrpSpPr>
          <p:cNvPr id="141" name="Google Shape;141;p20"/>
          <p:cNvGrpSpPr/>
          <p:nvPr/>
        </p:nvGrpSpPr>
        <p:grpSpPr>
          <a:xfrm>
            <a:off x="1524000" y="1848575"/>
            <a:ext cx="1952075" cy="2027750"/>
            <a:chOff x="1524000" y="2000975"/>
            <a:chExt cx="1952075" cy="2027750"/>
          </a:xfrm>
        </p:grpSpPr>
        <p:pic>
          <p:nvPicPr>
            <p:cNvPr id="142" name="Google Shape;142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0" y="2142775"/>
              <a:ext cx="1847850" cy="1885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0"/>
            <p:cNvSpPr/>
            <p:nvPr/>
          </p:nvSpPr>
          <p:spPr>
            <a:xfrm>
              <a:off x="3206675" y="2000975"/>
              <a:ext cx="269400" cy="3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Direction 3. Context-Aware Assistant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774" name="Google Shape;77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499" y="302010"/>
            <a:ext cx="1976849" cy="105081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74"/>
          <p:cNvSpPr/>
          <p:nvPr/>
        </p:nvSpPr>
        <p:spPr>
          <a:xfrm>
            <a:off x="1582150" y="1486100"/>
            <a:ext cx="5960400" cy="1475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74"/>
          <p:cNvSpPr/>
          <p:nvPr/>
        </p:nvSpPr>
        <p:spPr>
          <a:xfrm>
            <a:off x="3304300" y="1952550"/>
            <a:ext cx="2509200" cy="93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Multi-Modal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7" name="Google Shape;777;p74"/>
          <p:cNvSpPr/>
          <p:nvPr/>
        </p:nvSpPr>
        <p:spPr>
          <a:xfrm>
            <a:off x="1582150" y="3010100"/>
            <a:ext cx="5960400" cy="1421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74"/>
          <p:cNvSpPr/>
          <p:nvPr/>
        </p:nvSpPr>
        <p:spPr>
          <a:xfrm>
            <a:off x="1760575" y="3617846"/>
            <a:ext cx="5603400" cy="37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Text LLM</a:t>
            </a:r>
            <a:endParaRPr/>
          </a:p>
        </p:txBody>
      </p:sp>
      <p:sp>
        <p:nvSpPr>
          <p:cNvPr id="779" name="Google Shape;779;p74"/>
          <p:cNvSpPr/>
          <p:nvPr/>
        </p:nvSpPr>
        <p:spPr>
          <a:xfrm>
            <a:off x="5955500" y="195255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Personalization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(Memory search,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Personalization)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0" name="Google Shape;780;p74"/>
          <p:cNvSpPr/>
          <p:nvPr/>
        </p:nvSpPr>
        <p:spPr>
          <a:xfrm>
            <a:off x="3304300" y="2259275"/>
            <a:ext cx="12513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Scene Text Recognition</a:t>
            </a:r>
            <a:endParaRPr sz="1300"/>
          </a:p>
        </p:txBody>
      </p:sp>
      <p:sp>
        <p:nvSpPr>
          <p:cNvPr id="781" name="Google Shape;781;p74"/>
          <p:cNvSpPr/>
          <p:nvPr/>
        </p:nvSpPr>
        <p:spPr>
          <a:xfrm>
            <a:off x="1758725" y="195260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Knowledge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Augmentation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(Web, KG,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Real-time APIs, Social network)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2" name="Google Shape;782;p74"/>
          <p:cNvSpPr/>
          <p:nvPr/>
        </p:nvSpPr>
        <p:spPr>
          <a:xfrm>
            <a:off x="4548375" y="2259450"/>
            <a:ext cx="12651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Visual Understanding</a:t>
            </a:r>
            <a:endParaRPr sz="1000"/>
          </a:p>
        </p:txBody>
      </p:sp>
      <p:sp>
        <p:nvSpPr>
          <p:cNvPr id="783" name="Google Shape;783;p74"/>
          <p:cNvSpPr txBox="1"/>
          <p:nvPr/>
        </p:nvSpPr>
        <p:spPr>
          <a:xfrm>
            <a:off x="3062275" y="4003722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Voice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4" name="Google Shape;784;p74"/>
          <p:cNvSpPr txBox="1"/>
          <p:nvPr/>
        </p:nvSpPr>
        <p:spPr>
          <a:xfrm>
            <a:off x="3051124" y="1505849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Multi-modal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5" name="Google Shape;785;p74"/>
          <p:cNvSpPr/>
          <p:nvPr/>
        </p:nvSpPr>
        <p:spPr>
          <a:xfrm>
            <a:off x="3304300" y="2883575"/>
            <a:ext cx="2509200" cy="6078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Contextualization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Contextual Service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Examples</a:t>
            </a:r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791" name="Google Shape;791;p75"/>
          <p:cNvGraphicFramePr/>
          <p:nvPr/>
        </p:nvGraphicFramePr>
        <p:xfrm>
          <a:off x="686875" y="105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2271575"/>
                <a:gridCol w="2639575"/>
                <a:gridCol w="3008950"/>
              </a:tblGrid>
              <a:tr h="562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Question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Context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Answer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</a:tr>
              <a:tr h="1531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What are good restaurants nearby?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There are a variety of excellent dining options suitable for a group lunch. Here are some recommended restaurants nearby:...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  <a:tr h="1531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Play audio book when I walk my dog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Would you like to resume the audio book “The Power of Habit”?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792" name="Google Shape;79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6617" y="2028713"/>
            <a:ext cx="607802" cy="6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7532" y="1881313"/>
            <a:ext cx="699150" cy="8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3496" y="2031412"/>
            <a:ext cx="607800" cy="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6905" y="3235045"/>
            <a:ext cx="1580524" cy="13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76"/>
          <p:cNvSpPr txBox="1"/>
          <p:nvPr>
            <p:ph type="title"/>
          </p:nvPr>
        </p:nvSpPr>
        <p:spPr>
          <a:xfrm>
            <a:off x="311700" y="1814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Core Solution: Leverage Low-Power Sensors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801" name="Google Shape;801;p76"/>
          <p:cNvSpPr txBox="1"/>
          <p:nvPr/>
        </p:nvSpPr>
        <p:spPr>
          <a:xfrm>
            <a:off x="-3825" y="4862250"/>
            <a:ext cx="922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A. Dirafzoon, A. Saraf, A. Bearman, B. Damavandi. IMU2CLIP: Multimodal contrastive learning for IMU Motion sensors from egocentric videos and text narrations. arXiv, 2022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2" name="Google Shape;802;p76" title="autocapture_0.1_9_1440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7825" y="819115"/>
            <a:ext cx="5430733" cy="40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76"/>
          <p:cNvSpPr txBox="1"/>
          <p:nvPr>
            <p:ph type="title"/>
          </p:nvPr>
        </p:nvSpPr>
        <p:spPr>
          <a:xfrm>
            <a:off x="197350" y="920270"/>
            <a:ext cx="30555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Challenge: </a:t>
            </a:r>
            <a:r>
              <a:rPr lang="en" sz="16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Always-on context detection w. limited battery-life on the device</a:t>
            </a:r>
            <a:endParaRPr sz="16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A1A1A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Example: </a:t>
            </a:r>
            <a:r>
              <a:rPr lang="en" sz="16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IMU-based action detection</a:t>
            </a:r>
            <a:endParaRPr b="1" sz="1600">
              <a:solidFill>
                <a:srgbClr val="1A1A1A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A1A1A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(Inertial Measurement Unit)</a:t>
            </a:r>
            <a:endParaRPr sz="1600">
              <a:solidFill>
                <a:srgbClr val="1A1A1A"/>
              </a:solidFill>
              <a:latin typeface="Optimistic Display Medium"/>
              <a:ea typeface="Optimistic Display Medium"/>
              <a:cs typeface="Optimistic Display Medium"/>
              <a:sym typeface="Optimistic Display Medium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77"/>
          <p:cNvSpPr txBox="1"/>
          <p:nvPr/>
        </p:nvSpPr>
        <p:spPr>
          <a:xfrm>
            <a:off x="-3825" y="4862250"/>
            <a:ext cx="922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S. Moon, A. Madotto, Z. Lin, A. Dirafzoon, A. Saraf, A. Bearman, B. Damavandi. IMU2CLIP: Multimodal contrastive learning for IMU Motion sensors from egocentric videos and text narrations. arXiv, 2022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9" name="Google Shape;809;p77" title="IMU2CLIP Aria streaming dem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17" y="789200"/>
            <a:ext cx="5484934" cy="41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77"/>
          <p:cNvSpPr txBox="1"/>
          <p:nvPr>
            <p:ph type="title"/>
          </p:nvPr>
        </p:nvSpPr>
        <p:spPr>
          <a:xfrm>
            <a:off x="311700" y="1814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IMU-Based Action Detection Example 2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811" name="Google Shape;811;p77"/>
          <p:cNvSpPr txBox="1"/>
          <p:nvPr/>
        </p:nvSpPr>
        <p:spPr>
          <a:xfrm>
            <a:off x="50800" y="859800"/>
            <a:ext cx="1715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C78D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IMU (Inertial Measurement Unit)</a:t>
            </a:r>
            <a:endParaRPr sz="1800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7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Direction 4. Personalization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817" name="Google Shape;81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4097" y="248775"/>
            <a:ext cx="1976849" cy="1095108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78"/>
          <p:cNvSpPr/>
          <p:nvPr/>
        </p:nvSpPr>
        <p:spPr>
          <a:xfrm>
            <a:off x="1582150" y="1486100"/>
            <a:ext cx="5960400" cy="1475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78"/>
          <p:cNvSpPr/>
          <p:nvPr/>
        </p:nvSpPr>
        <p:spPr>
          <a:xfrm>
            <a:off x="3304300" y="1952550"/>
            <a:ext cx="2509200" cy="9312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Multi-Modal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0" name="Google Shape;820;p78"/>
          <p:cNvSpPr/>
          <p:nvPr/>
        </p:nvSpPr>
        <p:spPr>
          <a:xfrm>
            <a:off x="1582150" y="3010100"/>
            <a:ext cx="5960400" cy="14217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rgbClr val="59595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78"/>
          <p:cNvSpPr/>
          <p:nvPr/>
        </p:nvSpPr>
        <p:spPr>
          <a:xfrm>
            <a:off x="1760575" y="3617846"/>
            <a:ext cx="5603400" cy="3735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Text LLM</a:t>
            </a:r>
            <a:endParaRPr/>
          </a:p>
        </p:txBody>
      </p:sp>
      <p:sp>
        <p:nvSpPr>
          <p:cNvPr id="822" name="Google Shape;822;p78"/>
          <p:cNvSpPr/>
          <p:nvPr/>
        </p:nvSpPr>
        <p:spPr>
          <a:xfrm>
            <a:off x="5955500" y="1952550"/>
            <a:ext cx="1395300" cy="15483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Personalization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(Memory search,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Personalization)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3" name="Google Shape;823;p78"/>
          <p:cNvSpPr/>
          <p:nvPr/>
        </p:nvSpPr>
        <p:spPr>
          <a:xfrm>
            <a:off x="3304300" y="2259275"/>
            <a:ext cx="12513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Scene Text Recognition</a:t>
            </a:r>
            <a:endParaRPr sz="1300"/>
          </a:p>
        </p:txBody>
      </p:sp>
      <p:sp>
        <p:nvSpPr>
          <p:cNvPr id="824" name="Google Shape;824;p78"/>
          <p:cNvSpPr/>
          <p:nvPr/>
        </p:nvSpPr>
        <p:spPr>
          <a:xfrm>
            <a:off x="1758725" y="1952600"/>
            <a:ext cx="1395300" cy="1548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Knowledge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Augmentation</a:t>
            </a:r>
            <a:br>
              <a:rPr lang="en">
                <a:latin typeface="Lato"/>
                <a:ea typeface="Lato"/>
                <a:cs typeface="Lato"/>
                <a:sym typeface="Lato"/>
              </a:rPr>
            </a:br>
            <a:br>
              <a:rPr lang="en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(Web, KG,</a:t>
            </a:r>
            <a:br>
              <a:rPr lang="en" sz="1200">
                <a:latin typeface="Lato"/>
                <a:ea typeface="Lato"/>
                <a:cs typeface="Lato"/>
                <a:sym typeface="Lato"/>
              </a:rPr>
            </a:br>
            <a:r>
              <a:rPr lang="en" sz="1200">
                <a:latin typeface="Lato"/>
                <a:ea typeface="Lato"/>
                <a:cs typeface="Lato"/>
                <a:sym typeface="Lato"/>
              </a:rPr>
              <a:t>Real-time APIs, Social network)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5" name="Google Shape;825;p78"/>
          <p:cNvSpPr/>
          <p:nvPr/>
        </p:nvSpPr>
        <p:spPr>
          <a:xfrm>
            <a:off x="4548375" y="2259450"/>
            <a:ext cx="1265100" cy="624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Visual Understanding</a:t>
            </a:r>
            <a:endParaRPr sz="1000"/>
          </a:p>
        </p:txBody>
      </p:sp>
      <p:sp>
        <p:nvSpPr>
          <p:cNvPr id="826" name="Google Shape;826;p78"/>
          <p:cNvSpPr txBox="1"/>
          <p:nvPr/>
        </p:nvSpPr>
        <p:spPr>
          <a:xfrm>
            <a:off x="3062275" y="4003722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Voice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7" name="Google Shape;827;p78"/>
          <p:cNvSpPr txBox="1"/>
          <p:nvPr/>
        </p:nvSpPr>
        <p:spPr>
          <a:xfrm>
            <a:off x="3051124" y="1505849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Multi-modal Assistant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8" name="Google Shape;828;p78"/>
          <p:cNvSpPr/>
          <p:nvPr/>
        </p:nvSpPr>
        <p:spPr>
          <a:xfrm>
            <a:off x="3304300" y="2883575"/>
            <a:ext cx="2509200" cy="607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Contextualization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9"/>
          <p:cNvSpPr txBox="1"/>
          <p:nvPr>
            <p:ph type="title"/>
          </p:nvPr>
        </p:nvSpPr>
        <p:spPr>
          <a:xfrm>
            <a:off x="311700" y="1814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Two Sides of One Coin (1):</a:t>
            </a:r>
            <a:b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</a:br>
            <a:r>
              <a:rPr b="1" lang="en" sz="24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Great Vehicle for Life Recording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834" name="Google Shape;834;p79"/>
          <p:cNvSpPr txBox="1"/>
          <p:nvPr/>
        </p:nvSpPr>
        <p:spPr>
          <a:xfrm>
            <a:off x="2223375" y="3913425"/>
            <a:ext cx="5115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MEMEX (MEMory &amp; EXpansion) 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                 </a:t>
            </a:r>
            <a:r>
              <a:rPr i="1" lang="en" sz="2400">
                <a:latin typeface="Roboto"/>
                <a:ea typeface="Roboto"/>
                <a:cs typeface="Roboto"/>
                <a:sym typeface="Roboto"/>
              </a:rPr>
              <a:t>by Vannevar Bush (1945)</a:t>
            </a:r>
            <a:endParaRPr i="1"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35" name="Google Shape;83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175" y="1250455"/>
            <a:ext cx="3972088" cy="2418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0"/>
          <p:cNvSpPr/>
          <p:nvPr/>
        </p:nvSpPr>
        <p:spPr>
          <a:xfrm>
            <a:off x="3253300" y="1696750"/>
            <a:ext cx="2381100" cy="195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timistic Text"/>
                <a:ea typeface="Optimistic Text"/>
                <a:cs typeface="Optimistic Text"/>
                <a:sym typeface="Optimistic Text"/>
              </a:rPr>
              <a:t>Memoir</a:t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41" name="Google Shape;841;p80"/>
          <p:cNvSpPr/>
          <p:nvPr/>
        </p:nvSpPr>
        <p:spPr>
          <a:xfrm>
            <a:off x="586300" y="1696750"/>
            <a:ext cx="2381100" cy="195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timistic Text"/>
                <a:ea typeface="Optimistic Text"/>
                <a:cs typeface="Optimistic Text"/>
                <a:sym typeface="Optimistic Text"/>
              </a:rPr>
              <a:t>Utility</a:t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842" name="Google Shape;84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23" y="2383620"/>
            <a:ext cx="413059" cy="5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80"/>
          <p:cNvSpPr txBox="1"/>
          <p:nvPr/>
        </p:nvSpPr>
        <p:spPr>
          <a:xfrm>
            <a:off x="1141400" y="2276750"/>
            <a:ext cx="16905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did I put my key?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must have seen this lady before but when and where?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4" name="Google Shape;844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0018" y="2360429"/>
            <a:ext cx="1787676" cy="10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80"/>
          <p:cNvSpPr/>
          <p:nvPr/>
        </p:nvSpPr>
        <p:spPr>
          <a:xfrm>
            <a:off x="5920300" y="1696750"/>
            <a:ext cx="2381100" cy="195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timistic Text"/>
                <a:ea typeface="Optimistic Text"/>
                <a:cs typeface="Optimistic Text"/>
                <a:sym typeface="Optimistic Text"/>
              </a:rPr>
              <a:t>Inspiration</a:t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846" name="Google Shape;846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797" y="2405356"/>
            <a:ext cx="499200" cy="4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80"/>
          <p:cNvSpPr txBox="1"/>
          <p:nvPr/>
        </p:nvSpPr>
        <p:spPr>
          <a:xfrm>
            <a:off x="6620025" y="2276750"/>
            <a:ext cx="1635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Lyon you can visit the statue of Saint-Exupéry with the Little Prince by his side. You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read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that book in 2018 and loved it.</a:t>
            </a:r>
            <a:endParaRPr/>
          </a:p>
        </p:txBody>
      </p:sp>
      <p:sp>
        <p:nvSpPr>
          <p:cNvPr id="848" name="Google Shape;848;p80"/>
          <p:cNvSpPr txBox="1"/>
          <p:nvPr>
            <p:ph type="title"/>
          </p:nvPr>
        </p:nvSpPr>
        <p:spPr>
          <a:xfrm>
            <a:off x="311700" y="1814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Two Sides of One Coin (2):</a:t>
            </a:r>
            <a:endParaRPr b="1" sz="26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Great Vehicle for Personalized Assistance</a:t>
            </a:r>
            <a:endParaRPr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81"/>
          <p:cNvSpPr/>
          <p:nvPr/>
        </p:nvSpPr>
        <p:spPr>
          <a:xfrm>
            <a:off x="3253300" y="1696750"/>
            <a:ext cx="2381100" cy="195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timistic Text"/>
                <a:ea typeface="Optimistic Text"/>
                <a:cs typeface="Optimistic Text"/>
                <a:sym typeface="Optimistic Text"/>
              </a:rPr>
              <a:t>Memoir</a:t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sp>
        <p:nvSpPr>
          <p:cNvPr id="854" name="Google Shape;854;p81"/>
          <p:cNvSpPr/>
          <p:nvPr/>
        </p:nvSpPr>
        <p:spPr>
          <a:xfrm>
            <a:off x="586300" y="1696750"/>
            <a:ext cx="2381100" cy="19590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timistic Text"/>
                <a:ea typeface="Optimistic Text"/>
                <a:cs typeface="Optimistic Text"/>
                <a:sym typeface="Optimistic Text"/>
              </a:rPr>
              <a:t>Utility</a:t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855" name="Google Shape;85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23" y="2383620"/>
            <a:ext cx="413059" cy="54265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81"/>
          <p:cNvSpPr txBox="1"/>
          <p:nvPr/>
        </p:nvSpPr>
        <p:spPr>
          <a:xfrm>
            <a:off x="1141400" y="2276750"/>
            <a:ext cx="16905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did I put my key?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must have seen this lady before but when and where?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7" name="Google Shape;85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0018" y="2360429"/>
            <a:ext cx="1787676" cy="10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81"/>
          <p:cNvSpPr/>
          <p:nvPr/>
        </p:nvSpPr>
        <p:spPr>
          <a:xfrm>
            <a:off x="5920300" y="1696750"/>
            <a:ext cx="2381100" cy="1959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Optimistic Text"/>
                <a:ea typeface="Optimistic Text"/>
                <a:cs typeface="Optimistic Text"/>
                <a:sym typeface="Optimistic Text"/>
              </a:rPr>
              <a:t>Inspiration</a:t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timistic Text"/>
              <a:ea typeface="Optimistic Text"/>
              <a:cs typeface="Optimistic Text"/>
              <a:sym typeface="Optimistic Text"/>
            </a:endParaRPr>
          </a:p>
        </p:txBody>
      </p:sp>
      <p:pic>
        <p:nvPicPr>
          <p:cNvPr id="859" name="Google Shape;85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797" y="2405356"/>
            <a:ext cx="499200" cy="4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81"/>
          <p:cNvSpPr txBox="1"/>
          <p:nvPr/>
        </p:nvSpPr>
        <p:spPr>
          <a:xfrm>
            <a:off x="6620025" y="2276750"/>
            <a:ext cx="1635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Lyon you can visit the statue of Saint-Exupéry with the Little Prince by his side. You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read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that book in 2018 and loved it.</a:t>
            </a:r>
            <a:endParaRPr/>
          </a:p>
        </p:txBody>
      </p:sp>
      <p:sp>
        <p:nvSpPr>
          <p:cNvPr id="861" name="Google Shape;861;p81"/>
          <p:cNvSpPr txBox="1"/>
          <p:nvPr>
            <p:ph type="title"/>
          </p:nvPr>
        </p:nvSpPr>
        <p:spPr>
          <a:xfrm>
            <a:off x="311700" y="1814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Two Sides of One Coin (2):</a:t>
            </a:r>
            <a:endParaRPr b="1" sz="26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Great Vehicle for Personalized Assistance</a:t>
            </a:r>
            <a:endParaRPr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Memory Search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Examples </a:t>
            </a:r>
            <a:r>
              <a:rPr lang="en" sz="2000">
                <a:solidFill>
                  <a:srgbClr val="4A86E8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(</a:t>
            </a:r>
            <a:r>
              <a:rPr lang="en" sz="2000" u="sng">
                <a:solidFill>
                  <a:schemeClr val="accent5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</a:t>
            </a:r>
            <a:r>
              <a:rPr lang="en" sz="2000">
                <a:solidFill>
                  <a:srgbClr val="4A86E8"/>
                </a:solidFill>
                <a:latin typeface="Optimistic Display Medium"/>
                <a:ea typeface="Optimistic Display Medium"/>
                <a:cs typeface="Optimistic Display Medium"/>
                <a:sym typeface="Optimistic Display Medium"/>
              </a:rPr>
              <a:t>)</a:t>
            </a:r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867" name="Google Shape;867;p82"/>
          <p:cNvGraphicFramePr/>
          <p:nvPr/>
        </p:nvGraphicFramePr>
        <p:xfrm>
          <a:off x="686875" y="105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{F626E2F4-00D2-44B6-BF38-BD5087073F66}</a:tableStyleId>
              </a:tblPr>
              <a:tblGrid>
                <a:gridCol w="2271575"/>
                <a:gridCol w="2639575"/>
                <a:gridCol w="3008950"/>
              </a:tblGrid>
              <a:tr h="562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Memory Question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Memory Retrieval Results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Answer</a:t>
                      </a:r>
                      <a:endParaRPr b="1"/>
                    </a:p>
                  </a:txBody>
                  <a:tcPr marT="63500" marB="63500" marR="63500" marL="63500" anchor="ctr">
                    <a:solidFill>
                      <a:srgbClr val="C9DAF8"/>
                    </a:solidFill>
                  </a:tcPr>
                </a:tc>
              </a:tr>
              <a:tr h="1531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What’s the name of the restaurant I saw last Thursday?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It looks like the name of the </a:t>
                      </a: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restaurant is Mirate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  <a:tr h="1531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Which </a:t>
                      </a:r>
                      <a:r>
                        <a:rPr i="1" lang="en"/>
                        <a:t>floor did I park?</a:t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You parked on Floor 8.</a:t>
                      </a:r>
                      <a:r>
                        <a:rPr lang="en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 </a:t>
                      </a:r>
                      <a:endParaRPr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868" name="Google Shape;868;p82"/>
          <p:cNvPicPr preferRelativeResize="0"/>
          <p:nvPr/>
        </p:nvPicPr>
        <p:blipFill rotWithShape="1">
          <a:blip r:embed="rId4">
            <a:alphaModFix/>
          </a:blip>
          <a:srcRect b="3470" l="0" r="0" t="3480"/>
          <a:stretch/>
        </p:blipFill>
        <p:spPr>
          <a:xfrm>
            <a:off x="3681528" y="1665935"/>
            <a:ext cx="1239700" cy="14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82"/>
          <p:cNvPicPr preferRelativeResize="0"/>
          <p:nvPr/>
        </p:nvPicPr>
        <p:blipFill rotWithShape="1">
          <a:blip r:embed="rId5">
            <a:alphaModFix/>
          </a:blip>
          <a:srcRect b="12854" l="0" r="0" t="0"/>
          <a:stretch/>
        </p:blipFill>
        <p:spPr>
          <a:xfrm>
            <a:off x="3732635" y="3230403"/>
            <a:ext cx="1144927" cy="133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3"/>
          <p:cNvSpPr txBox="1"/>
          <p:nvPr>
            <p:ph type="title"/>
          </p:nvPr>
        </p:nvSpPr>
        <p:spPr>
          <a:xfrm>
            <a:off x="311700" y="-47200"/>
            <a:ext cx="87510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Core Solution: 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RAG on User Memory + MM-based QA</a:t>
            </a:r>
            <a:endParaRPr sz="2600">
              <a:solidFill>
                <a:srgbClr val="000000"/>
              </a:solidFill>
            </a:endParaRPr>
          </a:p>
        </p:txBody>
      </p:sp>
      <p:pic>
        <p:nvPicPr>
          <p:cNvPr id="875" name="Google Shape;87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725" y="471750"/>
            <a:ext cx="6158075" cy="3581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76" name="Google Shape;876;p83"/>
          <p:cNvGraphicFramePr/>
          <p:nvPr/>
        </p:nvGraphicFramePr>
        <p:xfrm>
          <a:off x="185900" y="41191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{75450306-D86C-45F8-AD8C-BEF2C3C41F66}</a:tableStyleId>
              </a:tblPr>
              <a:tblGrid>
                <a:gridCol w="1729825"/>
                <a:gridCol w="1933775"/>
                <a:gridCol w="2234600"/>
                <a:gridCol w="2271150"/>
              </a:tblGrid>
              <a:tr h="902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Example: </a:t>
                      </a:r>
                      <a:r>
                        <a:rPr lang="en" sz="800"/>
                        <a:t>Recall where I parked</a:t>
                      </a:r>
                      <a:endParaRPr sz="8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Intent: </a:t>
                      </a:r>
                      <a:r>
                        <a:rPr lang="en" sz="800"/>
                        <a:t>Note_recall</a:t>
                      </a:r>
                      <a:endParaRPr sz="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Rewritten query: </a:t>
                      </a:r>
                      <a:r>
                        <a:rPr lang="en" sz="800"/>
                        <a:t>where I parked</a:t>
                      </a:r>
                      <a:endParaRPr sz="8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338667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Retrieved note: </a:t>
                      </a:r>
                      <a:r>
                        <a:rPr lang="en" sz="800">
                          <a:solidFill>
                            <a:srgbClr val="000000"/>
                          </a:solidFill>
                        </a:rPr>
                        <a:t>Index (mem2, “my parking level”, “08”, “The image depicts a parking elevator with number 08”)</a:t>
                      </a:r>
                      <a:endParaRPr sz="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800"/>
                        <a:t>       </a:t>
                      </a:r>
                      <a:r>
                        <a:rPr i="1" lang="en" sz="800" u="sng"/>
                        <a:t>Consider time/loc for retrieval</a:t>
                      </a:r>
                      <a:endParaRPr i="1" sz="800" u="sng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/>
                        <a:t>    LLM Answer: </a:t>
                      </a:r>
                      <a:r>
                        <a:rPr lang="en" sz="800"/>
                        <a:t>You parked at Level 8. </a:t>
                      </a:r>
                      <a:endParaRPr sz="8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           </a:t>
                      </a:r>
                      <a:r>
                        <a:rPr i="1" lang="en" sz="800" u="sng"/>
                        <a:t>Use latest image when appropriate</a:t>
                      </a:r>
                      <a:r>
                        <a:rPr i="1" lang="en" sz="800"/>
                        <a:t>         </a:t>
                      </a:r>
                      <a:r>
                        <a:rPr i="1" lang="en" sz="800" u="sng"/>
                        <a:t>             </a:t>
                      </a:r>
                      <a:endParaRPr i="1" sz="800" u="sng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800"/>
                        <a:t>           </a:t>
                      </a:r>
                      <a:r>
                        <a:rPr i="1" lang="en" sz="800" u="sng"/>
                        <a:t>for Q&amp;A; in future will summarize </a:t>
                      </a:r>
                      <a:br>
                        <a:rPr i="1" lang="en" sz="800" u="sng"/>
                      </a:br>
                      <a:r>
                        <a:rPr i="1" lang="en" sz="800"/>
                        <a:t>           </a:t>
                      </a:r>
                      <a:r>
                        <a:rPr i="1" lang="en" sz="800" u="sng"/>
                        <a:t>Over multiple photos for list question </a:t>
                      </a:r>
                      <a:endParaRPr i="1" sz="800" u="sng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77" name="Google Shape;877;p83"/>
          <p:cNvPicPr preferRelativeResize="0"/>
          <p:nvPr/>
        </p:nvPicPr>
        <p:blipFill rotWithShape="1">
          <a:blip r:embed="rId4">
            <a:alphaModFix/>
          </a:blip>
          <a:srcRect b="12384" l="15128" r="14409" t="12966"/>
          <a:stretch/>
        </p:blipFill>
        <p:spPr>
          <a:xfrm>
            <a:off x="5581450" y="4355310"/>
            <a:ext cx="430128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8" name="Google Shape;878;p83"/>
          <p:cNvCxnSpPr/>
          <p:nvPr/>
        </p:nvCxnSpPr>
        <p:spPr>
          <a:xfrm>
            <a:off x="205525" y="4145318"/>
            <a:ext cx="84264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9" name="Google Shape;879;p83"/>
          <p:cNvCxnSpPr/>
          <p:nvPr/>
        </p:nvCxnSpPr>
        <p:spPr>
          <a:xfrm>
            <a:off x="205525" y="4983518"/>
            <a:ext cx="84480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80" name="Google Shape;880;p83"/>
          <p:cNvPicPr preferRelativeResize="0"/>
          <p:nvPr/>
        </p:nvPicPr>
        <p:blipFill rotWithShape="1">
          <a:blip r:embed="rId4">
            <a:alphaModFix/>
          </a:blip>
          <a:srcRect b="12384" l="15128" r="14409" t="12966"/>
          <a:stretch/>
        </p:blipFill>
        <p:spPr>
          <a:xfrm>
            <a:off x="8158750" y="4355310"/>
            <a:ext cx="430128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83"/>
          <p:cNvSpPr/>
          <p:nvPr/>
        </p:nvSpPr>
        <p:spPr>
          <a:xfrm>
            <a:off x="6278558" y="4482700"/>
            <a:ext cx="162300" cy="167700"/>
          </a:xfrm>
          <a:prstGeom prst="sun">
            <a:avLst>
              <a:gd fmla="val 25000" name="adj"/>
            </a:avLst>
          </a:prstGeom>
          <a:solidFill>
            <a:srgbClr val="EEFF41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83"/>
          <p:cNvSpPr/>
          <p:nvPr/>
        </p:nvSpPr>
        <p:spPr>
          <a:xfrm>
            <a:off x="3948449" y="4726567"/>
            <a:ext cx="162300" cy="167700"/>
          </a:xfrm>
          <a:prstGeom prst="sun">
            <a:avLst>
              <a:gd fmla="val 25000" name="adj"/>
            </a:avLst>
          </a:prstGeom>
          <a:solidFill>
            <a:srgbClr val="EEFF41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311700" y="1229875"/>
            <a:ext cx="8520600" cy="4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Control devices</a:t>
            </a:r>
            <a:endParaRPr sz="2000"/>
          </a:p>
        </p:txBody>
      </p:sp>
      <p:sp>
        <p:nvSpPr>
          <p:cNvPr id="149" name="Google Shape;149;p21"/>
          <p:cNvSpPr/>
          <p:nvPr/>
        </p:nvSpPr>
        <p:spPr>
          <a:xfrm>
            <a:off x="4518100" y="1555350"/>
            <a:ext cx="3833700" cy="535200"/>
          </a:xfrm>
          <a:prstGeom prst="wedgeRoundRectCallout">
            <a:avLst>
              <a:gd fmla="val 52355" name="adj1"/>
              <a:gd fmla="val -115223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“Hey Alexa, turn off bedroom lights”</a:t>
            </a:r>
            <a:endParaRPr sz="1800"/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242950"/>
            <a:ext cx="19812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 Intelligent Voice Assistant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8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Where Are the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Memory From?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888" name="Google Shape;888;p84"/>
          <p:cNvSpPr txBox="1"/>
          <p:nvPr/>
        </p:nvSpPr>
        <p:spPr>
          <a:xfrm>
            <a:off x="729450" y="1043500"/>
            <a:ext cx="8038500" cy="3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Always-on streaming—Extremely resource consuming!</a:t>
            </a:r>
            <a:endParaRPr sz="20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Detected events—Always-on context detection</a:t>
            </a:r>
            <a:endParaRPr sz="20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Lato"/>
              <a:buChar char="●"/>
            </a:pPr>
            <a:r>
              <a:rPr lang="en" sz="20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Explicit request— </a:t>
            </a:r>
            <a:r>
              <a:rPr lang="en" sz="1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e.g., “Remember where I parked”; </a:t>
            </a:r>
            <a:r>
              <a:rPr lang="en" sz="1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reuse same pipeline</a:t>
            </a:r>
            <a:endParaRPr sz="1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9" name="Google Shape;88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229750"/>
            <a:ext cx="7785252" cy="24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85"/>
          <p:cNvSpPr txBox="1"/>
          <p:nvPr>
            <p:ph type="title"/>
          </p:nvPr>
        </p:nvSpPr>
        <p:spPr>
          <a:xfrm>
            <a:off x="490250" y="526350"/>
            <a:ext cx="8572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Would Future</a:t>
            </a:r>
            <a:r>
              <a:rPr b="1" lang="en"/>
              <a:t> Assistants Look Like? </a:t>
            </a:r>
            <a:endParaRPr b="1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" y="0"/>
            <a:ext cx="914400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87"/>
          <p:cNvSpPr txBox="1"/>
          <p:nvPr>
            <p:ph type="title"/>
          </p:nvPr>
        </p:nvSpPr>
        <p:spPr>
          <a:xfrm>
            <a:off x="132975" y="266050"/>
            <a:ext cx="8820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Future Virtual Assistants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905" name="Google Shape;905;p87"/>
          <p:cNvSpPr txBox="1"/>
          <p:nvPr>
            <p:ph idx="2" type="subTitle"/>
          </p:nvPr>
        </p:nvSpPr>
        <p:spPr>
          <a:xfrm>
            <a:off x="25" y="4869250"/>
            <a:ext cx="9144000" cy="2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750"/>
              <a:t>              1. Introduction             </a:t>
            </a:r>
            <a:r>
              <a:rPr lang="en" sz="750">
                <a:solidFill>
                  <a:schemeClr val="accent6"/>
                </a:solidFill>
              </a:rPr>
              <a:t> |        2. Conversational AI Basics        |      3. Multimodal Conversational AI      |       4. Personalized Conversations      |      5. Privacy Preserving Assistant      |              6. Conclusions              </a:t>
            </a:r>
            <a:endParaRPr sz="750">
              <a:solidFill>
                <a:schemeClr val="accent6"/>
              </a:solidFill>
            </a:endParaRPr>
          </a:p>
        </p:txBody>
      </p:sp>
      <p:pic>
        <p:nvPicPr>
          <p:cNvPr id="906" name="Google Shape;90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178650"/>
            <a:ext cx="2952480" cy="36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87"/>
          <p:cNvPicPr preferRelativeResize="0"/>
          <p:nvPr/>
        </p:nvPicPr>
        <p:blipFill rotWithShape="1">
          <a:blip r:embed="rId4">
            <a:alphaModFix/>
          </a:blip>
          <a:srcRect b="0" l="25540" r="18851" t="0"/>
          <a:stretch/>
        </p:blipFill>
        <p:spPr>
          <a:xfrm>
            <a:off x="7001400" y="984665"/>
            <a:ext cx="814425" cy="90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207" y="3025975"/>
            <a:ext cx="696694" cy="97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2619" y="2687198"/>
            <a:ext cx="503500" cy="97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8185" y="925775"/>
            <a:ext cx="814414" cy="9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87"/>
          <p:cNvSpPr txBox="1"/>
          <p:nvPr/>
        </p:nvSpPr>
        <p:spPr>
          <a:xfrm>
            <a:off x="4959550" y="1429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Travel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12" name="Google Shape;912;p87"/>
          <p:cNvSpPr txBox="1"/>
          <p:nvPr/>
        </p:nvSpPr>
        <p:spPr>
          <a:xfrm>
            <a:off x="7550350" y="15817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Health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13" name="Google Shape;913;p87"/>
          <p:cNvSpPr txBox="1"/>
          <p:nvPr/>
        </p:nvSpPr>
        <p:spPr>
          <a:xfrm>
            <a:off x="4807150" y="3334325"/>
            <a:ext cx="135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Conference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14" name="Google Shape;914;p87"/>
          <p:cNvSpPr txBox="1"/>
          <p:nvPr/>
        </p:nvSpPr>
        <p:spPr>
          <a:xfrm>
            <a:off x="7397950" y="2953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Family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15" name="Google Shape;915;p87"/>
          <p:cNvSpPr txBox="1"/>
          <p:nvPr>
            <p:ph idx="1" type="body"/>
          </p:nvPr>
        </p:nvSpPr>
        <p:spPr>
          <a:xfrm>
            <a:off x="584725" y="1355250"/>
            <a:ext cx="4007400" cy="26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future, everyone will be served by a SET of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specialized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personalized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intelligent assistants (</a:t>
            </a:r>
            <a:r>
              <a:rPr b="1" lang="en" sz="24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personas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88"/>
          <p:cNvSpPr txBox="1"/>
          <p:nvPr>
            <p:ph type="title"/>
          </p:nvPr>
        </p:nvSpPr>
        <p:spPr>
          <a:xfrm>
            <a:off x="132975" y="266050"/>
            <a:ext cx="8820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Research Directions—I. More </a:t>
            </a:r>
            <a:r>
              <a:rPr b="1" i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Proactive &amp; Personal</a:t>
            </a:r>
            <a:endParaRPr i="1" sz="2800">
              <a:solidFill>
                <a:srgbClr val="000000"/>
              </a:solidFill>
            </a:endParaRPr>
          </a:p>
        </p:txBody>
      </p:sp>
      <p:sp>
        <p:nvSpPr>
          <p:cNvPr id="921" name="Google Shape;921;p88"/>
          <p:cNvSpPr txBox="1"/>
          <p:nvPr>
            <p:ph idx="2" type="subTitle"/>
          </p:nvPr>
        </p:nvSpPr>
        <p:spPr>
          <a:xfrm>
            <a:off x="25" y="4869250"/>
            <a:ext cx="9144000" cy="2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750"/>
              <a:t>              1. Introduction             </a:t>
            </a:r>
            <a:r>
              <a:rPr lang="en" sz="750">
                <a:solidFill>
                  <a:schemeClr val="accent6"/>
                </a:solidFill>
              </a:rPr>
              <a:t> |        2. Conversational AI Basics        |      3. Multimodal Conversational AI      |       4. Personalized Conversations      |      5. Privacy Preserving Assistant      |              6. Conclusions              </a:t>
            </a:r>
            <a:endParaRPr sz="750">
              <a:solidFill>
                <a:schemeClr val="accent6"/>
              </a:solidFill>
            </a:endParaRPr>
          </a:p>
        </p:txBody>
      </p:sp>
      <p:pic>
        <p:nvPicPr>
          <p:cNvPr id="922" name="Google Shape;922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178650"/>
            <a:ext cx="2952480" cy="36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88"/>
          <p:cNvPicPr preferRelativeResize="0"/>
          <p:nvPr/>
        </p:nvPicPr>
        <p:blipFill rotWithShape="1">
          <a:blip r:embed="rId4">
            <a:alphaModFix/>
          </a:blip>
          <a:srcRect b="0" l="25540" r="18851" t="0"/>
          <a:stretch/>
        </p:blipFill>
        <p:spPr>
          <a:xfrm>
            <a:off x="7001400" y="984665"/>
            <a:ext cx="814425" cy="90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207" y="3025975"/>
            <a:ext cx="696694" cy="97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2619" y="2687198"/>
            <a:ext cx="503500" cy="97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8185" y="925775"/>
            <a:ext cx="814414" cy="9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88"/>
          <p:cNvSpPr txBox="1"/>
          <p:nvPr/>
        </p:nvSpPr>
        <p:spPr>
          <a:xfrm>
            <a:off x="4959550" y="1429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Travel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28" name="Google Shape;928;p88"/>
          <p:cNvSpPr txBox="1"/>
          <p:nvPr/>
        </p:nvSpPr>
        <p:spPr>
          <a:xfrm>
            <a:off x="7550350" y="15817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Health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29" name="Google Shape;929;p88"/>
          <p:cNvSpPr txBox="1"/>
          <p:nvPr/>
        </p:nvSpPr>
        <p:spPr>
          <a:xfrm>
            <a:off x="4807150" y="3334325"/>
            <a:ext cx="135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Conference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30" name="Google Shape;930;p88"/>
          <p:cNvSpPr txBox="1"/>
          <p:nvPr/>
        </p:nvSpPr>
        <p:spPr>
          <a:xfrm>
            <a:off x="7397950" y="2953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Family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31" name="Google Shape;931;p88"/>
          <p:cNvSpPr txBox="1"/>
          <p:nvPr>
            <p:ph idx="1" type="body"/>
          </p:nvPr>
        </p:nvSpPr>
        <p:spPr>
          <a:xfrm>
            <a:off x="570150" y="1202850"/>
            <a:ext cx="3950400" cy="33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83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Trustworthy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experts in each domain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Personalized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information and recommendations</a:t>
            </a:r>
            <a:endParaRPr b="1" sz="2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Super memory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connect one’s past and present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Proactive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services to further alleviate load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89"/>
          <p:cNvSpPr txBox="1"/>
          <p:nvPr>
            <p:ph type="title"/>
          </p:nvPr>
        </p:nvSpPr>
        <p:spPr>
          <a:xfrm>
            <a:off x="132975" y="266050"/>
            <a:ext cx="8820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Research Directions—II. Eco-systems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937" name="Google Shape;937;p89"/>
          <p:cNvSpPr txBox="1"/>
          <p:nvPr>
            <p:ph idx="2" type="subTitle"/>
          </p:nvPr>
        </p:nvSpPr>
        <p:spPr>
          <a:xfrm>
            <a:off x="25" y="4869250"/>
            <a:ext cx="9144000" cy="2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750"/>
              <a:t>              1. Introduction             </a:t>
            </a:r>
            <a:r>
              <a:rPr lang="en" sz="750">
                <a:solidFill>
                  <a:schemeClr val="accent6"/>
                </a:solidFill>
              </a:rPr>
              <a:t> |        2. Conversational AI Basics        |      3. Multimodal Conversational AI      |       4. Personalized Conversations      |      5. Privacy Preserving Assistant      |              6. Conclusions              </a:t>
            </a:r>
            <a:endParaRPr sz="750">
              <a:solidFill>
                <a:schemeClr val="accent6"/>
              </a:solidFill>
            </a:endParaRPr>
          </a:p>
        </p:txBody>
      </p:sp>
      <p:pic>
        <p:nvPicPr>
          <p:cNvPr id="938" name="Google Shape;93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178650"/>
            <a:ext cx="2952480" cy="36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89"/>
          <p:cNvPicPr preferRelativeResize="0"/>
          <p:nvPr/>
        </p:nvPicPr>
        <p:blipFill rotWithShape="1">
          <a:blip r:embed="rId4">
            <a:alphaModFix/>
          </a:blip>
          <a:srcRect b="0" l="25540" r="18851" t="0"/>
          <a:stretch/>
        </p:blipFill>
        <p:spPr>
          <a:xfrm>
            <a:off x="7001400" y="984665"/>
            <a:ext cx="814425" cy="90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207" y="3025975"/>
            <a:ext cx="696694" cy="97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2619" y="2687198"/>
            <a:ext cx="503500" cy="97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8185" y="925775"/>
            <a:ext cx="814414" cy="9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89"/>
          <p:cNvSpPr txBox="1"/>
          <p:nvPr/>
        </p:nvSpPr>
        <p:spPr>
          <a:xfrm>
            <a:off x="4959550" y="1429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Travel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4" name="Google Shape;944;p89"/>
          <p:cNvSpPr txBox="1"/>
          <p:nvPr/>
        </p:nvSpPr>
        <p:spPr>
          <a:xfrm>
            <a:off x="7550350" y="15817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Health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5" name="Google Shape;945;p89"/>
          <p:cNvSpPr txBox="1"/>
          <p:nvPr/>
        </p:nvSpPr>
        <p:spPr>
          <a:xfrm>
            <a:off x="4807150" y="3334325"/>
            <a:ext cx="135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Conference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6" name="Google Shape;946;p89"/>
          <p:cNvSpPr txBox="1"/>
          <p:nvPr/>
        </p:nvSpPr>
        <p:spPr>
          <a:xfrm>
            <a:off x="7397950" y="2953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Family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7" name="Google Shape;947;p89"/>
          <p:cNvSpPr txBox="1"/>
          <p:nvPr>
            <p:ph idx="1" type="body"/>
          </p:nvPr>
        </p:nvSpPr>
        <p:spPr>
          <a:xfrm>
            <a:off x="570150" y="1202850"/>
            <a:ext cx="3950400" cy="35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83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Each persona is invoked at an </a:t>
            </a: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appropriate time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Collaborations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between personas</a:t>
            </a:r>
            <a:endParaRPr b="1" sz="2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platform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enable scaling up personas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Access to personal information in the </a:t>
            </a: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right representation</a:t>
            </a:r>
            <a:endParaRPr b="1" sz="2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Users </a:t>
            </a: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in control</a:t>
            </a:r>
            <a:endParaRPr b="1" sz="2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90"/>
          <p:cNvSpPr txBox="1"/>
          <p:nvPr>
            <p:ph type="title"/>
          </p:nvPr>
        </p:nvSpPr>
        <p:spPr>
          <a:xfrm>
            <a:off x="132975" y="266050"/>
            <a:ext cx="90111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Research Directions—</a:t>
            </a:r>
            <a:r>
              <a:rPr b="1" lang="en" sz="27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III. Function Under Constraints</a:t>
            </a:r>
            <a:endParaRPr sz="2700">
              <a:solidFill>
                <a:srgbClr val="000000"/>
              </a:solidFill>
            </a:endParaRPr>
          </a:p>
        </p:txBody>
      </p:sp>
      <p:sp>
        <p:nvSpPr>
          <p:cNvPr id="953" name="Google Shape;953;p90"/>
          <p:cNvSpPr txBox="1"/>
          <p:nvPr>
            <p:ph idx="2" type="subTitle"/>
          </p:nvPr>
        </p:nvSpPr>
        <p:spPr>
          <a:xfrm>
            <a:off x="25" y="4869250"/>
            <a:ext cx="9144000" cy="2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750"/>
              <a:t>              1. Introduction             </a:t>
            </a:r>
            <a:r>
              <a:rPr lang="en" sz="750">
                <a:solidFill>
                  <a:schemeClr val="accent6"/>
                </a:solidFill>
              </a:rPr>
              <a:t> |        2. Conversational AI Basics        |      3. Multimodal Conversational AI      |       4. Personalized Conversations      |      5. Privacy Preserving Assistant      |              6. Conclusions              </a:t>
            </a:r>
            <a:endParaRPr sz="750">
              <a:solidFill>
                <a:schemeClr val="accent6"/>
              </a:solidFill>
            </a:endParaRPr>
          </a:p>
        </p:txBody>
      </p:sp>
      <p:pic>
        <p:nvPicPr>
          <p:cNvPr id="954" name="Google Shape;95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178650"/>
            <a:ext cx="2952480" cy="36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90"/>
          <p:cNvPicPr preferRelativeResize="0"/>
          <p:nvPr/>
        </p:nvPicPr>
        <p:blipFill rotWithShape="1">
          <a:blip r:embed="rId4">
            <a:alphaModFix/>
          </a:blip>
          <a:srcRect b="0" l="25540" r="18851" t="0"/>
          <a:stretch/>
        </p:blipFill>
        <p:spPr>
          <a:xfrm>
            <a:off x="7001400" y="984665"/>
            <a:ext cx="814425" cy="90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6207" y="3025975"/>
            <a:ext cx="696694" cy="97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2619" y="2687198"/>
            <a:ext cx="503500" cy="97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8185" y="925775"/>
            <a:ext cx="814414" cy="9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90"/>
          <p:cNvSpPr txBox="1"/>
          <p:nvPr/>
        </p:nvSpPr>
        <p:spPr>
          <a:xfrm>
            <a:off x="4959550" y="1429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Travel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60" name="Google Shape;960;p90"/>
          <p:cNvSpPr txBox="1"/>
          <p:nvPr/>
        </p:nvSpPr>
        <p:spPr>
          <a:xfrm>
            <a:off x="7550350" y="15817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Health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61" name="Google Shape;961;p90"/>
          <p:cNvSpPr txBox="1"/>
          <p:nvPr/>
        </p:nvSpPr>
        <p:spPr>
          <a:xfrm>
            <a:off x="4807150" y="3334325"/>
            <a:ext cx="135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Conference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62" name="Google Shape;962;p90"/>
          <p:cNvSpPr txBox="1"/>
          <p:nvPr/>
        </p:nvSpPr>
        <p:spPr>
          <a:xfrm>
            <a:off x="7397950" y="2953325"/>
            <a:ext cx="13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442A"/>
                </a:solidFill>
                <a:latin typeface="Impact"/>
                <a:ea typeface="Impact"/>
                <a:cs typeface="Impact"/>
                <a:sym typeface="Impact"/>
              </a:rPr>
              <a:t>Family Asst.</a:t>
            </a:r>
            <a:endParaRPr>
              <a:solidFill>
                <a:srgbClr val="C9442A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63" name="Google Shape;963;p90"/>
          <p:cNvSpPr txBox="1"/>
          <p:nvPr>
            <p:ph idx="1" type="body"/>
          </p:nvPr>
        </p:nvSpPr>
        <p:spPr>
          <a:xfrm>
            <a:off x="570150" y="1202850"/>
            <a:ext cx="3950400" cy="33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83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Latency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responses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HW Constraints: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memory, battery, thermal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Connections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 data transfer</a:t>
            </a:r>
            <a:endParaRPr b="1" sz="2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Human attention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the biggest constraint: </a:t>
            </a:r>
            <a:r>
              <a:rPr b="1" lang="en" sz="200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simplifying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rather than burdening</a:t>
            </a:r>
            <a:endParaRPr b="1" sz="2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91"/>
          <p:cNvSpPr txBox="1"/>
          <p:nvPr>
            <p:ph type="title"/>
          </p:nvPr>
        </p:nvSpPr>
        <p:spPr>
          <a:xfrm>
            <a:off x="311700" y="410000"/>
            <a:ext cx="5312400" cy="10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What Do I Enjoy about 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Being a Scientist at Industry?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969" name="Google Shape;969;p91"/>
          <p:cNvSpPr txBox="1"/>
          <p:nvPr>
            <p:ph idx="1" type="body"/>
          </p:nvPr>
        </p:nvSpPr>
        <p:spPr>
          <a:xfrm>
            <a:off x="540300" y="1456525"/>
            <a:ext cx="8414400" cy="3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problems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motivate the research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challenges from high launch bar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quality, latency, etc.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from tight constraints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resources etc.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metrics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understand e2e quality, user satisfaction, and business impact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data in the wild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evaluations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 craving for simple solution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avoid unnecessary complications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○"/>
            </a:pP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worry for good baselines or SOTA solutions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91"/>
          <p:cNvSpPr txBox="1"/>
          <p:nvPr/>
        </p:nvSpPr>
        <p:spPr>
          <a:xfrm>
            <a:off x="5904025" y="6004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REALITY</a:t>
            </a:r>
            <a:endParaRPr sz="22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92"/>
          <p:cNvSpPr txBox="1"/>
          <p:nvPr>
            <p:ph type="title"/>
          </p:nvPr>
        </p:nvSpPr>
        <p:spPr>
          <a:xfrm>
            <a:off x="311700" y="410000"/>
            <a:ext cx="5998500" cy="10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Why Do I Appreciate Scientific Approaches in Product Launches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976" name="Google Shape;976;p92"/>
          <p:cNvSpPr txBox="1"/>
          <p:nvPr>
            <p:ph idx="1" type="body"/>
          </p:nvPr>
        </p:nvSpPr>
        <p:spPr>
          <a:xfrm>
            <a:off x="540300" y="1610725"/>
            <a:ext cx="8414400" cy="313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Thorough</a:t>
            </a: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literature </a:t>
            </a: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understanding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build upon the best solutions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Thorough experimental study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ensure the best launches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Thorough thoughts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get intuitions on WHY in addition to HOW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Confidence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production launching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Curiosity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leading to next wave of innovations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92"/>
          <p:cNvSpPr txBox="1"/>
          <p:nvPr/>
        </p:nvSpPr>
        <p:spPr>
          <a:xfrm>
            <a:off x="6141475" y="600475"/>
            <a:ext cx="2875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THOROUGHNESS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978" name="Google Shape;978;p92"/>
          <p:cNvSpPr/>
          <p:nvPr/>
        </p:nvSpPr>
        <p:spPr>
          <a:xfrm>
            <a:off x="4313325" y="2790285"/>
            <a:ext cx="616800" cy="554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9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Take-Aways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984" name="Google Shape;984;p93"/>
          <p:cNvSpPr txBox="1"/>
          <p:nvPr>
            <p:ph idx="1" type="body"/>
          </p:nvPr>
        </p:nvSpPr>
        <p:spPr>
          <a:xfrm>
            <a:off x="540300" y="1077475"/>
            <a:ext cx="80943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intelligent assistant should be an agent that </a:t>
            </a:r>
            <a:r>
              <a:rPr i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knows you and the world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can </a:t>
            </a:r>
            <a:r>
              <a:rPr i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receive your requests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i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predict your needs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provide you </a:t>
            </a:r>
            <a:r>
              <a:rPr i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right services at the right time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with your permission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●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Next-generation wearable assistants require new research on </a:t>
            </a:r>
            <a:r>
              <a:rPr b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federated RAG, m</a:t>
            </a:r>
            <a:r>
              <a:rPr b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ulti-modal understanding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contextual AI, 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personalization </a:t>
            </a:r>
            <a:endParaRPr b="1"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b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Harmony between device-side and cloud-side computing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a key to enable wearable assistants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●"/>
            </a:pP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Industry </a:t>
            </a:r>
            <a:r>
              <a:rPr b="1"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nurtures and appreciates</a:t>
            </a:r>
            <a:r>
              <a:rPr lang="en"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science 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60"/>
          </a:p>
        </p:txBody>
      </p:sp>
      <p:sp>
        <p:nvSpPr>
          <p:cNvPr id="985" name="Google Shape;985;p93"/>
          <p:cNvSpPr txBox="1"/>
          <p:nvPr>
            <p:ph idx="4294967295" type="ctrTitle"/>
          </p:nvPr>
        </p:nvSpPr>
        <p:spPr>
          <a:xfrm>
            <a:off x="598100" y="4061222"/>
            <a:ext cx="82221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0000"/>
                </a:solidFill>
              </a:rPr>
              <a:t>Thank You!</a:t>
            </a:r>
            <a:r>
              <a:rPr b="1" lang="en"/>
              <a:t> 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311700" y="1229875"/>
            <a:ext cx="8520600" cy="4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Provide</a:t>
            </a:r>
            <a:r>
              <a:rPr lang="en" sz="2000"/>
              <a:t> information</a:t>
            </a:r>
            <a:endParaRPr sz="2000"/>
          </a:p>
        </p:txBody>
      </p:sp>
      <p:sp>
        <p:nvSpPr>
          <p:cNvPr id="157" name="Google Shape;157;p22"/>
          <p:cNvSpPr/>
          <p:nvPr/>
        </p:nvSpPr>
        <p:spPr>
          <a:xfrm>
            <a:off x="4164675" y="1555350"/>
            <a:ext cx="4667700" cy="607800"/>
          </a:xfrm>
          <a:prstGeom prst="wedgeRoundRectCallout">
            <a:avLst>
              <a:gd fmla="val 50741" name="adj1"/>
              <a:gd fmla="val -136897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“Hey, Google, what’s the weather?”</a:t>
            </a:r>
            <a:endParaRPr sz="1800"/>
          </a:p>
        </p:txBody>
      </p:sp>
      <p:sp>
        <p:nvSpPr>
          <p:cNvPr id="158" name="Google Shape;158;p22"/>
          <p:cNvSpPr/>
          <p:nvPr/>
        </p:nvSpPr>
        <p:spPr>
          <a:xfrm>
            <a:off x="4164700" y="3151350"/>
            <a:ext cx="4667700" cy="727800"/>
          </a:xfrm>
          <a:prstGeom prst="wedgeRoundRectCallout">
            <a:avLst>
              <a:gd fmla="val -71169" name="adj1"/>
              <a:gd fmla="val -98771" name="adj2"/>
              <a:gd fmla="val 0" name="adj3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“The weather at X is partly cloudy, 30-44 degree Fahrenheit”</a:t>
            </a:r>
            <a:endParaRPr sz="1800"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400" y="1914175"/>
            <a:ext cx="1552575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 Intelligent Voice Assistant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/>
          <p:nvPr/>
        </p:nvSpPr>
        <p:spPr>
          <a:xfrm>
            <a:off x="1906900" y="1203375"/>
            <a:ext cx="4618800" cy="33306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Intelligent Assistant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cxnSp>
        <p:nvCxnSpPr>
          <p:cNvPr id="166" name="Google Shape;166;p23"/>
          <p:cNvCxnSpPr/>
          <p:nvPr/>
        </p:nvCxnSpPr>
        <p:spPr>
          <a:xfrm>
            <a:off x="932475" y="2262350"/>
            <a:ext cx="1262700" cy="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" name="Google Shape;167;p2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Assistant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Architecture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—A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Conversation System</a:t>
            </a:r>
            <a:endParaRPr sz="2800">
              <a:solidFill>
                <a:srgbClr val="000000"/>
              </a:solidFill>
            </a:endParaRPr>
          </a:p>
        </p:txBody>
      </p:sp>
      <p:cxnSp>
        <p:nvCxnSpPr>
          <p:cNvPr id="168" name="Google Shape;168;p23"/>
          <p:cNvCxnSpPr>
            <a:endCxn id="169" idx="0"/>
          </p:cNvCxnSpPr>
          <p:nvPr/>
        </p:nvCxnSpPr>
        <p:spPr>
          <a:xfrm>
            <a:off x="945725" y="2264127"/>
            <a:ext cx="300" cy="389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3"/>
          <p:cNvCxnSpPr>
            <a:stCxn id="169" idx="2"/>
          </p:cNvCxnSpPr>
          <p:nvPr/>
        </p:nvCxnSpPr>
        <p:spPr>
          <a:xfrm>
            <a:off x="946025" y="3238527"/>
            <a:ext cx="3300" cy="422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71" name="Google Shape;171;p23"/>
          <p:cNvCxnSpPr/>
          <p:nvPr/>
        </p:nvCxnSpPr>
        <p:spPr>
          <a:xfrm flipH="1" rot="10800000">
            <a:off x="932475" y="3643999"/>
            <a:ext cx="1262700" cy="6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2" name="Google Shape;172;p23"/>
          <p:cNvSpPr/>
          <p:nvPr/>
        </p:nvSpPr>
        <p:spPr>
          <a:xfrm>
            <a:off x="2178223" y="1959275"/>
            <a:ext cx="1152600" cy="6078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ASR 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(Automatic </a:t>
            </a:r>
            <a:br>
              <a:rPr lang="en" sz="800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latin typeface="Roboto"/>
                <a:ea typeface="Roboto"/>
                <a:cs typeface="Roboto"/>
                <a:sym typeface="Roboto"/>
              </a:rPr>
              <a:t>Speech Recognizer)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" name="Google Shape;173;p23"/>
          <p:cNvSpPr/>
          <p:nvPr/>
        </p:nvSpPr>
        <p:spPr>
          <a:xfrm>
            <a:off x="2178223" y="3330875"/>
            <a:ext cx="1152600" cy="6078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TTS 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(Text-To</a:t>
            </a:r>
            <a:br>
              <a:rPr lang="en" sz="800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latin typeface="Roboto"/>
                <a:ea typeface="Roboto"/>
                <a:cs typeface="Roboto"/>
                <a:sym typeface="Roboto"/>
              </a:rPr>
              <a:t>-Speech Synthesizer)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3626023" y="1959275"/>
            <a:ext cx="1152600" cy="6078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NLU 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(Natural </a:t>
            </a:r>
            <a:br>
              <a:rPr lang="en" sz="800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latin typeface="Roboto"/>
                <a:ea typeface="Roboto"/>
                <a:cs typeface="Roboto"/>
                <a:sym typeface="Roboto"/>
              </a:rPr>
              <a:t>Lang. Understanding)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" name="Google Shape;175;p23"/>
          <p:cNvSpPr/>
          <p:nvPr/>
        </p:nvSpPr>
        <p:spPr>
          <a:xfrm>
            <a:off x="3626023" y="3330875"/>
            <a:ext cx="1152600" cy="6078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NLG 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(Natural </a:t>
            </a:r>
            <a:br>
              <a:rPr lang="en" sz="800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latin typeface="Roboto"/>
                <a:ea typeface="Roboto"/>
                <a:cs typeface="Roboto"/>
                <a:sym typeface="Roboto"/>
              </a:rPr>
              <a:t>Language Generator)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3"/>
          <p:cNvSpPr/>
          <p:nvPr/>
        </p:nvSpPr>
        <p:spPr>
          <a:xfrm>
            <a:off x="5073823" y="1959275"/>
            <a:ext cx="1152600" cy="6078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Dialog State Tracker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" name="Google Shape;177;p23"/>
          <p:cNvSpPr/>
          <p:nvPr/>
        </p:nvSpPr>
        <p:spPr>
          <a:xfrm>
            <a:off x="5073823" y="3330875"/>
            <a:ext cx="1152600" cy="6078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Dialog Policy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8" name="Google Shape;178;p23"/>
          <p:cNvCxnSpPr/>
          <p:nvPr/>
        </p:nvCxnSpPr>
        <p:spPr>
          <a:xfrm>
            <a:off x="3339250" y="2254225"/>
            <a:ext cx="296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9" name="Google Shape;179;p23"/>
          <p:cNvCxnSpPr/>
          <p:nvPr/>
        </p:nvCxnSpPr>
        <p:spPr>
          <a:xfrm>
            <a:off x="3339250" y="3625825"/>
            <a:ext cx="296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0" name="Google Shape;180;p23"/>
          <p:cNvCxnSpPr/>
          <p:nvPr/>
        </p:nvCxnSpPr>
        <p:spPr>
          <a:xfrm>
            <a:off x="4787050" y="3625825"/>
            <a:ext cx="296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181" name="Google Shape;181;p23"/>
          <p:cNvCxnSpPr/>
          <p:nvPr/>
        </p:nvCxnSpPr>
        <p:spPr>
          <a:xfrm>
            <a:off x="4787050" y="2254225"/>
            <a:ext cx="296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2" name="Google Shape;182;p23"/>
          <p:cNvCxnSpPr/>
          <p:nvPr/>
        </p:nvCxnSpPr>
        <p:spPr>
          <a:xfrm>
            <a:off x="5678200" y="2567775"/>
            <a:ext cx="0" cy="762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183" name="Google Shape;183;p23"/>
          <p:cNvGrpSpPr/>
          <p:nvPr/>
        </p:nvGrpSpPr>
        <p:grpSpPr>
          <a:xfrm>
            <a:off x="1234829" y="2060625"/>
            <a:ext cx="402648" cy="422400"/>
            <a:chOff x="1234829" y="2060625"/>
            <a:chExt cx="402648" cy="422400"/>
          </a:xfrm>
        </p:grpSpPr>
        <p:sp>
          <p:nvSpPr>
            <p:cNvPr id="184" name="Google Shape;184;p23"/>
            <p:cNvSpPr/>
            <p:nvPr/>
          </p:nvSpPr>
          <p:spPr>
            <a:xfrm>
              <a:off x="1237277" y="2060625"/>
              <a:ext cx="400200" cy="42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5" name="Google Shape;185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34829" y="2062605"/>
              <a:ext cx="400200" cy="400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Google Shape;186;p23"/>
          <p:cNvGrpSpPr/>
          <p:nvPr/>
        </p:nvGrpSpPr>
        <p:grpSpPr>
          <a:xfrm>
            <a:off x="1225772" y="3444723"/>
            <a:ext cx="422400" cy="422401"/>
            <a:chOff x="1225772" y="4350649"/>
            <a:chExt cx="422400" cy="422401"/>
          </a:xfrm>
        </p:grpSpPr>
        <p:sp>
          <p:nvSpPr>
            <p:cNvPr id="187" name="Google Shape;187;p23"/>
            <p:cNvSpPr/>
            <p:nvPr/>
          </p:nvSpPr>
          <p:spPr>
            <a:xfrm>
              <a:off x="1236877" y="4350650"/>
              <a:ext cx="400200" cy="42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8" name="Google Shape;188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25772" y="4350649"/>
              <a:ext cx="422400" cy="42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" name="Google Shape;189;p23"/>
          <p:cNvSpPr txBox="1"/>
          <p:nvPr/>
        </p:nvSpPr>
        <p:spPr>
          <a:xfrm>
            <a:off x="4592850" y="3913525"/>
            <a:ext cx="200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One round: Confirmation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7118673" y="2555118"/>
            <a:ext cx="92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Devices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1" name="Google Shape;191;p23"/>
          <p:cNvCxnSpPr>
            <a:endCxn id="190" idx="1"/>
          </p:cNvCxnSpPr>
          <p:nvPr/>
        </p:nvCxnSpPr>
        <p:spPr>
          <a:xfrm>
            <a:off x="6525573" y="2754318"/>
            <a:ext cx="593100" cy="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3"/>
          <p:cNvCxnSpPr>
            <a:endCxn id="193" idx="1"/>
          </p:cNvCxnSpPr>
          <p:nvPr/>
        </p:nvCxnSpPr>
        <p:spPr>
          <a:xfrm>
            <a:off x="6534050" y="1916578"/>
            <a:ext cx="584700" cy="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93" name="Google Shape;193;p23"/>
          <p:cNvSpPr txBox="1"/>
          <p:nvPr/>
        </p:nvSpPr>
        <p:spPr>
          <a:xfrm>
            <a:off x="7118750" y="1717378"/>
            <a:ext cx="8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1698" y="3254675"/>
            <a:ext cx="645475" cy="6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 txBox="1"/>
          <p:nvPr/>
        </p:nvSpPr>
        <p:spPr>
          <a:xfrm>
            <a:off x="7118751" y="3393775"/>
            <a:ext cx="90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KG/Web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6" name="Google Shape;196;p23"/>
          <p:cNvCxnSpPr/>
          <p:nvPr/>
        </p:nvCxnSpPr>
        <p:spPr>
          <a:xfrm>
            <a:off x="6525575" y="3592978"/>
            <a:ext cx="584700" cy="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97" name="Google Shape;197;p23"/>
          <p:cNvSpPr txBox="1"/>
          <p:nvPr/>
        </p:nvSpPr>
        <p:spPr>
          <a:xfrm>
            <a:off x="2988603" y="1666068"/>
            <a:ext cx="115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“Turn on lights”</a:t>
            </a:r>
            <a:endParaRPr i="1" sz="1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4450000" y="1538575"/>
            <a:ext cx="1776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{Intent: DEVICE_TURNON; </a:t>
            </a:r>
            <a:b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Device: Lights #1}</a:t>
            </a:r>
            <a:endParaRPr i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6443267" y="2110455"/>
            <a:ext cx="177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{Agent: SMART_LIGHT;</a:t>
            </a:r>
            <a:endParaRPr i="1" sz="1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Action: TURN_ON; </a:t>
            </a:r>
            <a:b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Device: Lights #1}</a:t>
            </a:r>
            <a:endParaRPr i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4297600" y="3037682"/>
            <a:ext cx="17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{Status: SUCCESS}</a:t>
            </a:r>
            <a:endParaRPr i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2898825" y="3053857"/>
            <a:ext cx="126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“Lights turned on”</a:t>
            </a:r>
            <a:endParaRPr i="1"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348" y="1798011"/>
            <a:ext cx="879199" cy="2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19348" y="3779211"/>
            <a:ext cx="879200" cy="23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4297600" y="2529175"/>
            <a:ext cx="177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{ActType: TURNON; </a:t>
            </a:r>
            <a:b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Device: Lights #1;</a:t>
            </a:r>
            <a:endParaRPr i="1" sz="1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Status: Off}</a:t>
            </a:r>
            <a:endParaRPr i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4297600" y="2529175"/>
            <a:ext cx="177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{ActType: TURNON; </a:t>
            </a:r>
            <a:b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Device: Lights #1;</a:t>
            </a:r>
            <a:endParaRPr i="1" sz="10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Status: On}</a:t>
            </a:r>
            <a:endParaRPr i="1"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55200" y="1551302"/>
            <a:ext cx="685200" cy="72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1700" y="2427279"/>
            <a:ext cx="685200" cy="66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0478" y="2685570"/>
            <a:ext cx="413059" cy="5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